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modernComment_41E_1FEBA82F.xml" ContentType="application/vnd.ms-powerpoint.comments+xml"/>
  <Override PartName="/ppt/comments/modernComment_425_E81035E7.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115"/>
  </p:notesMasterIdLst>
  <p:sldIdLst>
    <p:sldId id="256" r:id="rId6"/>
    <p:sldId id="2147476914" r:id="rId7"/>
    <p:sldId id="2145706106" r:id="rId8"/>
    <p:sldId id="2145706109" r:id="rId9"/>
    <p:sldId id="2145706117" r:id="rId10"/>
    <p:sldId id="2145706115" r:id="rId11"/>
    <p:sldId id="2145706113" r:id="rId12"/>
    <p:sldId id="2145706122" r:id="rId13"/>
    <p:sldId id="2145706123" r:id="rId14"/>
    <p:sldId id="2147375931" r:id="rId15"/>
    <p:sldId id="2147471564" r:id="rId16"/>
    <p:sldId id="2147471586" r:id="rId17"/>
    <p:sldId id="2147472064" r:id="rId18"/>
    <p:sldId id="2147472065" r:id="rId19"/>
    <p:sldId id="2147472078" r:id="rId20"/>
    <p:sldId id="5919" r:id="rId21"/>
    <p:sldId id="2147476913" r:id="rId22"/>
    <p:sldId id="2147476910" r:id="rId23"/>
    <p:sldId id="2147476911" r:id="rId24"/>
    <p:sldId id="2147476912" r:id="rId25"/>
    <p:sldId id="2147476902" r:id="rId26"/>
    <p:sldId id="2147476903" r:id="rId27"/>
    <p:sldId id="2147476905" r:id="rId28"/>
    <p:sldId id="2147476906" r:id="rId29"/>
    <p:sldId id="2147476907" r:id="rId30"/>
    <p:sldId id="2147476908" r:id="rId31"/>
    <p:sldId id="2147476909" r:id="rId32"/>
    <p:sldId id="2147476904" r:id="rId33"/>
    <p:sldId id="2147476901" r:id="rId34"/>
    <p:sldId id="1055" r:id="rId35"/>
    <p:sldId id="1057" r:id="rId36"/>
    <p:sldId id="1063" r:id="rId37"/>
    <p:sldId id="1054" r:id="rId38"/>
    <p:sldId id="1062" r:id="rId39"/>
    <p:sldId id="1061" r:id="rId40"/>
    <p:sldId id="5964" r:id="rId41"/>
    <p:sldId id="5914" r:id="rId42"/>
    <p:sldId id="5951" r:id="rId43"/>
    <p:sldId id="5952" r:id="rId44"/>
    <p:sldId id="5881" r:id="rId45"/>
    <p:sldId id="5949" r:id="rId46"/>
    <p:sldId id="5879" r:id="rId47"/>
    <p:sldId id="5866" r:id="rId48"/>
    <p:sldId id="5884" r:id="rId49"/>
    <p:sldId id="5902" r:id="rId50"/>
    <p:sldId id="5962" r:id="rId51"/>
    <p:sldId id="5903" r:id="rId52"/>
    <p:sldId id="5905" r:id="rId53"/>
    <p:sldId id="5906" r:id="rId54"/>
    <p:sldId id="5907" r:id="rId55"/>
    <p:sldId id="5892" r:id="rId56"/>
    <p:sldId id="5923" r:id="rId57"/>
    <p:sldId id="5922" r:id="rId58"/>
    <p:sldId id="5918" r:id="rId59"/>
    <p:sldId id="5924" r:id="rId60"/>
    <p:sldId id="5925" r:id="rId61"/>
    <p:sldId id="5927" r:id="rId62"/>
    <p:sldId id="5926" r:id="rId63"/>
    <p:sldId id="5888" r:id="rId64"/>
    <p:sldId id="5920" r:id="rId65"/>
    <p:sldId id="5921" r:id="rId66"/>
    <p:sldId id="5887" r:id="rId67"/>
    <p:sldId id="5873" r:id="rId68"/>
    <p:sldId id="5880" r:id="rId69"/>
    <p:sldId id="5886" r:id="rId70"/>
    <p:sldId id="5901" r:id="rId71"/>
    <p:sldId id="5883" r:id="rId72"/>
    <p:sldId id="5895" r:id="rId73"/>
    <p:sldId id="5894" r:id="rId74"/>
    <p:sldId id="5897" r:id="rId75"/>
    <p:sldId id="5898" r:id="rId76"/>
    <p:sldId id="5899" r:id="rId77"/>
    <p:sldId id="5896" r:id="rId78"/>
    <p:sldId id="5874" r:id="rId79"/>
    <p:sldId id="5846" r:id="rId80"/>
    <p:sldId id="5875" r:id="rId81"/>
    <p:sldId id="5876" r:id="rId82"/>
    <p:sldId id="5878" r:id="rId83"/>
    <p:sldId id="5877" r:id="rId84"/>
    <p:sldId id="5857" r:id="rId85"/>
    <p:sldId id="5856" r:id="rId86"/>
    <p:sldId id="5860" r:id="rId87"/>
    <p:sldId id="5858" r:id="rId88"/>
    <p:sldId id="5963" r:id="rId89"/>
    <p:sldId id="5859" r:id="rId90"/>
    <p:sldId id="5861" r:id="rId91"/>
    <p:sldId id="5871" r:id="rId92"/>
    <p:sldId id="5872" r:id="rId93"/>
    <p:sldId id="5865" r:id="rId94"/>
    <p:sldId id="5868" r:id="rId95"/>
    <p:sldId id="5961" r:id="rId96"/>
    <p:sldId id="5869" r:id="rId97"/>
    <p:sldId id="5867" r:id="rId98"/>
    <p:sldId id="5864" r:id="rId99"/>
    <p:sldId id="5848" r:id="rId100"/>
    <p:sldId id="5847" r:id="rId101"/>
    <p:sldId id="5850" r:id="rId102"/>
    <p:sldId id="5854" r:id="rId103"/>
    <p:sldId id="5851" r:id="rId104"/>
    <p:sldId id="5852" r:id="rId105"/>
    <p:sldId id="5853" r:id="rId106"/>
    <p:sldId id="5941" r:id="rId107"/>
    <p:sldId id="5938" r:id="rId108"/>
    <p:sldId id="5942" r:id="rId109"/>
    <p:sldId id="5944" r:id="rId110"/>
    <p:sldId id="5943" r:id="rId111"/>
    <p:sldId id="5945" r:id="rId112"/>
    <p:sldId id="5946" r:id="rId113"/>
    <p:sldId id="5862" r:id="rId114"/>
  </p:sldIdLst>
  <p:sldSz cx="12192000" cy="6858000"/>
  <p:notesSz cx="6858000" cy="180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51F237-8B16-2CC6-E5C7-1AC361D64F2E}" name="Venkatarathnam, Saravanan (Cognizant)" initials="VS(" userId="S::581424@cognizant.com::a048ac71-91f1-48c9-9d01-c7480ed94342" providerId="AD"/>
  <p188:author id="{CAD09D9A-FD5D-2C2F-5526-194C45BA4B5F}" name="Avvaru, Eswaraiah (Cognizant)" initials="AE(" userId="S::715929@cognizant.com::28f1b623-4ce1-45a0-92a6-11ca826ba14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issam Kamel" initials="WK" lastIdx="10" clrIdx="0">
    <p:extLst>
      <p:ext uri="{19B8F6BF-5375-455C-9EA6-DF929625EA0E}">
        <p15:presenceInfo xmlns:p15="http://schemas.microsoft.com/office/powerpoint/2012/main" userId="S::wkamel@americana-food.com::517d29a0-d6e8-4aa7-9e87-f0429b713dbc" providerId="AD"/>
      </p:ext>
    </p:extLst>
  </p:cmAuthor>
  <p:cmAuthor id="2" name="Neeraj Tiwari" initials="NT" lastIdx="1" clrIdx="1">
    <p:extLst>
      <p:ext uri="{19B8F6BF-5375-455C-9EA6-DF929625EA0E}">
        <p15:presenceInfo xmlns:p15="http://schemas.microsoft.com/office/powerpoint/2012/main" userId="S::ntiwari@americana-food.com::0e3a016d-5711-4841-90e4-d40e5e635b9b" providerId="AD"/>
      </p:ext>
    </p:extLst>
  </p:cmAuthor>
  <p:cmAuthor id="3" name="Arijit Bhattacharyya" initials="AB" lastIdx="5" clrIdx="2">
    <p:extLst>
      <p:ext uri="{19B8F6BF-5375-455C-9EA6-DF929625EA0E}">
        <p15:presenceInfo xmlns:p15="http://schemas.microsoft.com/office/powerpoint/2012/main" userId="S::abhattacharyya@americana-food.com::9661b2c7-63d4-498c-a6ed-fefe6873a914" providerId="AD"/>
      </p:ext>
    </p:extLst>
  </p:cmAuthor>
  <p:cmAuthor id="4" name="laksh31virmani" initials="la" lastIdx="2" clrIdx="3">
    <p:extLst>
      <p:ext uri="{19B8F6BF-5375-455C-9EA6-DF929625EA0E}">
        <p15:presenceInfo xmlns:p15="http://schemas.microsoft.com/office/powerpoint/2012/main" userId="S::laksh31virmani_outlook.com#ext#@americanafood.onmicrosoft.com::b2207506-37d0-4a2e-a38f-a8e13d6588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7F8"/>
    <a:srgbClr val="F694A0"/>
    <a:srgbClr val="C00000"/>
    <a:srgbClr val="843C0C"/>
    <a:srgbClr val="EC6568"/>
    <a:srgbClr val="F294A0"/>
    <a:srgbClr val="656D78"/>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134C84-D515-4AFB-91DF-CFEAC1B7390D}" v="7" dt="2023-11-03T12:59:23.3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4712" autoAdjust="0"/>
  </p:normalViewPr>
  <p:slideViewPr>
    <p:cSldViewPr snapToGrid="0">
      <p:cViewPr varScale="1">
        <p:scale>
          <a:sx n="112" d="100"/>
          <a:sy n="112" d="100"/>
        </p:scale>
        <p:origin x="132" y="276"/>
      </p:cViewPr>
      <p:guideLst/>
    </p:cSldViewPr>
  </p:slideViewPr>
  <p:outlineViewPr>
    <p:cViewPr>
      <p:scale>
        <a:sx n="33" d="100"/>
        <a:sy n="33" d="100"/>
      </p:scale>
      <p:origin x="0" y="-112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259" d="100"/>
          <a:sy n="259" d="100"/>
        </p:scale>
        <p:origin x="184" y="10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presProps" Target="pres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theme" Target="theme/theme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microsoft.com/office/2018/10/relationships/authors" Target="authors.xml"/></Relationships>
</file>

<file path=ppt/comments/modernComment_41E_1FEBA82F.xml><?xml version="1.0" encoding="utf-8"?>
<p188:cmLst xmlns:a="http://schemas.openxmlformats.org/drawingml/2006/main" xmlns:r="http://schemas.openxmlformats.org/officeDocument/2006/relationships" xmlns:p188="http://schemas.microsoft.com/office/powerpoint/2018/8/main">
  <p188:cm id="{35ECA3DC-81F2-432E-8273-D42F418464E0}" authorId="{CAD09D9A-FD5D-2C2F-5526-194C45BA4B5F}" created="2023-10-16T06:03:12.712">
    <ac:txMkLst xmlns:ac="http://schemas.microsoft.com/office/drawing/2013/main/command">
      <pc:docMk xmlns:pc="http://schemas.microsoft.com/office/powerpoint/2013/main/command"/>
      <pc:sldMk xmlns:pc="http://schemas.microsoft.com/office/powerpoint/2013/main/command" cId="535537711" sldId="1054"/>
      <ac:spMk id="24" creationId="{2A5AE11D-91AA-30B0-AB7A-C8776840CE6C}"/>
      <ac:txMk cp="299" len="143">
        <ac:context len="1199" hash="2964508911"/>
      </ac:txMk>
    </ac:txMkLst>
    <p188:pos x="6481626" y="2416422"/>
    <p188:replyLst>
      <p188:reply id="{446ED216-AD9D-4142-A8C8-740463B79D25}" authorId="{F951F237-8B16-2CC6-E5C7-1AC361D64F2E}" created="2023-10-16T08:03:30.572">
        <p188:txBody>
          <a:bodyPr/>
          <a:lstStyle/>
          <a:p>
            <a:r>
              <a:rPr lang="en-IN"/>
              <a:t>completed</a:t>
            </a:r>
          </a:p>
        </p188:txBody>
      </p188:reply>
    </p188:replyLst>
    <p188:txBody>
      <a:bodyPr/>
      <a:lstStyle/>
      <a:p>
        <a:r>
          <a:rPr lang="en-IN"/>
          <a:t>On successful failures for 15 min then on ALERT manually we need to change replica DB to read/write </a:t>
        </a:r>
      </a:p>
    </p188:txBody>
  </p188:cm>
</p188:cmLst>
</file>

<file path=ppt/comments/modernComment_425_E81035E7.xml><?xml version="1.0" encoding="utf-8"?>
<p188:cmLst xmlns:a="http://schemas.openxmlformats.org/drawingml/2006/main" xmlns:r="http://schemas.openxmlformats.org/officeDocument/2006/relationships" xmlns:p188="http://schemas.microsoft.com/office/powerpoint/2018/8/main">
  <p188:cm id="{B27CCE47-802B-4B2B-B7CE-5A4B207206E5}" authorId="{CAD09D9A-FD5D-2C2F-5526-194C45BA4B5F}" created="2023-10-16T06:11:07.205">
    <ac:deMkLst xmlns:ac="http://schemas.microsoft.com/office/drawing/2013/main/command">
      <pc:docMk xmlns:pc="http://schemas.microsoft.com/office/powerpoint/2013/main/command"/>
      <pc:sldMk xmlns:pc="http://schemas.microsoft.com/office/powerpoint/2013/main/command" cId="3893376487" sldId="1061"/>
      <ac:graphicFrameMk id="3" creationId="{E0C93368-8CE9-67A0-CE25-57AA48EED6AA}"/>
    </ac:deMkLst>
    <p188:txBody>
      <a:bodyPr/>
      <a:lstStyle/>
      <a:p>
        <a:r>
          <a:rPr lang="en-IN"/>
          <a:t>We need to fill before going to meeting with Americana</a:t>
        </a:r>
      </a:p>
    </p188:txBody>
  </p188:cm>
</p188: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Mobile App</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a:solidFill>
          <a:schemeClr val="accent6">
            <a:lumMod val="60000"/>
            <a:lumOff val="40000"/>
          </a:schemeClr>
        </a:solidFill>
      </dgm:spPr>
      <dgm:t>
        <a:bodyPr/>
        <a:lstStyle/>
        <a:p>
          <a:r>
            <a:rPr lang="en-GB" sz="1800"/>
            <a:t>BSP</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18ECDE54-ED15-874C-BADC-D241A0DB0534}">
      <dgm:prSet phldrT="[Text]" custT="1"/>
      <dgm:spPr/>
      <dgm:t>
        <a:bodyPr/>
        <a:lstStyle/>
        <a:p>
          <a:r>
            <a:rPr lang="en-GB" sz="1800"/>
            <a:t>Store</a:t>
          </a:r>
        </a:p>
      </dgm:t>
    </dgm:pt>
    <dgm:pt modelId="{AD5F4D87-3E06-8D4B-8743-AC8B4A565E9E}" type="parTrans" cxnId="{AB18B1A9-EE79-C34A-9438-DCAEEB2EAF99}">
      <dgm:prSet/>
      <dgm:spPr/>
      <dgm:t>
        <a:bodyPr/>
        <a:lstStyle/>
        <a:p>
          <a:endParaRPr lang="en-GB" sz="1800"/>
        </a:p>
      </dgm:t>
    </dgm:pt>
    <dgm:pt modelId="{24179BDD-009B-0342-AEEF-0CD62B5C5C0A}" type="sibTrans" cxnId="{AB18B1A9-EE79-C34A-9438-DCAEEB2EAF99}">
      <dgm:prSet/>
      <dgm:spPr/>
      <dgm:t>
        <a:bodyPr/>
        <a:lstStyle/>
        <a:p>
          <a:endParaRPr lang="en-GB" sz="1800"/>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3">
        <dgm:presLayoutVars>
          <dgm:bulletEnabled val="1"/>
        </dgm:presLayoutVars>
      </dgm:prSet>
      <dgm:spPr/>
    </dgm:pt>
    <dgm:pt modelId="{122CAFBD-F5CD-C44C-9CE9-045B311E95E3}" type="pres">
      <dgm:prSet presAssocID="{84B70D24-0D30-414E-B810-7F8695090272}" presName="sibTrans" presStyleLbl="sibTrans2D1" presStyleIdx="0" presStyleCnt="2"/>
      <dgm:spPr/>
    </dgm:pt>
    <dgm:pt modelId="{C6A2C7D8-54A1-4A43-AD21-FBDA087F2C89}" type="pres">
      <dgm:prSet presAssocID="{84B70D24-0D30-414E-B810-7F8695090272}" presName="connectorText" presStyleLbl="sibTrans2D1" presStyleIdx="0" presStyleCnt="2"/>
      <dgm:spPr/>
    </dgm:pt>
    <dgm:pt modelId="{3D0B03AA-5E30-EA40-A085-08BB79980EF2}" type="pres">
      <dgm:prSet presAssocID="{BBC70E9C-3C46-DF41-9E06-29CC7A125452}" presName="node" presStyleLbl="node1" presStyleIdx="1" presStyleCnt="3">
        <dgm:presLayoutVars>
          <dgm:bulletEnabled val="1"/>
        </dgm:presLayoutVars>
      </dgm:prSet>
      <dgm:spPr/>
    </dgm:pt>
    <dgm:pt modelId="{40EC2D01-133B-CE4B-BAAB-CE1918D3F048}" type="pres">
      <dgm:prSet presAssocID="{890B0438-D821-9F45-B2A7-C2A97F739321}" presName="sibTrans" presStyleLbl="sibTrans2D1" presStyleIdx="1" presStyleCnt="2"/>
      <dgm:spPr/>
    </dgm:pt>
    <dgm:pt modelId="{7976C759-BB74-3B46-B824-823277E7359E}" type="pres">
      <dgm:prSet presAssocID="{890B0438-D821-9F45-B2A7-C2A97F739321}" presName="connectorText" presStyleLbl="sibTrans2D1" presStyleIdx="1" presStyleCnt="2"/>
      <dgm:spPr/>
    </dgm:pt>
    <dgm:pt modelId="{AC21E6E8-2B90-7342-A430-BD14F3D229B8}" type="pres">
      <dgm:prSet presAssocID="{18ECDE54-ED15-874C-BADC-D241A0DB0534}" presName="node" presStyleLbl="node1" presStyleIdx="2" presStyleCnt="3">
        <dgm:presLayoutVars>
          <dgm:bulletEnabled val="1"/>
        </dgm:presLayoutVars>
      </dgm:prSet>
      <dgm:spPr/>
    </dgm:pt>
  </dgm:ptLst>
  <dgm:cxnLst>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1"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AB18B1A9-EE79-C34A-9438-DCAEEB2EAF99}" srcId="{3AFDD593-26C9-E64B-BCFE-A5AAB20E37C4}" destId="{18ECDE54-ED15-874C-BADC-D241A0DB0534}" srcOrd="2" destOrd="0" parTransId="{AD5F4D87-3E06-8D4B-8743-AC8B4A565E9E}" sibTransId="{24179BDD-009B-0342-AEEF-0CD62B5C5C0A}"/>
    <dgm:cxn modelId="{900FD5B2-AFB3-AC4C-86D9-BE021D004F35}" type="presOf" srcId="{890B0438-D821-9F45-B2A7-C2A97F739321}" destId="{40EC2D01-133B-CE4B-BAAB-CE1918D3F048}" srcOrd="0" destOrd="0" presId="urn:microsoft.com/office/officeart/2005/8/layout/process1"/>
    <dgm:cxn modelId="{D35FE2B7-6DE0-F24A-9EC9-516CEA22C600}" type="presOf" srcId="{18ECDE54-ED15-874C-BADC-D241A0DB0534}" destId="{AC21E6E8-2B90-7342-A430-BD14F3D229B8}" srcOrd="0"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128E551F-6ADA-CD41-AA71-817329E28F0D}" type="presParOf" srcId="{039258EC-3838-AC42-8C48-B6C584769BB0}" destId="{3D0B03AA-5E30-EA40-A085-08BB79980EF2}" srcOrd="2" destOrd="0" presId="urn:microsoft.com/office/officeart/2005/8/layout/process1"/>
    <dgm:cxn modelId="{48BCC47F-3F84-A940-B760-FBE01EF315CF}" type="presParOf" srcId="{039258EC-3838-AC42-8C48-B6C584769BB0}" destId="{40EC2D01-133B-CE4B-BAAB-CE1918D3F048}" srcOrd="3"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8698D760-F1E4-2B4E-9237-2D2FC059DC13}" type="presParOf" srcId="{039258EC-3838-AC42-8C48-B6C584769BB0}" destId="{AC21E6E8-2B90-7342-A430-BD14F3D229B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Call Center</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dgm:t>
        <a:bodyPr/>
        <a:lstStyle/>
        <a:p>
          <a:r>
            <a:rPr lang="en-GB" sz="1800"/>
            <a:t>SDM</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18ECDE54-ED15-874C-BADC-D241A0DB0534}">
      <dgm:prSet phldrT="[Text]" custT="1"/>
      <dgm:spPr>
        <a:solidFill>
          <a:schemeClr val="accent6">
            <a:lumMod val="60000"/>
            <a:lumOff val="40000"/>
          </a:schemeClr>
        </a:solidFill>
      </dgm:spPr>
      <dgm:t>
        <a:bodyPr/>
        <a:lstStyle/>
        <a:p>
          <a:r>
            <a:rPr lang="en-GB" sz="1800"/>
            <a:t>BSP</a:t>
          </a:r>
        </a:p>
      </dgm:t>
    </dgm:pt>
    <dgm:pt modelId="{AD5F4D87-3E06-8D4B-8743-AC8B4A565E9E}" type="parTrans" cxnId="{AB18B1A9-EE79-C34A-9438-DCAEEB2EAF99}">
      <dgm:prSet/>
      <dgm:spPr/>
      <dgm:t>
        <a:bodyPr/>
        <a:lstStyle/>
        <a:p>
          <a:endParaRPr lang="en-GB" sz="1800"/>
        </a:p>
      </dgm:t>
    </dgm:pt>
    <dgm:pt modelId="{24179BDD-009B-0342-AEEF-0CD62B5C5C0A}" type="sibTrans" cxnId="{AB18B1A9-EE79-C34A-9438-DCAEEB2EAF99}">
      <dgm:prSet/>
      <dgm:spPr/>
      <dgm:t>
        <a:bodyPr/>
        <a:lstStyle/>
        <a:p>
          <a:endParaRPr lang="en-GB" sz="1800"/>
        </a:p>
      </dgm:t>
    </dgm:pt>
    <dgm:pt modelId="{7A589AE7-D711-3946-B40C-C5C7918DA3E1}">
      <dgm:prSet phldrT="[Text]" custT="1"/>
      <dgm:spPr/>
      <dgm:t>
        <a:bodyPr/>
        <a:lstStyle/>
        <a:p>
          <a:r>
            <a:rPr lang="en-GB" sz="1800"/>
            <a:t>Store</a:t>
          </a:r>
        </a:p>
      </dgm:t>
    </dgm:pt>
    <dgm:pt modelId="{D3E5684C-AB7A-5D4E-BF80-87C74AB954B9}" type="parTrans" cxnId="{B8AF11F6-2F41-F54D-82A9-7B5B8D038F64}">
      <dgm:prSet/>
      <dgm:spPr/>
      <dgm:t>
        <a:bodyPr/>
        <a:lstStyle/>
        <a:p>
          <a:endParaRPr lang="en-GB"/>
        </a:p>
      </dgm:t>
    </dgm:pt>
    <dgm:pt modelId="{1FE8B6C4-7431-BB45-9BA3-B49D3F4B7E16}" type="sibTrans" cxnId="{B8AF11F6-2F41-F54D-82A9-7B5B8D038F64}">
      <dgm:prSet/>
      <dgm:spPr/>
      <dgm:t>
        <a:bodyPr/>
        <a:lstStyle/>
        <a:p>
          <a:endParaRPr lang="en-GB"/>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4">
        <dgm:presLayoutVars>
          <dgm:bulletEnabled val="1"/>
        </dgm:presLayoutVars>
      </dgm:prSet>
      <dgm:spPr/>
    </dgm:pt>
    <dgm:pt modelId="{122CAFBD-F5CD-C44C-9CE9-045B311E95E3}" type="pres">
      <dgm:prSet presAssocID="{84B70D24-0D30-414E-B810-7F8695090272}" presName="sibTrans" presStyleLbl="sibTrans2D1" presStyleIdx="0" presStyleCnt="3"/>
      <dgm:spPr/>
    </dgm:pt>
    <dgm:pt modelId="{C6A2C7D8-54A1-4A43-AD21-FBDA087F2C89}" type="pres">
      <dgm:prSet presAssocID="{84B70D24-0D30-414E-B810-7F8695090272}" presName="connectorText" presStyleLbl="sibTrans2D1" presStyleIdx="0" presStyleCnt="3"/>
      <dgm:spPr/>
    </dgm:pt>
    <dgm:pt modelId="{3D0B03AA-5E30-EA40-A085-08BB79980EF2}" type="pres">
      <dgm:prSet presAssocID="{BBC70E9C-3C46-DF41-9E06-29CC7A125452}" presName="node" presStyleLbl="node1" presStyleIdx="1" presStyleCnt="4">
        <dgm:presLayoutVars>
          <dgm:bulletEnabled val="1"/>
        </dgm:presLayoutVars>
      </dgm:prSet>
      <dgm:spPr/>
    </dgm:pt>
    <dgm:pt modelId="{40EC2D01-133B-CE4B-BAAB-CE1918D3F048}" type="pres">
      <dgm:prSet presAssocID="{890B0438-D821-9F45-B2A7-C2A97F739321}" presName="sibTrans" presStyleLbl="sibTrans2D1" presStyleIdx="1" presStyleCnt="3"/>
      <dgm:spPr/>
    </dgm:pt>
    <dgm:pt modelId="{7976C759-BB74-3B46-B824-823277E7359E}" type="pres">
      <dgm:prSet presAssocID="{890B0438-D821-9F45-B2A7-C2A97F739321}" presName="connectorText" presStyleLbl="sibTrans2D1" presStyleIdx="1" presStyleCnt="3"/>
      <dgm:spPr/>
    </dgm:pt>
    <dgm:pt modelId="{AC21E6E8-2B90-7342-A430-BD14F3D229B8}" type="pres">
      <dgm:prSet presAssocID="{18ECDE54-ED15-874C-BADC-D241A0DB0534}" presName="node" presStyleLbl="node1" presStyleIdx="2" presStyleCnt="4">
        <dgm:presLayoutVars>
          <dgm:bulletEnabled val="1"/>
        </dgm:presLayoutVars>
      </dgm:prSet>
      <dgm:spPr/>
    </dgm:pt>
    <dgm:pt modelId="{AAE495A1-7916-6A48-A681-6AFC39881C85}" type="pres">
      <dgm:prSet presAssocID="{24179BDD-009B-0342-AEEF-0CD62B5C5C0A}" presName="sibTrans" presStyleLbl="sibTrans2D1" presStyleIdx="2" presStyleCnt="3"/>
      <dgm:spPr/>
    </dgm:pt>
    <dgm:pt modelId="{2D7A035E-65CE-E644-8E42-A39924BE4108}" type="pres">
      <dgm:prSet presAssocID="{24179BDD-009B-0342-AEEF-0CD62B5C5C0A}" presName="connectorText" presStyleLbl="sibTrans2D1" presStyleIdx="2" presStyleCnt="3"/>
      <dgm:spPr/>
    </dgm:pt>
    <dgm:pt modelId="{5EB58F42-1D0E-7749-AB97-9621D8CB657F}" type="pres">
      <dgm:prSet presAssocID="{7A589AE7-D711-3946-B40C-C5C7918DA3E1}" presName="node" presStyleLbl="node1" presStyleIdx="3" presStyleCnt="4">
        <dgm:presLayoutVars>
          <dgm:bulletEnabled val="1"/>
        </dgm:presLayoutVars>
      </dgm:prSet>
      <dgm:spPr/>
    </dgm:pt>
  </dgm:ptLst>
  <dgm:cxnLst>
    <dgm:cxn modelId="{FF170010-B646-BB43-A2DE-4F540CB9CDC9}" type="presOf" srcId="{7A589AE7-D711-3946-B40C-C5C7918DA3E1}" destId="{5EB58F42-1D0E-7749-AB97-9621D8CB657F}" srcOrd="0" destOrd="0" presId="urn:microsoft.com/office/officeart/2005/8/layout/process1"/>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F8BAFB2E-870B-FA48-B9A6-F09808FC625B}" type="presOf" srcId="{24179BDD-009B-0342-AEEF-0CD62B5C5C0A}" destId="{AAE495A1-7916-6A48-A681-6AFC39881C85}" srcOrd="0" destOrd="0" presId="urn:microsoft.com/office/officeart/2005/8/layout/process1"/>
    <dgm:cxn modelId="{00096C59-7CE9-8448-9458-CE2C40F2ED2F}" type="presOf" srcId="{24179BDD-009B-0342-AEEF-0CD62B5C5C0A}" destId="{2D7A035E-65CE-E644-8E42-A39924BE4108}" srcOrd="1"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1"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AB18B1A9-EE79-C34A-9438-DCAEEB2EAF99}" srcId="{3AFDD593-26C9-E64B-BCFE-A5AAB20E37C4}" destId="{18ECDE54-ED15-874C-BADC-D241A0DB0534}" srcOrd="2" destOrd="0" parTransId="{AD5F4D87-3E06-8D4B-8743-AC8B4A565E9E}" sibTransId="{24179BDD-009B-0342-AEEF-0CD62B5C5C0A}"/>
    <dgm:cxn modelId="{900FD5B2-AFB3-AC4C-86D9-BE021D004F35}" type="presOf" srcId="{890B0438-D821-9F45-B2A7-C2A97F739321}" destId="{40EC2D01-133B-CE4B-BAAB-CE1918D3F048}" srcOrd="0" destOrd="0" presId="urn:microsoft.com/office/officeart/2005/8/layout/process1"/>
    <dgm:cxn modelId="{D35FE2B7-6DE0-F24A-9EC9-516CEA22C600}" type="presOf" srcId="{18ECDE54-ED15-874C-BADC-D241A0DB0534}" destId="{AC21E6E8-2B90-7342-A430-BD14F3D229B8}" srcOrd="0"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B8AF11F6-2F41-F54D-82A9-7B5B8D038F64}" srcId="{3AFDD593-26C9-E64B-BCFE-A5AAB20E37C4}" destId="{7A589AE7-D711-3946-B40C-C5C7918DA3E1}" srcOrd="3" destOrd="0" parTransId="{D3E5684C-AB7A-5D4E-BF80-87C74AB954B9}" sibTransId="{1FE8B6C4-7431-BB45-9BA3-B49D3F4B7E16}"/>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128E551F-6ADA-CD41-AA71-817329E28F0D}" type="presParOf" srcId="{039258EC-3838-AC42-8C48-B6C584769BB0}" destId="{3D0B03AA-5E30-EA40-A085-08BB79980EF2}" srcOrd="2" destOrd="0" presId="urn:microsoft.com/office/officeart/2005/8/layout/process1"/>
    <dgm:cxn modelId="{48BCC47F-3F84-A940-B760-FBE01EF315CF}" type="presParOf" srcId="{039258EC-3838-AC42-8C48-B6C584769BB0}" destId="{40EC2D01-133B-CE4B-BAAB-CE1918D3F048}" srcOrd="3"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8698D760-F1E4-2B4E-9237-2D2FC059DC13}" type="presParOf" srcId="{039258EC-3838-AC42-8C48-B6C584769BB0}" destId="{AC21E6E8-2B90-7342-A430-BD14F3D229B8}" srcOrd="4" destOrd="0" presId="urn:microsoft.com/office/officeart/2005/8/layout/process1"/>
    <dgm:cxn modelId="{3389D273-B1E7-2944-A67A-D5620995042F}" type="presParOf" srcId="{039258EC-3838-AC42-8C48-B6C584769BB0}" destId="{AAE495A1-7916-6A48-A681-6AFC39881C85}" srcOrd="5" destOrd="0" presId="urn:microsoft.com/office/officeart/2005/8/layout/process1"/>
    <dgm:cxn modelId="{C5BE7082-D18A-EA47-8E1E-3CF6C7AE3898}" type="presParOf" srcId="{AAE495A1-7916-6A48-A681-6AFC39881C85}" destId="{2D7A035E-65CE-E644-8E42-A39924BE4108}" srcOrd="0" destOrd="0" presId="urn:microsoft.com/office/officeart/2005/8/layout/process1"/>
    <dgm:cxn modelId="{A475E305-1E31-F749-9956-2F83A8D78432}" type="presParOf" srcId="{039258EC-3838-AC42-8C48-B6C584769BB0}" destId="{5EB58F42-1D0E-7749-AB97-9621D8CB657F}"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Aggregators</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dgm:t>
        <a:bodyPr/>
        <a:lstStyle/>
        <a:p>
          <a:r>
            <a:rPr lang="en-GB" sz="1800"/>
            <a:t>SDM</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18ECDE54-ED15-874C-BADC-D241A0DB0534}">
      <dgm:prSet phldrT="[Text]" custT="1"/>
      <dgm:spPr>
        <a:solidFill>
          <a:schemeClr val="accent6">
            <a:lumMod val="60000"/>
            <a:lumOff val="40000"/>
          </a:schemeClr>
        </a:solidFill>
      </dgm:spPr>
      <dgm:t>
        <a:bodyPr/>
        <a:lstStyle/>
        <a:p>
          <a:r>
            <a:rPr lang="en-GB" sz="1800"/>
            <a:t>BSP</a:t>
          </a:r>
        </a:p>
      </dgm:t>
    </dgm:pt>
    <dgm:pt modelId="{AD5F4D87-3E06-8D4B-8743-AC8B4A565E9E}" type="parTrans" cxnId="{AB18B1A9-EE79-C34A-9438-DCAEEB2EAF99}">
      <dgm:prSet/>
      <dgm:spPr/>
      <dgm:t>
        <a:bodyPr/>
        <a:lstStyle/>
        <a:p>
          <a:endParaRPr lang="en-GB" sz="1800"/>
        </a:p>
      </dgm:t>
    </dgm:pt>
    <dgm:pt modelId="{24179BDD-009B-0342-AEEF-0CD62B5C5C0A}" type="sibTrans" cxnId="{AB18B1A9-EE79-C34A-9438-DCAEEB2EAF99}">
      <dgm:prSet/>
      <dgm:spPr/>
      <dgm:t>
        <a:bodyPr/>
        <a:lstStyle/>
        <a:p>
          <a:endParaRPr lang="en-GB" sz="1800"/>
        </a:p>
      </dgm:t>
    </dgm:pt>
    <dgm:pt modelId="{7A589AE7-D711-3946-B40C-C5C7918DA3E1}">
      <dgm:prSet phldrT="[Text]" custT="1"/>
      <dgm:spPr/>
      <dgm:t>
        <a:bodyPr/>
        <a:lstStyle/>
        <a:p>
          <a:r>
            <a:rPr lang="en-GB" sz="1800"/>
            <a:t>Store</a:t>
          </a:r>
        </a:p>
      </dgm:t>
    </dgm:pt>
    <dgm:pt modelId="{D3E5684C-AB7A-5D4E-BF80-87C74AB954B9}" type="parTrans" cxnId="{B8AF11F6-2F41-F54D-82A9-7B5B8D038F64}">
      <dgm:prSet/>
      <dgm:spPr/>
      <dgm:t>
        <a:bodyPr/>
        <a:lstStyle/>
        <a:p>
          <a:endParaRPr lang="en-GB"/>
        </a:p>
      </dgm:t>
    </dgm:pt>
    <dgm:pt modelId="{1FE8B6C4-7431-BB45-9BA3-B49D3F4B7E16}" type="sibTrans" cxnId="{B8AF11F6-2F41-F54D-82A9-7B5B8D038F64}">
      <dgm:prSet/>
      <dgm:spPr/>
      <dgm:t>
        <a:bodyPr/>
        <a:lstStyle/>
        <a:p>
          <a:endParaRPr lang="en-GB"/>
        </a:p>
      </dgm:t>
    </dgm:pt>
    <dgm:pt modelId="{8E4E6FE8-5FAF-0544-BB61-40FC047F09E6}">
      <dgm:prSet/>
      <dgm:spPr/>
      <dgm:t>
        <a:bodyPr/>
        <a:lstStyle/>
        <a:p>
          <a:r>
            <a:rPr lang="en-GB"/>
            <a:t>IPASS</a:t>
          </a:r>
        </a:p>
      </dgm:t>
    </dgm:pt>
    <dgm:pt modelId="{565657AA-AFFB-C047-BB47-FA022F794CFE}" type="parTrans" cxnId="{135D45B9-6D78-A146-9086-F6E4C912E3D3}">
      <dgm:prSet/>
      <dgm:spPr/>
      <dgm:t>
        <a:bodyPr/>
        <a:lstStyle/>
        <a:p>
          <a:endParaRPr lang="en-GB"/>
        </a:p>
      </dgm:t>
    </dgm:pt>
    <dgm:pt modelId="{2D294C89-454E-9647-9030-95E9D468A326}" type="sibTrans" cxnId="{135D45B9-6D78-A146-9086-F6E4C912E3D3}">
      <dgm:prSet/>
      <dgm:spPr/>
      <dgm:t>
        <a:bodyPr/>
        <a:lstStyle/>
        <a:p>
          <a:endParaRPr lang="en-GB"/>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5">
        <dgm:presLayoutVars>
          <dgm:bulletEnabled val="1"/>
        </dgm:presLayoutVars>
      </dgm:prSet>
      <dgm:spPr/>
    </dgm:pt>
    <dgm:pt modelId="{122CAFBD-F5CD-C44C-9CE9-045B311E95E3}" type="pres">
      <dgm:prSet presAssocID="{84B70D24-0D30-414E-B810-7F8695090272}" presName="sibTrans" presStyleLbl="sibTrans2D1" presStyleIdx="0" presStyleCnt="4"/>
      <dgm:spPr/>
    </dgm:pt>
    <dgm:pt modelId="{C6A2C7D8-54A1-4A43-AD21-FBDA087F2C89}" type="pres">
      <dgm:prSet presAssocID="{84B70D24-0D30-414E-B810-7F8695090272}" presName="connectorText" presStyleLbl="sibTrans2D1" presStyleIdx="0" presStyleCnt="4"/>
      <dgm:spPr/>
    </dgm:pt>
    <dgm:pt modelId="{21117709-F8FD-944B-9546-F834F1A47E3D}" type="pres">
      <dgm:prSet presAssocID="{8E4E6FE8-5FAF-0544-BB61-40FC047F09E6}" presName="node" presStyleLbl="node1" presStyleIdx="1" presStyleCnt="5">
        <dgm:presLayoutVars>
          <dgm:bulletEnabled val="1"/>
        </dgm:presLayoutVars>
      </dgm:prSet>
      <dgm:spPr/>
    </dgm:pt>
    <dgm:pt modelId="{69C9D5C3-3C77-4142-84BA-F57029FF4EF7}" type="pres">
      <dgm:prSet presAssocID="{2D294C89-454E-9647-9030-95E9D468A326}" presName="sibTrans" presStyleLbl="sibTrans2D1" presStyleIdx="1" presStyleCnt="4"/>
      <dgm:spPr/>
    </dgm:pt>
    <dgm:pt modelId="{9AC05737-E10B-B945-A112-C473A11F0546}" type="pres">
      <dgm:prSet presAssocID="{2D294C89-454E-9647-9030-95E9D468A326}" presName="connectorText" presStyleLbl="sibTrans2D1" presStyleIdx="1" presStyleCnt="4"/>
      <dgm:spPr/>
    </dgm:pt>
    <dgm:pt modelId="{3D0B03AA-5E30-EA40-A085-08BB79980EF2}" type="pres">
      <dgm:prSet presAssocID="{BBC70E9C-3C46-DF41-9E06-29CC7A125452}" presName="node" presStyleLbl="node1" presStyleIdx="2" presStyleCnt="5">
        <dgm:presLayoutVars>
          <dgm:bulletEnabled val="1"/>
        </dgm:presLayoutVars>
      </dgm:prSet>
      <dgm:spPr/>
    </dgm:pt>
    <dgm:pt modelId="{40EC2D01-133B-CE4B-BAAB-CE1918D3F048}" type="pres">
      <dgm:prSet presAssocID="{890B0438-D821-9F45-B2A7-C2A97F739321}" presName="sibTrans" presStyleLbl="sibTrans2D1" presStyleIdx="2" presStyleCnt="4"/>
      <dgm:spPr/>
    </dgm:pt>
    <dgm:pt modelId="{7976C759-BB74-3B46-B824-823277E7359E}" type="pres">
      <dgm:prSet presAssocID="{890B0438-D821-9F45-B2A7-C2A97F739321}" presName="connectorText" presStyleLbl="sibTrans2D1" presStyleIdx="2" presStyleCnt="4"/>
      <dgm:spPr/>
    </dgm:pt>
    <dgm:pt modelId="{AC21E6E8-2B90-7342-A430-BD14F3D229B8}" type="pres">
      <dgm:prSet presAssocID="{18ECDE54-ED15-874C-BADC-D241A0DB0534}" presName="node" presStyleLbl="node1" presStyleIdx="3" presStyleCnt="5">
        <dgm:presLayoutVars>
          <dgm:bulletEnabled val="1"/>
        </dgm:presLayoutVars>
      </dgm:prSet>
      <dgm:spPr/>
    </dgm:pt>
    <dgm:pt modelId="{AAE495A1-7916-6A48-A681-6AFC39881C85}" type="pres">
      <dgm:prSet presAssocID="{24179BDD-009B-0342-AEEF-0CD62B5C5C0A}" presName="sibTrans" presStyleLbl="sibTrans2D1" presStyleIdx="3" presStyleCnt="4"/>
      <dgm:spPr/>
    </dgm:pt>
    <dgm:pt modelId="{2D7A035E-65CE-E644-8E42-A39924BE4108}" type="pres">
      <dgm:prSet presAssocID="{24179BDD-009B-0342-AEEF-0CD62B5C5C0A}" presName="connectorText" presStyleLbl="sibTrans2D1" presStyleIdx="3" presStyleCnt="4"/>
      <dgm:spPr/>
    </dgm:pt>
    <dgm:pt modelId="{5EB58F42-1D0E-7749-AB97-9621D8CB657F}" type="pres">
      <dgm:prSet presAssocID="{7A589AE7-D711-3946-B40C-C5C7918DA3E1}" presName="node" presStyleLbl="node1" presStyleIdx="4" presStyleCnt="5">
        <dgm:presLayoutVars>
          <dgm:bulletEnabled val="1"/>
        </dgm:presLayoutVars>
      </dgm:prSet>
      <dgm:spPr/>
    </dgm:pt>
  </dgm:ptLst>
  <dgm:cxnLst>
    <dgm:cxn modelId="{FF170010-B646-BB43-A2DE-4F540CB9CDC9}" type="presOf" srcId="{7A589AE7-D711-3946-B40C-C5C7918DA3E1}" destId="{5EB58F42-1D0E-7749-AB97-9621D8CB657F}" srcOrd="0" destOrd="0" presId="urn:microsoft.com/office/officeart/2005/8/layout/process1"/>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F8BAFB2E-870B-FA48-B9A6-F09808FC625B}" type="presOf" srcId="{24179BDD-009B-0342-AEEF-0CD62B5C5C0A}" destId="{AAE495A1-7916-6A48-A681-6AFC39881C85}" srcOrd="0" destOrd="0" presId="urn:microsoft.com/office/officeart/2005/8/layout/process1"/>
    <dgm:cxn modelId="{EF5FCB76-48A7-1743-9BA8-8C4D45E6B1C0}" type="presOf" srcId="{8E4E6FE8-5FAF-0544-BB61-40FC047F09E6}" destId="{21117709-F8FD-944B-9546-F834F1A47E3D}" srcOrd="0" destOrd="0" presId="urn:microsoft.com/office/officeart/2005/8/layout/process1"/>
    <dgm:cxn modelId="{00096C59-7CE9-8448-9458-CE2C40F2ED2F}" type="presOf" srcId="{24179BDD-009B-0342-AEEF-0CD62B5C5C0A}" destId="{2D7A035E-65CE-E644-8E42-A39924BE4108}" srcOrd="1"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2"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BB87A2A3-7CAA-7E48-91D1-C74485EC1338}" type="presOf" srcId="{2D294C89-454E-9647-9030-95E9D468A326}" destId="{69C9D5C3-3C77-4142-84BA-F57029FF4EF7}" srcOrd="0" destOrd="0" presId="urn:microsoft.com/office/officeart/2005/8/layout/process1"/>
    <dgm:cxn modelId="{AB18B1A9-EE79-C34A-9438-DCAEEB2EAF99}" srcId="{3AFDD593-26C9-E64B-BCFE-A5AAB20E37C4}" destId="{18ECDE54-ED15-874C-BADC-D241A0DB0534}" srcOrd="3" destOrd="0" parTransId="{AD5F4D87-3E06-8D4B-8743-AC8B4A565E9E}" sibTransId="{24179BDD-009B-0342-AEEF-0CD62B5C5C0A}"/>
    <dgm:cxn modelId="{900FD5B2-AFB3-AC4C-86D9-BE021D004F35}" type="presOf" srcId="{890B0438-D821-9F45-B2A7-C2A97F739321}" destId="{40EC2D01-133B-CE4B-BAAB-CE1918D3F048}" srcOrd="0" destOrd="0" presId="urn:microsoft.com/office/officeart/2005/8/layout/process1"/>
    <dgm:cxn modelId="{D35FE2B7-6DE0-F24A-9EC9-516CEA22C600}" type="presOf" srcId="{18ECDE54-ED15-874C-BADC-D241A0DB0534}" destId="{AC21E6E8-2B90-7342-A430-BD14F3D229B8}" srcOrd="0" destOrd="0" presId="urn:microsoft.com/office/officeart/2005/8/layout/process1"/>
    <dgm:cxn modelId="{135D45B9-6D78-A146-9086-F6E4C912E3D3}" srcId="{3AFDD593-26C9-E64B-BCFE-A5AAB20E37C4}" destId="{8E4E6FE8-5FAF-0544-BB61-40FC047F09E6}" srcOrd="1" destOrd="0" parTransId="{565657AA-AFFB-C047-BB47-FA022F794CFE}" sibTransId="{2D294C89-454E-9647-9030-95E9D468A326}"/>
    <dgm:cxn modelId="{7BCCF5D0-32F7-834C-8B97-C384F606582C}" type="presOf" srcId="{2D294C89-454E-9647-9030-95E9D468A326}" destId="{9AC05737-E10B-B945-A112-C473A11F0546}" srcOrd="1"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B8AF11F6-2F41-F54D-82A9-7B5B8D038F64}" srcId="{3AFDD593-26C9-E64B-BCFE-A5AAB20E37C4}" destId="{7A589AE7-D711-3946-B40C-C5C7918DA3E1}" srcOrd="4" destOrd="0" parTransId="{D3E5684C-AB7A-5D4E-BF80-87C74AB954B9}" sibTransId="{1FE8B6C4-7431-BB45-9BA3-B49D3F4B7E16}"/>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AAD1A1BB-A2D5-C246-B1C7-76A9DAFABDDA}" type="presParOf" srcId="{039258EC-3838-AC42-8C48-B6C584769BB0}" destId="{21117709-F8FD-944B-9546-F834F1A47E3D}" srcOrd="2" destOrd="0" presId="urn:microsoft.com/office/officeart/2005/8/layout/process1"/>
    <dgm:cxn modelId="{508459B5-EDE1-904D-B780-9CB000703E79}" type="presParOf" srcId="{039258EC-3838-AC42-8C48-B6C584769BB0}" destId="{69C9D5C3-3C77-4142-84BA-F57029FF4EF7}" srcOrd="3" destOrd="0" presId="urn:microsoft.com/office/officeart/2005/8/layout/process1"/>
    <dgm:cxn modelId="{B6471BE0-7317-7148-B714-A0603AEAD5F8}" type="presParOf" srcId="{69C9D5C3-3C77-4142-84BA-F57029FF4EF7}" destId="{9AC05737-E10B-B945-A112-C473A11F0546}" srcOrd="0" destOrd="0" presId="urn:microsoft.com/office/officeart/2005/8/layout/process1"/>
    <dgm:cxn modelId="{128E551F-6ADA-CD41-AA71-817329E28F0D}" type="presParOf" srcId="{039258EC-3838-AC42-8C48-B6C584769BB0}" destId="{3D0B03AA-5E30-EA40-A085-08BB79980EF2}" srcOrd="4" destOrd="0" presId="urn:microsoft.com/office/officeart/2005/8/layout/process1"/>
    <dgm:cxn modelId="{48BCC47F-3F84-A940-B760-FBE01EF315CF}" type="presParOf" srcId="{039258EC-3838-AC42-8C48-B6C584769BB0}" destId="{40EC2D01-133B-CE4B-BAAB-CE1918D3F048}" srcOrd="5"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8698D760-F1E4-2B4E-9237-2D2FC059DC13}" type="presParOf" srcId="{039258EC-3838-AC42-8C48-B6C584769BB0}" destId="{AC21E6E8-2B90-7342-A430-BD14F3D229B8}" srcOrd="6" destOrd="0" presId="urn:microsoft.com/office/officeart/2005/8/layout/process1"/>
    <dgm:cxn modelId="{3389D273-B1E7-2944-A67A-D5620995042F}" type="presParOf" srcId="{039258EC-3838-AC42-8C48-B6C584769BB0}" destId="{AAE495A1-7916-6A48-A681-6AFC39881C85}" srcOrd="7" destOrd="0" presId="urn:microsoft.com/office/officeart/2005/8/layout/process1"/>
    <dgm:cxn modelId="{C5BE7082-D18A-EA47-8E1E-3CF6C7AE3898}" type="presParOf" srcId="{AAE495A1-7916-6A48-A681-6AFC39881C85}" destId="{2D7A035E-65CE-E644-8E42-A39924BE4108}" srcOrd="0" destOrd="0" presId="urn:microsoft.com/office/officeart/2005/8/layout/process1"/>
    <dgm:cxn modelId="{A475E305-1E31-F749-9956-2F83A8D78432}" type="presParOf" srcId="{039258EC-3838-AC42-8C48-B6C584769BB0}" destId="{5EB58F42-1D0E-7749-AB97-9621D8CB657F}" srcOrd="8"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Mobile App</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a:solidFill>
          <a:schemeClr val="accent6">
            <a:lumMod val="60000"/>
            <a:lumOff val="40000"/>
          </a:schemeClr>
        </a:solidFill>
      </dgm:spPr>
      <dgm:t>
        <a:bodyPr/>
        <a:lstStyle/>
        <a:p>
          <a:r>
            <a:rPr lang="en-GB" sz="1800"/>
            <a:t>BSP</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18ECDE54-ED15-874C-BADC-D241A0DB0534}">
      <dgm:prSet phldrT="[Text]" custT="1"/>
      <dgm:spPr/>
      <dgm:t>
        <a:bodyPr/>
        <a:lstStyle/>
        <a:p>
          <a:r>
            <a:rPr lang="en-GB" sz="1800"/>
            <a:t>Store</a:t>
          </a:r>
        </a:p>
      </dgm:t>
    </dgm:pt>
    <dgm:pt modelId="{AD5F4D87-3E06-8D4B-8743-AC8B4A565E9E}" type="parTrans" cxnId="{AB18B1A9-EE79-C34A-9438-DCAEEB2EAF99}">
      <dgm:prSet/>
      <dgm:spPr/>
      <dgm:t>
        <a:bodyPr/>
        <a:lstStyle/>
        <a:p>
          <a:endParaRPr lang="en-GB" sz="1800"/>
        </a:p>
      </dgm:t>
    </dgm:pt>
    <dgm:pt modelId="{24179BDD-009B-0342-AEEF-0CD62B5C5C0A}" type="sibTrans" cxnId="{AB18B1A9-EE79-C34A-9438-DCAEEB2EAF99}">
      <dgm:prSet/>
      <dgm:spPr/>
      <dgm:t>
        <a:bodyPr/>
        <a:lstStyle/>
        <a:p>
          <a:endParaRPr lang="en-GB" sz="1800"/>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3">
        <dgm:presLayoutVars>
          <dgm:bulletEnabled val="1"/>
        </dgm:presLayoutVars>
      </dgm:prSet>
      <dgm:spPr/>
    </dgm:pt>
    <dgm:pt modelId="{122CAFBD-F5CD-C44C-9CE9-045B311E95E3}" type="pres">
      <dgm:prSet presAssocID="{84B70D24-0D30-414E-B810-7F8695090272}" presName="sibTrans" presStyleLbl="sibTrans2D1" presStyleIdx="0" presStyleCnt="2"/>
      <dgm:spPr/>
    </dgm:pt>
    <dgm:pt modelId="{C6A2C7D8-54A1-4A43-AD21-FBDA087F2C89}" type="pres">
      <dgm:prSet presAssocID="{84B70D24-0D30-414E-B810-7F8695090272}" presName="connectorText" presStyleLbl="sibTrans2D1" presStyleIdx="0" presStyleCnt="2"/>
      <dgm:spPr/>
    </dgm:pt>
    <dgm:pt modelId="{3D0B03AA-5E30-EA40-A085-08BB79980EF2}" type="pres">
      <dgm:prSet presAssocID="{BBC70E9C-3C46-DF41-9E06-29CC7A125452}" presName="node" presStyleLbl="node1" presStyleIdx="1" presStyleCnt="3">
        <dgm:presLayoutVars>
          <dgm:bulletEnabled val="1"/>
        </dgm:presLayoutVars>
      </dgm:prSet>
      <dgm:spPr/>
    </dgm:pt>
    <dgm:pt modelId="{40EC2D01-133B-CE4B-BAAB-CE1918D3F048}" type="pres">
      <dgm:prSet presAssocID="{890B0438-D821-9F45-B2A7-C2A97F739321}" presName="sibTrans" presStyleLbl="sibTrans2D1" presStyleIdx="1" presStyleCnt="2"/>
      <dgm:spPr/>
    </dgm:pt>
    <dgm:pt modelId="{7976C759-BB74-3B46-B824-823277E7359E}" type="pres">
      <dgm:prSet presAssocID="{890B0438-D821-9F45-B2A7-C2A97F739321}" presName="connectorText" presStyleLbl="sibTrans2D1" presStyleIdx="1" presStyleCnt="2"/>
      <dgm:spPr/>
    </dgm:pt>
    <dgm:pt modelId="{AC21E6E8-2B90-7342-A430-BD14F3D229B8}" type="pres">
      <dgm:prSet presAssocID="{18ECDE54-ED15-874C-BADC-D241A0DB0534}" presName="node" presStyleLbl="node1" presStyleIdx="2" presStyleCnt="3">
        <dgm:presLayoutVars>
          <dgm:bulletEnabled val="1"/>
        </dgm:presLayoutVars>
      </dgm:prSet>
      <dgm:spPr/>
    </dgm:pt>
  </dgm:ptLst>
  <dgm:cxnLst>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1"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AB18B1A9-EE79-C34A-9438-DCAEEB2EAF99}" srcId="{3AFDD593-26C9-E64B-BCFE-A5AAB20E37C4}" destId="{18ECDE54-ED15-874C-BADC-D241A0DB0534}" srcOrd="2" destOrd="0" parTransId="{AD5F4D87-3E06-8D4B-8743-AC8B4A565E9E}" sibTransId="{24179BDD-009B-0342-AEEF-0CD62B5C5C0A}"/>
    <dgm:cxn modelId="{900FD5B2-AFB3-AC4C-86D9-BE021D004F35}" type="presOf" srcId="{890B0438-D821-9F45-B2A7-C2A97F739321}" destId="{40EC2D01-133B-CE4B-BAAB-CE1918D3F048}" srcOrd="0" destOrd="0" presId="urn:microsoft.com/office/officeart/2005/8/layout/process1"/>
    <dgm:cxn modelId="{D35FE2B7-6DE0-F24A-9EC9-516CEA22C600}" type="presOf" srcId="{18ECDE54-ED15-874C-BADC-D241A0DB0534}" destId="{AC21E6E8-2B90-7342-A430-BD14F3D229B8}" srcOrd="0"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128E551F-6ADA-CD41-AA71-817329E28F0D}" type="presParOf" srcId="{039258EC-3838-AC42-8C48-B6C584769BB0}" destId="{3D0B03AA-5E30-EA40-A085-08BB79980EF2}" srcOrd="2" destOrd="0" presId="urn:microsoft.com/office/officeart/2005/8/layout/process1"/>
    <dgm:cxn modelId="{48BCC47F-3F84-A940-B760-FBE01EF315CF}" type="presParOf" srcId="{039258EC-3838-AC42-8C48-B6C584769BB0}" destId="{40EC2D01-133B-CE4B-BAAB-CE1918D3F048}" srcOrd="3"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8698D760-F1E4-2B4E-9237-2D2FC059DC13}" type="presParOf" srcId="{039258EC-3838-AC42-8C48-B6C584769BB0}" destId="{AC21E6E8-2B90-7342-A430-BD14F3D229B8}" srcOrd="4"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Call Center</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dgm:t>
        <a:bodyPr/>
        <a:lstStyle/>
        <a:p>
          <a:r>
            <a:rPr lang="en-GB" sz="1800"/>
            <a:t>SDM</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7A589AE7-D711-3946-B40C-C5C7918DA3E1}">
      <dgm:prSet phldrT="[Text]" custT="1"/>
      <dgm:spPr/>
      <dgm:t>
        <a:bodyPr/>
        <a:lstStyle/>
        <a:p>
          <a:r>
            <a:rPr lang="en-GB" sz="1800"/>
            <a:t>Store</a:t>
          </a:r>
        </a:p>
      </dgm:t>
    </dgm:pt>
    <dgm:pt modelId="{D3E5684C-AB7A-5D4E-BF80-87C74AB954B9}" type="parTrans" cxnId="{B8AF11F6-2F41-F54D-82A9-7B5B8D038F64}">
      <dgm:prSet/>
      <dgm:spPr/>
      <dgm:t>
        <a:bodyPr/>
        <a:lstStyle/>
        <a:p>
          <a:endParaRPr lang="en-GB"/>
        </a:p>
      </dgm:t>
    </dgm:pt>
    <dgm:pt modelId="{1FE8B6C4-7431-BB45-9BA3-B49D3F4B7E16}" type="sibTrans" cxnId="{B8AF11F6-2F41-F54D-82A9-7B5B8D038F64}">
      <dgm:prSet/>
      <dgm:spPr/>
      <dgm:t>
        <a:bodyPr/>
        <a:lstStyle/>
        <a:p>
          <a:endParaRPr lang="en-GB"/>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3">
        <dgm:presLayoutVars>
          <dgm:bulletEnabled val="1"/>
        </dgm:presLayoutVars>
      </dgm:prSet>
      <dgm:spPr/>
    </dgm:pt>
    <dgm:pt modelId="{122CAFBD-F5CD-C44C-9CE9-045B311E95E3}" type="pres">
      <dgm:prSet presAssocID="{84B70D24-0D30-414E-B810-7F8695090272}" presName="sibTrans" presStyleLbl="sibTrans2D1" presStyleIdx="0" presStyleCnt="2"/>
      <dgm:spPr/>
    </dgm:pt>
    <dgm:pt modelId="{C6A2C7D8-54A1-4A43-AD21-FBDA087F2C89}" type="pres">
      <dgm:prSet presAssocID="{84B70D24-0D30-414E-B810-7F8695090272}" presName="connectorText" presStyleLbl="sibTrans2D1" presStyleIdx="0" presStyleCnt="2"/>
      <dgm:spPr/>
    </dgm:pt>
    <dgm:pt modelId="{3D0B03AA-5E30-EA40-A085-08BB79980EF2}" type="pres">
      <dgm:prSet presAssocID="{BBC70E9C-3C46-DF41-9E06-29CC7A125452}" presName="node" presStyleLbl="node1" presStyleIdx="1" presStyleCnt="3">
        <dgm:presLayoutVars>
          <dgm:bulletEnabled val="1"/>
        </dgm:presLayoutVars>
      </dgm:prSet>
      <dgm:spPr/>
    </dgm:pt>
    <dgm:pt modelId="{40EC2D01-133B-CE4B-BAAB-CE1918D3F048}" type="pres">
      <dgm:prSet presAssocID="{890B0438-D821-9F45-B2A7-C2A97F739321}" presName="sibTrans" presStyleLbl="sibTrans2D1" presStyleIdx="1" presStyleCnt="2"/>
      <dgm:spPr/>
    </dgm:pt>
    <dgm:pt modelId="{7976C759-BB74-3B46-B824-823277E7359E}" type="pres">
      <dgm:prSet presAssocID="{890B0438-D821-9F45-B2A7-C2A97F739321}" presName="connectorText" presStyleLbl="sibTrans2D1" presStyleIdx="1" presStyleCnt="2"/>
      <dgm:spPr/>
    </dgm:pt>
    <dgm:pt modelId="{5EB58F42-1D0E-7749-AB97-9621D8CB657F}" type="pres">
      <dgm:prSet presAssocID="{7A589AE7-D711-3946-B40C-C5C7918DA3E1}" presName="node" presStyleLbl="node1" presStyleIdx="2" presStyleCnt="3">
        <dgm:presLayoutVars>
          <dgm:bulletEnabled val="1"/>
        </dgm:presLayoutVars>
      </dgm:prSet>
      <dgm:spPr/>
    </dgm:pt>
  </dgm:ptLst>
  <dgm:cxnLst>
    <dgm:cxn modelId="{FF170010-B646-BB43-A2DE-4F540CB9CDC9}" type="presOf" srcId="{7A589AE7-D711-3946-B40C-C5C7918DA3E1}" destId="{5EB58F42-1D0E-7749-AB97-9621D8CB657F}" srcOrd="0" destOrd="0" presId="urn:microsoft.com/office/officeart/2005/8/layout/process1"/>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1"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900FD5B2-AFB3-AC4C-86D9-BE021D004F35}" type="presOf" srcId="{890B0438-D821-9F45-B2A7-C2A97F739321}" destId="{40EC2D01-133B-CE4B-BAAB-CE1918D3F048}" srcOrd="0"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B8AF11F6-2F41-F54D-82A9-7B5B8D038F64}" srcId="{3AFDD593-26C9-E64B-BCFE-A5AAB20E37C4}" destId="{7A589AE7-D711-3946-B40C-C5C7918DA3E1}" srcOrd="2" destOrd="0" parTransId="{D3E5684C-AB7A-5D4E-BF80-87C74AB954B9}" sibTransId="{1FE8B6C4-7431-BB45-9BA3-B49D3F4B7E16}"/>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128E551F-6ADA-CD41-AA71-817329E28F0D}" type="presParOf" srcId="{039258EC-3838-AC42-8C48-B6C584769BB0}" destId="{3D0B03AA-5E30-EA40-A085-08BB79980EF2}" srcOrd="2" destOrd="0" presId="urn:microsoft.com/office/officeart/2005/8/layout/process1"/>
    <dgm:cxn modelId="{48BCC47F-3F84-A940-B760-FBE01EF315CF}" type="presParOf" srcId="{039258EC-3838-AC42-8C48-B6C584769BB0}" destId="{40EC2D01-133B-CE4B-BAAB-CE1918D3F048}" srcOrd="3"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A475E305-1E31-F749-9956-2F83A8D78432}" type="presParOf" srcId="{039258EC-3838-AC42-8C48-B6C584769BB0}" destId="{5EB58F42-1D0E-7749-AB97-9621D8CB657F}" srcOrd="4" destOrd="0" presId="urn:microsoft.com/office/officeart/2005/8/layout/process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FDD593-26C9-E64B-BCFE-A5AAB20E37C4}" type="doc">
      <dgm:prSet loTypeId="urn:microsoft.com/office/officeart/2005/8/layout/process1" loCatId="" qsTypeId="urn:microsoft.com/office/officeart/2005/8/quickstyle/simple1" qsCatId="simple" csTypeId="urn:microsoft.com/office/officeart/2005/8/colors/accent0_2" csCatId="mainScheme" phldr="1"/>
      <dgm:spPr/>
    </dgm:pt>
    <dgm:pt modelId="{726871C2-1096-A441-AB90-53F4C01AC264}">
      <dgm:prSet phldrT="[Text]" custT="1"/>
      <dgm:spPr/>
      <dgm:t>
        <a:bodyPr/>
        <a:lstStyle/>
        <a:p>
          <a:r>
            <a:rPr lang="en-GB" sz="1800"/>
            <a:t>Aggregators</a:t>
          </a:r>
        </a:p>
      </dgm:t>
    </dgm:pt>
    <dgm:pt modelId="{B95DC7BC-3C64-5542-B5F1-FF9FE29FCA27}" type="parTrans" cxnId="{733F6C96-5AA0-E244-9EBD-16C941475DFD}">
      <dgm:prSet/>
      <dgm:spPr/>
      <dgm:t>
        <a:bodyPr/>
        <a:lstStyle/>
        <a:p>
          <a:endParaRPr lang="en-GB" sz="1800"/>
        </a:p>
      </dgm:t>
    </dgm:pt>
    <dgm:pt modelId="{84B70D24-0D30-414E-B810-7F8695090272}" type="sibTrans" cxnId="{733F6C96-5AA0-E244-9EBD-16C941475DFD}">
      <dgm:prSet custT="1"/>
      <dgm:spPr/>
      <dgm:t>
        <a:bodyPr/>
        <a:lstStyle/>
        <a:p>
          <a:endParaRPr lang="en-GB" sz="1800"/>
        </a:p>
      </dgm:t>
    </dgm:pt>
    <dgm:pt modelId="{BBC70E9C-3C46-DF41-9E06-29CC7A125452}">
      <dgm:prSet phldrT="[Text]" custT="1"/>
      <dgm:spPr/>
      <dgm:t>
        <a:bodyPr/>
        <a:lstStyle/>
        <a:p>
          <a:r>
            <a:rPr lang="en-GB" sz="1800"/>
            <a:t>SDM</a:t>
          </a:r>
        </a:p>
      </dgm:t>
    </dgm:pt>
    <dgm:pt modelId="{71CA61A8-B49D-0641-BBDA-3E8E3241A3CB}" type="parTrans" cxnId="{43F63C89-7B6F-0A42-99C2-5ECA80EA3FB8}">
      <dgm:prSet/>
      <dgm:spPr/>
      <dgm:t>
        <a:bodyPr/>
        <a:lstStyle/>
        <a:p>
          <a:endParaRPr lang="en-GB" sz="1800"/>
        </a:p>
      </dgm:t>
    </dgm:pt>
    <dgm:pt modelId="{890B0438-D821-9F45-B2A7-C2A97F739321}" type="sibTrans" cxnId="{43F63C89-7B6F-0A42-99C2-5ECA80EA3FB8}">
      <dgm:prSet custT="1"/>
      <dgm:spPr/>
      <dgm:t>
        <a:bodyPr/>
        <a:lstStyle/>
        <a:p>
          <a:endParaRPr lang="en-GB" sz="1800"/>
        </a:p>
      </dgm:t>
    </dgm:pt>
    <dgm:pt modelId="{7A589AE7-D711-3946-B40C-C5C7918DA3E1}">
      <dgm:prSet phldrT="[Text]" custT="1"/>
      <dgm:spPr/>
      <dgm:t>
        <a:bodyPr/>
        <a:lstStyle/>
        <a:p>
          <a:r>
            <a:rPr lang="en-GB" sz="1800"/>
            <a:t>Store</a:t>
          </a:r>
        </a:p>
      </dgm:t>
    </dgm:pt>
    <dgm:pt modelId="{D3E5684C-AB7A-5D4E-BF80-87C74AB954B9}" type="parTrans" cxnId="{B8AF11F6-2F41-F54D-82A9-7B5B8D038F64}">
      <dgm:prSet/>
      <dgm:spPr/>
      <dgm:t>
        <a:bodyPr/>
        <a:lstStyle/>
        <a:p>
          <a:endParaRPr lang="en-GB"/>
        </a:p>
      </dgm:t>
    </dgm:pt>
    <dgm:pt modelId="{1FE8B6C4-7431-BB45-9BA3-B49D3F4B7E16}" type="sibTrans" cxnId="{B8AF11F6-2F41-F54D-82A9-7B5B8D038F64}">
      <dgm:prSet/>
      <dgm:spPr/>
      <dgm:t>
        <a:bodyPr/>
        <a:lstStyle/>
        <a:p>
          <a:endParaRPr lang="en-GB"/>
        </a:p>
      </dgm:t>
    </dgm:pt>
    <dgm:pt modelId="{8E4E6FE8-5FAF-0544-BB61-40FC047F09E6}">
      <dgm:prSet/>
      <dgm:spPr/>
      <dgm:t>
        <a:bodyPr/>
        <a:lstStyle/>
        <a:p>
          <a:r>
            <a:rPr lang="en-GB"/>
            <a:t>IPASS</a:t>
          </a:r>
        </a:p>
      </dgm:t>
    </dgm:pt>
    <dgm:pt modelId="{565657AA-AFFB-C047-BB47-FA022F794CFE}" type="parTrans" cxnId="{135D45B9-6D78-A146-9086-F6E4C912E3D3}">
      <dgm:prSet/>
      <dgm:spPr/>
      <dgm:t>
        <a:bodyPr/>
        <a:lstStyle/>
        <a:p>
          <a:endParaRPr lang="en-GB"/>
        </a:p>
      </dgm:t>
    </dgm:pt>
    <dgm:pt modelId="{2D294C89-454E-9647-9030-95E9D468A326}" type="sibTrans" cxnId="{135D45B9-6D78-A146-9086-F6E4C912E3D3}">
      <dgm:prSet/>
      <dgm:spPr/>
      <dgm:t>
        <a:bodyPr/>
        <a:lstStyle/>
        <a:p>
          <a:endParaRPr lang="en-GB"/>
        </a:p>
      </dgm:t>
    </dgm:pt>
    <dgm:pt modelId="{039258EC-3838-AC42-8C48-B6C584769BB0}" type="pres">
      <dgm:prSet presAssocID="{3AFDD593-26C9-E64B-BCFE-A5AAB20E37C4}" presName="Name0" presStyleCnt="0">
        <dgm:presLayoutVars>
          <dgm:dir/>
          <dgm:resizeHandles val="exact"/>
        </dgm:presLayoutVars>
      </dgm:prSet>
      <dgm:spPr/>
    </dgm:pt>
    <dgm:pt modelId="{D701681D-CD3F-8B4F-99BB-66546C17AE84}" type="pres">
      <dgm:prSet presAssocID="{726871C2-1096-A441-AB90-53F4C01AC264}" presName="node" presStyleLbl="node1" presStyleIdx="0" presStyleCnt="4">
        <dgm:presLayoutVars>
          <dgm:bulletEnabled val="1"/>
        </dgm:presLayoutVars>
      </dgm:prSet>
      <dgm:spPr/>
    </dgm:pt>
    <dgm:pt modelId="{122CAFBD-F5CD-C44C-9CE9-045B311E95E3}" type="pres">
      <dgm:prSet presAssocID="{84B70D24-0D30-414E-B810-7F8695090272}" presName="sibTrans" presStyleLbl="sibTrans2D1" presStyleIdx="0" presStyleCnt="3"/>
      <dgm:spPr/>
    </dgm:pt>
    <dgm:pt modelId="{C6A2C7D8-54A1-4A43-AD21-FBDA087F2C89}" type="pres">
      <dgm:prSet presAssocID="{84B70D24-0D30-414E-B810-7F8695090272}" presName="connectorText" presStyleLbl="sibTrans2D1" presStyleIdx="0" presStyleCnt="3"/>
      <dgm:spPr/>
    </dgm:pt>
    <dgm:pt modelId="{21117709-F8FD-944B-9546-F834F1A47E3D}" type="pres">
      <dgm:prSet presAssocID="{8E4E6FE8-5FAF-0544-BB61-40FC047F09E6}" presName="node" presStyleLbl="node1" presStyleIdx="1" presStyleCnt="4">
        <dgm:presLayoutVars>
          <dgm:bulletEnabled val="1"/>
        </dgm:presLayoutVars>
      </dgm:prSet>
      <dgm:spPr/>
    </dgm:pt>
    <dgm:pt modelId="{69C9D5C3-3C77-4142-84BA-F57029FF4EF7}" type="pres">
      <dgm:prSet presAssocID="{2D294C89-454E-9647-9030-95E9D468A326}" presName="sibTrans" presStyleLbl="sibTrans2D1" presStyleIdx="1" presStyleCnt="3"/>
      <dgm:spPr/>
    </dgm:pt>
    <dgm:pt modelId="{9AC05737-E10B-B945-A112-C473A11F0546}" type="pres">
      <dgm:prSet presAssocID="{2D294C89-454E-9647-9030-95E9D468A326}" presName="connectorText" presStyleLbl="sibTrans2D1" presStyleIdx="1" presStyleCnt="3"/>
      <dgm:spPr/>
    </dgm:pt>
    <dgm:pt modelId="{3D0B03AA-5E30-EA40-A085-08BB79980EF2}" type="pres">
      <dgm:prSet presAssocID="{BBC70E9C-3C46-DF41-9E06-29CC7A125452}" presName="node" presStyleLbl="node1" presStyleIdx="2" presStyleCnt="4">
        <dgm:presLayoutVars>
          <dgm:bulletEnabled val="1"/>
        </dgm:presLayoutVars>
      </dgm:prSet>
      <dgm:spPr/>
    </dgm:pt>
    <dgm:pt modelId="{40EC2D01-133B-CE4B-BAAB-CE1918D3F048}" type="pres">
      <dgm:prSet presAssocID="{890B0438-D821-9F45-B2A7-C2A97F739321}" presName="sibTrans" presStyleLbl="sibTrans2D1" presStyleIdx="2" presStyleCnt="3"/>
      <dgm:spPr/>
    </dgm:pt>
    <dgm:pt modelId="{7976C759-BB74-3B46-B824-823277E7359E}" type="pres">
      <dgm:prSet presAssocID="{890B0438-D821-9F45-B2A7-C2A97F739321}" presName="connectorText" presStyleLbl="sibTrans2D1" presStyleIdx="2" presStyleCnt="3"/>
      <dgm:spPr/>
    </dgm:pt>
    <dgm:pt modelId="{5EB58F42-1D0E-7749-AB97-9621D8CB657F}" type="pres">
      <dgm:prSet presAssocID="{7A589AE7-D711-3946-B40C-C5C7918DA3E1}" presName="node" presStyleLbl="node1" presStyleIdx="3" presStyleCnt="4">
        <dgm:presLayoutVars>
          <dgm:bulletEnabled val="1"/>
        </dgm:presLayoutVars>
      </dgm:prSet>
      <dgm:spPr/>
    </dgm:pt>
  </dgm:ptLst>
  <dgm:cxnLst>
    <dgm:cxn modelId="{FF170010-B646-BB43-A2DE-4F540CB9CDC9}" type="presOf" srcId="{7A589AE7-D711-3946-B40C-C5C7918DA3E1}" destId="{5EB58F42-1D0E-7749-AB97-9621D8CB657F}" srcOrd="0" destOrd="0" presId="urn:microsoft.com/office/officeart/2005/8/layout/process1"/>
    <dgm:cxn modelId="{AA64461D-694D-0145-A65E-39126AD277E7}" type="presOf" srcId="{BBC70E9C-3C46-DF41-9E06-29CC7A125452}" destId="{3D0B03AA-5E30-EA40-A085-08BB79980EF2}" srcOrd="0" destOrd="0" presId="urn:microsoft.com/office/officeart/2005/8/layout/process1"/>
    <dgm:cxn modelId="{03D71F26-A15A-C64B-B0EE-DAAD9C9F8DB3}" type="presOf" srcId="{726871C2-1096-A441-AB90-53F4C01AC264}" destId="{D701681D-CD3F-8B4F-99BB-66546C17AE84}" srcOrd="0" destOrd="0" presId="urn:microsoft.com/office/officeart/2005/8/layout/process1"/>
    <dgm:cxn modelId="{EF5FCB76-48A7-1743-9BA8-8C4D45E6B1C0}" type="presOf" srcId="{8E4E6FE8-5FAF-0544-BB61-40FC047F09E6}" destId="{21117709-F8FD-944B-9546-F834F1A47E3D}" srcOrd="0" destOrd="0" presId="urn:microsoft.com/office/officeart/2005/8/layout/process1"/>
    <dgm:cxn modelId="{29721E80-7ED1-DB49-8163-66930DD43D4D}" type="presOf" srcId="{890B0438-D821-9F45-B2A7-C2A97F739321}" destId="{7976C759-BB74-3B46-B824-823277E7359E}" srcOrd="1" destOrd="0" presId="urn:microsoft.com/office/officeart/2005/8/layout/process1"/>
    <dgm:cxn modelId="{BB6DC285-481F-5E48-937E-481B3BD2D6D9}" type="presOf" srcId="{84B70D24-0D30-414E-B810-7F8695090272}" destId="{C6A2C7D8-54A1-4A43-AD21-FBDA087F2C89}" srcOrd="1" destOrd="0" presId="urn:microsoft.com/office/officeart/2005/8/layout/process1"/>
    <dgm:cxn modelId="{43F63C89-7B6F-0A42-99C2-5ECA80EA3FB8}" srcId="{3AFDD593-26C9-E64B-BCFE-A5AAB20E37C4}" destId="{BBC70E9C-3C46-DF41-9E06-29CC7A125452}" srcOrd="2" destOrd="0" parTransId="{71CA61A8-B49D-0641-BBDA-3E8E3241A3CB}" sibTransId="{890B0438-D821-9F45-B2A7-C2A97F739321}"/>
    <dgm:cxn modelId="{733F6C96-5AA0-E244-9EBD-16C941475DFD}" srcId="{3AFDD593-26C9-E64B-BCFE-A5AAB20E37C4}" destId="{726871C2-1096-A441-AB90-53F4C01AC264}" srcOrd="0" destOrd="0" parTransId="{B95DC7BC-3C64-5542-B5F1-FF9FE29FCA27}" sibTransId="{84B70D24-0D30-414E-B810-7F8695090272}"/>
    <dgm:cxn modelId="{5C48EF9A-50FF-794A-A9B2-328DE6B1F3A1}" type="presOf" srcId="{3AFDD593-26C9-E64B-BCFE-A5AAB20E37C4}" destId="{039258EC-3838-AC42-8C48-B6C584769BB0}" srcOrd="0" destOrd="0" presId="urn:microsoft.com/office/officeart/2005/8/layout/process1"/>
    <dgm:cxn modelId="{BB87A2A3-7CAA-7E48-91D1-C74485EC1338}" type="presOf" srcId="{2D294C89-454E-9647-9030-95E9D468A326}" destId="{69C9D5C3-3C77-4142-84BA-F57029FF4EF7}" srcOrd="0" destOrd="0" presId="urn:microsoft.com/office/officeart/2005/8/layout/process1"/>
    <dgm:cxn modelId="{900FD5B2-AFB3-AC4C-86D9-BE021D004F35}" type="presOf" srcId="{890B0438-D821-9F45-B2A7-C2A97F739321}" destId="{40EC2D01-133B-CE4B-BAAB-CE1918D3F048}" srcOrd="0" destOrd="0" presId="urn:microsoft.com/office/officeart/2005/8/layout/process1"/>
    <dgm:cxn modelId="{135D45B9-6D78-A146-9086-F6E4C912E3D3}" srcId="{3AFDD593-26C9-E64B-BCFE-A5AAB20E37C4}" destId="{8E4E6FE8-5FAF-0544-BB61-40FC047F09E6}" srcOrd="1" destOrd="0" parTransId="{565657AA-AFFB-C047-BB47-FA022F794CFE}" sibTransId="{2D294C89-454E-9647-9030-95E9D468A326}"/>
    <dgm:cxn modelId="{7BCCF5D0-32F7-834C-8B97-C384F606582C}" type="presOf" srcId="{2D294C89-454E-9647-9030-95E9D468A326}" destId="{9AC05737-E10B-B945-A112-C473A11F0546}" srcOrd="1" destOrd="0" presId="urn:microsoft.com/office/officeart/2005/8/layout/process1"/>
    <dgm:cxn modelId="{0AE247EA-C91C-7247-9A55-3C6EFBD529DE}" type="presOf" srcId="{84B70D24-0D30-414E-B810-7F8695090272}" destId="{122CAFBD-F5CD-C44C-9CE9-045B311E95E3}" srcOrd="0" destOrd="0" presId="urn:microsoft.com/office/officeart/2005/8/layout/process1"/>
    <dgm:cxn modelId="{B8AF11F6-2F41-F54D-82A9-7B5B8D038F64}" srcId="{3AFDD593-26C9-E64B-BCFE-A5AAB20E37C4}" destId="{7A589AE7-D711-3946-B40C-C5C7918DA3E1}" srcOrd="3" destOrd="0" parTransId="{D3E5684C-AB7A-5D4E-BF80-87C74AB954B9}" sibTransId="{1FE8B6C4-7431-BB45-9BA3-B49D3F4B7E16}"/>
    <dgm:cxn modelId="{5A954E8D-9ECB-1241-B021-A98CB85A40D7}" type="presParOf" srcId="{039258EC-3838-AC42-8C48-B6C584769BB0}" destId="{D701681D-CD3F-8B4F-99BB-66546C17AE84}" srcOrd="0" destOrd="0" presId="urn:microsoft.com/office/officeart/2005/8/layout/process1"/>
    <dgm:cxn modelId="{3D2B2BE9-5D07-C340-9FC0-384ACCD5525C}" type="presParOf" srcId="{039258EC-3838-AC42-8C48-B6C584769BB0}" destId="{122CAFBD-F5CD-C44C-9CE9-045B311E95E3}" srcOrd="1" destOrd="0" presId="urn:microsoft.com/office/officeart/2005/8/layout/process1"/>
    <dgm:cxn modelId="{67C23D3E-54E8-424F-95C6-3C11102A303F}" type="presParOf" srcId="{122CAFBD-F5CD-C44C-9CE9-045B311E95E3}" destId="{C6A2C7D8-54A1-4A43-AD21-FBDA087F2C89}" srcOrd="0" destOrd="0" presId="urn:microsoft.com/office/officeart/2005/8/layout/process1"/>
    <dgm:cxn modelId="{AAD1A1BB-A2D5-C246-B1C7-76A9DAFABDDA}" type="presParOf" srcId="{039258EC-3838-AC42-8C48-B6C584769BB0}" destId="{21117709-F8FD-944B-9546-F834F1A47E3D}" srcOrd="2" destOrd="0" presId="urn:microsoft.com/office/officeart/2005/8/layout/process1"/>
    <dgm:cxn modelId="{508459B5-EDE1-904D-B780-9CB000703E79}" type="presParOf" srcId="{039258EC-3838-AC42-8C48-B6C584769BB0}" destId="{69C9D5C3-3C77-4142-84BA-F57029FF4EF7}" srcOrd="3" destOrd="0" presId="urn:microsoft.com/office/officeart/2005/8/layout/process1"/>
    <dgm:cxn modelId="{B6471BE0-7317-7148-B714-A0603AEAD5F8}" type="presParOf" srcId="{69C9D5C3-3C77-4142-84BA-F57029FF4EF7}" destId="{9AC05737-E10B-B945-A112-C473A11F0546}" srcOrd="0" destOrd="0" presId="urn:microsoft.com/office/officeart/2005/8/layout/process1"/>
    <dgm:cxn modelId="{128E551F-6ADA-CD41-AA71-817329E28F0D}" type="presParOf" srcId="{039258EC-3838-AC42-8C48-B6C584769BB0}" destId="{3D0B03AA-5E30-EA40-A085-08BB79980EF2}" srcOrd="4" destOrd="0" presId="urn:microsoft.com/office/officeart/2005/8/layout/process1"/>
    <dgm:cxn modelId="{48BCC47F-3F84-A940-B760-FBE01EF315CF}" type="presParOf" srcId="{039258EC-3838-AC42-8C48-B6C584769BB0}" destId="{40EC2D01-133B-CE4B-BAAB-CE1918D3F048}" srcOrd="5" destOrd="0" presId="urn:microsoft.com/office/officeart/2005/8/layout/process1"/>
    <dgm:cxn modelId="{2749D78E-9E46-434E-AAA3-B024FCCC66A6}" type="presParOf" srcId="{40EC2D01-133B-CE4B-BAAB-CE1918D3F048}" destId="{7976C759-BB74-3B46-B824-823277E7359E}" srcOrd="0" destOrd="0" presId="urn:microsoft.com/office/officeart/2005/8/layout/process1"/>
    <dgm:cxn modelId="{A475E305-1E31-F749-9956-2F83A8D78432}" type="presParOf" srcId="{039258EC-3838-AC42-8C48-B6C584769BB0}" destId="{5EB58F42-1D0E-7749-AB97-9621D8CB657F}" srcOrd="6" destOrd="0" presId="urn:microsoft.com/office/officeart/2005/8/layout/process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7CC350-C936-4D86-A6A8-08895B899595}" type="doc">
      <dgm:prSet loTypeId="urn:microsoft.com/office/officeart/2005/8/layout/chevron1" loCatId="process" qsTypeId="urn:microsoft.com/office/officeart/2005/8/quickstyle/simple1" qsCatId="simple" csTypeId="urn:microsoft.com/office/officeart/2005/8/colors/accent1_2" csCatId="accent1" phldr="1"/>
      <dgm:spPr/>
    </dgm:pt>
    <dgm:pt modelId="{5E1A795D-5CD7-4C81-9E91-3BA35FA396AA}">
      <dgm:prSet phldrT="[Text]" custT="1"/>
      <dgm:spPr>
        <a:solidFill>
          <a:srgbClr val="004E96"/>
        </a:solidFill>
      </dgm:spPr>
      <dgm:t>
        <a:bodyPr/>
        <a:lstStyle/>
        <a:p>
          <a:r>
            <a:rPr lang="en-IN" sz="1000"/>
            <a:t>Creator- CTS team</a:t>
          </a:r>
        </a:p>
      </dgm:t>
    </dgm:pt>
    <dgm:pt modelId="{2D08C413-E14A-47DC-9A42-86659D3A9AEA}" type="parTrans" cxnId="{EAF2802A-302C-4898-AD69-B364AD0A9F02}">
      <dgm:prSet/>
      <dgm:spPr/>
      <dgm:t>
        <a:bodyPr/>
        <a:lstStyle/>
        <a:p>
          <a:endParaRPr lang="en-IN"/>
        </a:p>
      </dgm:t>
    </dgm:pt>
    <dgm:pt modelId="{B8AD5C43-E4FC-4397-9D4E-14E7E8572D56}" type="sibTrans" cxnId="{EAF2802A-302C-4898-AD69-B364AD0A9F02}">
      <dgm:prSet/>
      <dgm:spPr/>
      <dgm:t>
        <a:bodyPr/>
        <a:lstStyle/>
        <a:p>
          <a:endParaRPr lang="en-IN"/>
        </a:p>
      </dgm:t>
    </dgm:pt>
    <dgm:pt modelId="{3E4A90C8-24C6-491C-9D3F-33B5C2EE2CBA}">
      <dgm:prSet phldrT="[Text]" custT="1"/>
      <dgm:spPr>
        <a:solidFill>
          <a:srgbClr val="058E01"/>
        </a:solidFill>
      </dgm:spPr>
      <dgm:t>
        <a:bodyPr/>
        <a:lstStyle/>
        <a:p>
          <a:r>
            <a:rPr lang="en-IN" sz="1000"/>
            <a:t>Facilitator- Americana (Vinod)</a:t>
          </a:r>
        </a:p>
      </dgm:t>
    </dgm:pt>
    <dgm:pt modelId="{882A6EA9-F73C-4708-BB67-1F50505112E0}" type="parTrans" cxnId="{494FA4D6-6C11-4539-AEAE-99174360B624}">
      <dgm:prSet/>
      <dgm:spPr/>
      <dgm:t>
        <a:bodyPr/>
        <a:lstStyle/>
        <a:p>
          <a:endParaRPr lang="en-IN"/>
        </a:p>
      </dgm:t>
    </dgm:pt>
    <dgm:pt modelId="{3E277DC5-A5C2-4301-B86E-9B21955430CE}" type="sibTrans" cxnId="{494FA4D6-6C11-4539-AEAE-99174360B624}">
      <dgm:prSet/>
      <dgm:spPr/>
      <dgm:t>
        <a:bodyPr/>
        <a:lstStyle/>
        <a:p>
          <a:endParaRPr lang="en-IN"/>
        </a:p>
      </dgm:t>
    </dgm:pt>
    <dgm:pt modelId="{715608E9-3815-40CD-8460-4989A3516F91}">
      <dgm:prSet phldrT="[Text]" custT="1"/>
      <dgm:spPr>
        <a:solidFill>
          <a:srgbClr val="D29C00"/>
        </a:solidFill>
      </dgm:spPr>
      <dgm:t>
        <a:bodyPr/>
        <a:lstStyle/>
        <a:p>
          <a:r>
            <a:rPr lang="en-IN" sz="1000"/>
            <a:t>Approver</a:t>
          </a:r>
        </a:p>
        <a:p>
          <a:r>
            <a:rPr lang="en-IN" sz="1000"/>
            <a:t>Dheeraj</a:t>
          </a:r>
        </a:p>
      </dgm:t>
    </dgm:pt>
    <dgm:pt modelId="{2E583FE1-EDDC-460B-9503-DE399518ADB8}" type="parTrans" cxnId="{2AB77BCE-5428-46BC-BC7F-6FC4B2903C6A}">
      <dgm:prSet/>
      <dgm:spPr/>
      <dgm:t>
        <a:bodyPr/>
        <a:lstStyle/>
        <a:p>
          <a:endParaRPr lang="en-IN"/>
        </a:p>
      </dgm:t>
    </dgm:pt>
    <dgm:pt modelId="{A7257E85-10C1-400C-AC2C-41F41C4C76F5}" type="sibTrans" cxnId="{2AB77BCE-5428-46BC-BC7F-6FC4B2903C6A}">
      <dgm:prSet/>
      <dgm:spPr/>
      <dgm:t>
        <a:bodyPr/>
        <a:lstStyle/>
        <a:p>
          <a:endParaRPr lang="en-IN"/>
        </a:p>
      </dgm:t>
    </dgm:pt>
    <dgm:pt modelId="{29027A07-9DA1-418C-8AD3-90CA79DBA75E}">
      <dgm:prSet phldrT="[Text]" custT="1"/>
      <dgm:spPr>
        <a:solidFill>
          <a:srgbClr val="FF6600"/>
        </a:solidFill>
      </dgm:spPr>
      <dgm:t>
        <a:bodyPr/>
        <a:lstStyle/>
        <a:p>
          <a:r>
            <a:rPr lang="en-IN" sz="1000"/>
            <a:t>Implementer</a:t>
          </a:r>
        </a:p>
        <a:p>
          <a:r>
            <a:rPr lang="en-IN" sz="1000"/>
            <a:t>CTS infra team</a:t>
          </a:r>
        </a:p>
      </dgm:t>
    </dgm:pt>
    <dgm:pt modelId="{DF3771D2-9970-4ACA-A82E-BBF32B414530}" type="parTrans" cxnId="{05D17C6C-9683-4632-979E-6E6CF314B6AD}">
      <dgm:prSet/>
      <dgm:spPr/>
      <dgm:t>
        <a:bodyPr/>
        <a:lstStyle/>
        <a:p>
          <a:endParaRPr lang="en-IN"/>
        </a:p>
      </dgm:t>
    </dgm:pt>
    <dgm:pt modelId="{994FD2C0-CDB6-4287-9F39-BD1CD551A74F}" type="sibTrans" cxnId="{05D17C6C-9683-4632-979E-6E6CF314B6AD}">
      <dgm:prSet/>
      <dgm:spPr/>
      <dgm:t>
        <a:bodyPr/>
        <a:lstStyle/>
        <a:p>
          <a:endParaRPr lang="en-IN"/>
        </a:p>
      </dgm:t>
    </dgm:pt>
    <dgm:pt modelId="{53582BFC-637E-46E4-86D2-FFBEBB6FEE0C}" type="pres">
      <dgm:prSet presAssocID="{1F7CC350-C936-4D86-A6A8-08895B899595}" presName="Name0" presStyleCnt="0">
        <dgm:presLayoutVars>
          <dgm:dir/>
          <dgm:animLvl val="lvl"/>
          <dgm:resizeHandles val="exact"/>
        </dgm:presLayoutVars>
      </dgm:prSet>
      <dgm:spPr/>
    </dgm:pt>
    <dgm:pt modelId="{3E54EBDE-F99F-45A4-9D4C-9B2CB5FC0246}" type="pres">
      <dgm:prSet presAssocID="{5E1A795D-5CD7-4C81-9E91-3BA35FA396AA}" presName="parTxOnly" presStyleLbl="node1" presStyleIdx="0" presStyleCnt="4">
        <dgm:presLayoutVars>
          <dgm:chMax val="0"/>
          <dgm:chPref val="0"/>
          <dgm:bulletEnabled val="1"/>
        </dgm:presLayoutVars>
      </dgm:prSet>
      <dgm:spPr/>
    </dgm:pt>
    <dgm:pt modelId="{600FAB7B-7E45-468A-8975-CD8E769B2903}" type="pres">
      <dgm:prSet presAssocID="{B8AD5C43-E4FC-4397-9D4E-14E7E8572D56}" presName="parTxOnlySpace" presStyleCnt="0"/>
      <dgm:spPr/>
    </dgm:pt>
    <dgm:pt modelId="{54F9D010-AE94-437A-A900-C1A88F309CE2}" type="pres">
      <dgm:prSet presAssocID="{3E4A90C8-24C6-491C-9D3F-33B5C2EE2CBA}" presName="parTxOnly" presStyleLbl="node1" presStyleIdx="1" presStyleCnt="4">
        <dgm:presLayoutVars>
          <dgm:chMax val="0"/>
          <dgm:chPref val="0"/>
          <dgm:bulletEnabled val="1"/>
        </dgm:presLayoutVars>
      </dgm:prSet>
      <dgm:spPr/>
    </dgm:pt>
    <dgm:pt modelId="{383F7306-FB43-421B-99A0-2F9B4307A227}" type="pres">
      <dgm:prSet presAssocID="{3E277DC5-A5C2-4301-B86E-9B21955430CE}" presName="parTxOnlySpace" presStyleCnt="0"/>
      <dgm:spPr/>
    </dgm:pt>
    <dgm:pt modelId="{21266A4C-92D2-4634-9EDC-8E8E03901165}" type="pres">
      <dgm:prSet presAssocID="{715608E9-3815-40CD-8460-4989A3516F91}" presName="parTxOnly" presStyleLbl="node1" presStyleIdx="2" presStyleCnt="4">
        <dgm:presLayoutVars>
          <dgm:chMax val="0"/>
          <dgm:chPref val="0"/>
          <dgm:bulletEnabled val="1"/>
        </dgm:presLayoutVars>
      </dgm:prSet>
      <dgm:spPr/>
    </dgm:pt>
    <dgm:pt modelId="{613055F9-5EF6-481E-B3B7-6D3A89BAD877}" type="pres">
      <dgm:prSet presAssocID="{A7257E85-10C1-400C-AC2C-41F41C4C76F5}" presName="parTxOnlySpace" presStyleCnt="0"/>
      <dgm:spPr/>
    </dgm:pt>
    <dgm:pt modelId="{0A88AE9F-2FAC-4FC8-8B6D-6C1BD7477BBC}" type="pres">
      <dgm:prSet presAssocID="{29027A07-9DA1-418C-8AD3-90CA79DBA75E}" presName="parTxOnly" presStyleLbl="node1" presStyleIdx="3" presStyleCnt="4" custLinFactNeighborX="1719" custLinFactNeighborY="1689">
        <dgm:presLayoutVars>
          <dgm:chMax val="0"/>
          <dgm:chPref val="0"/>
          <dgm:bulletEnabled val="1"/>
        </dgm:presLayoutVars>
      </dgm:prSet>
      <dgm:spPr/>
    </dgm:pt>
  </dgm:ptLst>
  <dgm:cxnLst>
    <dgm:cxn modelId="{EAF2802A-302C-4898-AD69-B364AD0A9F02}" srcId="{1F7CC350-C936-4D86-A6A8-08895B899595}" destId="{5E1A795D-5CD7-4C81-9E91-3BA35FA396AA}" srcOrd="0" destOrd="0" parTransId="{2D08C413-E14A-47DC-9A42-86659D3A9AEA}" sibTransId="{B8AD5C43-E4FC-4397-9D4E-14E7E8572D56}"/>
    <dgm:cxn modelId="{05D17C6C-9683-4632-979E-6E6CF314B6AD}" srcId="{1F7CC350-C936-4D86-A6A8-08895B899595}" destId="{29027A07-9DA1-418C-8AD3-90CA79DBA75E}" srcOrd="3" destOrd="0" parTransId="{DF3771D2-9970-4ACA-A82E-BBF32B414530}" sibTransId="{994FD2C0-CDB6-4287-9F39-BD1CD551A74F}"/>
    <dgm:cxn modelId="{11ADD4AA-1AEE-4099-A509-F55C64E98909}" type="presOf" srcId="{3E4A90C8-24C6-491C-9D3F-33B5C2EE2CBA}" destId="{54F9D010-AE94-437A-A900-C1A88F309CE2}" srcOrd="0" destOrd="0" presId="urn:microsoft.com/office/officeart/2005/8/layout/chevron1"/>
    <dgm:cxn modelId="{5F03D2B4-DA2E-4725-92D9-A82E0E2E0376}" type="presOf" srcId="{29027A07-9DA1-418C-8AD3-90CA79DBA75E}" destId="{0A88AE9F-2FAC-4FC8-8B6D-6C1BD7477BBC}" srcOrd="0" destOrd="0" presId="urn:microsoft.com/office/officeart/2005/8/layout/chevron1"/>
    <dgm:cxn modelId="{2AB77BCE-5428-46BC-BC7F-6FC4B2903C6A}" srcId="{1F7CC350-C936-4D86-A6A8-08895B899595}" destId="{715608E9-3815-40CD-8460-4989A3516F91}" srcOrd="2" destOrd="0" parTransId="{2E583FE1-EDDC-460B-9503-DE399518ADB8}" sibTransId="{A7257E85-10C1-400C-AC2C-41F41C4C76F5}"/>
    <dgm:cxn modelId="{494FA4D6-6C11-4539-AEAE-99174360B624}" srcId="{1F7CC350-C936-4D86-A6A8-08895B899595}" destId="{3E4A90C8-24C6-491C-9D3F-33B5C2EE2CBA}" srcOrd="1" destOrd="0" parTransId="{882A6EA9-F73C-4708-BB67-1F50505112E0}" sibTransId="{3E277DC5-A5C2-4301-B86E-9B21955430CE}"/>
    <dgm:cxn modelId="{7E1ADFE9-0D0E-4D5A-962A-F6FCFFA12D2E}" type="presOf" srcId="{5E1A795D-5CD7-4C81-9E91-3BA35FA396AA}" destId="{3E54EBDE-F99F-45A4-9D4C-9B2CB5FC0246}" srcOrd="0" destOrd="0" presId="urn:microsoft.com/office/officeart/2005/8/layout/chevron1"/>
    <dgm:cxn modelId="{200227F8-E4E9-48D5-ABB6-7C135E378B12}" type="presOf" srcId="{1F7CC350-C936-4D86-A6A8-08895B899595}" destId="{53582BFC-637E-46E4-86D2-FFBEBB6FEE0C}" srcOrd="0" destOrd="0" presId="urn:microsoft.com/office/officeart/2005/8/layout/chevron1"/>
    <dgm:cxn modelId="{E625D2FA-5DF6-4ECF-99FE-704D866ABED4}" type="presOf" srcId="{715608E9-3815-40CD-8460-4989A3516F91}" destId="{21266A4C-92D2-4634-9EDC-8E8E03901165}" srcOrd="0" destOrd="0" presId="urn:microsoft.com/office/officeart/2005/8/layout/chevron1"/>
    <dgm:cxn modelId="{D6002E56-D912-45C4-A536-F7974D325FB8}" type="presParOf" srcId="{53582BFC-637E-46E4-86D2-FFBEBB6FEE0C}" destId="{3E54EBDE-F99F-45A4-9D4C-9B2CB5FC0246}" srcOrd="0" destOrd="0" presId="urn:microsoft.com/office/officeart/2005/8/layout/chevron1"/>
    <dgm:cxn modelId="{0E9E3DCA-C7A4-44A1-A8AD-7ADEFC0A5FD7}" type="presParOf" srcId="{53582BFC-637E-46E4-86D2-FFBEBB6FEE0C}" destId="{600FAB7B-7E45-468A-8975-CD8E769B2903}" srcOrd="1" destOrd="0" presId="urn:microsoft.com/office/officeart/2005/8/layout/chevron1"/>
    <dgm:cxn modelId="{0721BCD2-4070-4F79-8772-165251D09936}" type="presParOf" srcId="{53582BFC-637E-46E4-86D2-FFBEBB6FEE0C}" destId="{54F9D010-AE94-437A-A900-C1A88F309CE2}" srcOrd="2" destOrd="0" presId="urn:microsoft.com/office/officeart/2005/8/layout/chevron1"/>
    <dgm:cxn modelId="{7D32A3B3-F963-430B-A312-02CDF81C5DE4}" type="presParOf" srcId="{53582BFC-637E-46E4-86D2-FFBEBB6FEE0C}" destId="{383F7306-FB43-421B-99A0-2F9B4307A227}" srcOrd="3" destOrd="0" presId="urn:microsoft.com/office/officeart/2005/8/layout/chevron1"/>
    <dgm:cxn modelId="{7310A743-E55A-405E-87A8-B9591F223065}" type="presParOf" srcId="{53582BFC-637E-46E4-86D2-FFBEBB6FEE0C}" destId="{21266A4C-92D2-4634-9EDC-8E8E03901165}" srcOrd="4" destOrd="0" presId="urn:microsoft.com/office/officeart/2005/8/layout/chevron1"/>
    <dgm:cxn modelId="{E1397D8A-B10D-454B-88D9-3E3616D4C2AC}" type="presParOf" srcId="{53582BFC-637E-46E4-86D2-FFBEBB6FEE0C}" destId="{613055F9-5EF6-481E-B3B7-6D3A89BAD877}" srcOrd="5" destOrd="0" presId="urn:microsoft.com/office/officeart/2005/8/layout/chevron1"/>
    <dgm:cxn modelId="{966F9A84-310C-4E95-B57F-BB17BB7B71CD}" type="presParOf" srcId="{53582BFC-637E-46E4-86D2-FFBEBB6FEE0C}" destId="{0A88AE9F-2FAC-4FC8-8B6D-6C1BD7477BBC}" srcOrd="6" destOrd="0" presId="urn:microsoft.com/office/officeart/2005/8/layout/chevron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10134"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Mobile App</a:t>
          </a:r>
        </a:p>
      </dsp:txBody>
      <dsp:txXfrm>
        <a:off x="22223" y="12089"/>
        <a:ext cx="3005003" cy="388569"/>
      </dsp:txXfrm>
    </dsp:sp>
    <dsp:sp modelId="{122CAFBD-F5CD-C44C-9CE9-045B311E95E3}">
      <dsp:nvSpPr>
        <dsp:cNvPr id="0" name=""/>
        <dsp:cNvSpPr/>
      </dsp:nvSpPr>
      <dsp:spPr>
        <a:xfrm>
          <a:off x="3342234"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3342234" y="82549"/>
        <a:ext cx="518362" cy="247649"/>
      </dsp:txXfrm>
    </dsp:sp>
    <dsp:sp modelId="{3D0B03AA-5E30-EA40-A085-08BB79980EF2}">
      <dsp:nvSpPr>
        <dsp:cNvPr id="0" name=""/>
        <dsp:cNvSpPr/>
      </dsp:nvSpPr>
      <dsp:spPr>
        <a:xfrm>
          <a:off x="4250988" y="0"/>
          <a:ext cx="3029181" cy="412747"/>
        </a:xfrm>
        <a:prstGeom prst="roundRect">
          <a:avLst>
            <a:gd name="adj" fmla="val 10000"/>
          </a:avLst>
        </a:prstGeom>
        <a:solidFill>
          <a:schemeClr val="accent6">
            <a:lumMod val="60000"/>
            <a:lumOff val="4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BSP</a:t>
          </a:r>
        </a:p>
      </dsp:txBody>
      <dsp:txXfrm>
        <a:off x="4263077" y="12089"/>
        <a:ext cx="3005003" cy="388569"/>
      </dsp:txXfrm>
    </dsp:sp>
    <dsp:sp modelId="{40EC2D01-133B-CE4B-BAAB-CE1918D3F048}">
      <dsp:nvSpPr>
        <dsp:cNvPr id="0" name=""/>
        <dsp:cNvSpPr/>
      </dsp:nvSpPr>
      <dsp:spPr>
        <a:xfrm>
          <a:off x="7583087"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83087" y="82549"/>
        <a:ext cx="518362" cy="247649"/>
      </dsp:txXfrm>
    </dsp:sp>
    <dsp:sp modelId="{AC21E6E8-2B90-7342-A430-BD14F3D229B8}">
      <dsp:nvSpPr>
        <dsp:cNvPr id="0" name=""/>
        <dsp:cNvSpPr/>
      </dsp:nvSpPr>
      <dsp:spPr>
        <a:xfrm>
          <a:off x="8491842"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8503931" y="12089"/>
        <a:ext cx="3005003" cy="388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5067"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Call Center</a:t>
          </a:r>
        </a:p>
      </dsp:txBody>
      <dsp:txXfrm>
        <a:off x="17156" y="12089"/>
        <a:ext cx="2191403" cy="388569"/>
      </dsp:txXfrm>
    </dsp:sp>
    <dsp:sp modelId="{122CAFBD-F5CD-C44C-9CE9-045B311E95E3}">
      <dsp:nvSpPr>
        <dsp:cNvPr id="0" name=""/>
        <dsp:cNvSpPr/>
      </dsp:nvSpPr>
      <dsp:spPr>
        <a:xfrm>
          <a:off x="2442206"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442206" y="82549"/>
        <a:ext cx="345879" cy="247649"/>
      </dsp:txXfrm>
    </dsp:sp>
    <dsp:sp modelId="{3D0B03AA-5E30-EA40-A085-08BB79980EF2}">
      <dsp:nvSpPr>
        <dsp:cNvPr id="0" name=""/>
        <dsp:cNvSpPr/>
      </dsp:nvSpPr>
      <dsp:spPr>
        <a:xfrm>
          <a:off x="3106881"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SDM</a:t>
          </a:r>
        </a:p>
      </dsp:txBody>
      <dsp:txXfrm>
        <a:off x="3118970" y="12089"/>
        <a:ext cx="2191403" cy="388569"/>
      </dsp:txXfrm>
    </dsp:sp>
    <dsp:sp modelId="{40EC2D01-133B-CE4B-BAAB-CE1918D3F048}">
      <dsp:nvSpPr>
        <dsp:cNvPr id="0" name=""/>
        <dsp:cNvSpPr/>
      </dsp:nvSpPr>
      <dsp:spPr>
        <a:xfrm>
          <a:off x="5544020"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5544020" y="82549"/>
        <a:ext cx="345879" cy="247649"/>
      </dsp:txXfrm>
    </dsp:sp>
    <dsp:sp modelId="{AC21E6E8-2B90-7342-A430-BD14F3D229B8}">
      <dsp:nvSpPr>
        <dsp:cNvPr id="0" name=""/>
        <dsp:cNvSpPr/>
      </dsp:nvSpPr>
      <dsp:spPr>
        <a:xfrm>
          <a:off x="6208695" y="0"/>
          <a:ext cx="2215581" cy="412747"/>
        </a:xfrm>
        <a:prstGeom prst="roundRect">
          <a:avLst>
            <a:gd name="adj" fmla="val 10000"/>
          </a:avLst>
        </a:prstGeom>
        <a:solidFill>
          <a:schemeClr val="accent6">
            <a:lumMod val="60000"/>
            <a:lumOff val="4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BSP</a:t>
          </a:r>
        </a:p>
      </dsp:txBody>
      <dsp:txXfrm>
        <a:off x="6220784" y="12089"/>
        <a:ext cx="2191403" cy="388569"/>
      </dsp:txXfrm>
    </dsp:sp>
    <dsp:sp modelId="{AAE495A1-7916-6A48-A681-6AFC39881C85}">
      <dsp:nvSpPr>
        <dsp:cNvPr id="0" name=""/>
        <dsp:cNvSpPr/>
      </dsp:nvSpPr>
      <dsp:spPr>
        <a:xfrm>
          <a:off x="8645834"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8645834" y="82549"/>
        <a:ext cx="345879" cy="247649"/>
      </dsp:txXfrm>
    </dsp:sp>
    <dsp:sp modelId="{5EB58F42-1D0E-7749-AB97-9621D8CB657F}">
      <dsp:nvSpPr>
        <dsp:cNvPr id="0" name=""/>
        <dsp:cNvSpPr/>
      </dsp:nvSpPr>
      <dsp:spPr>
        <a:xfrm>
          <a:off x="9310509"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9322598" y="12089"/>
        <a:ext cx="2191403" cy="3885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5630" y="0"/>
          <a:ext cx="1745438"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Aggregators</a:t>
          </a:r>
        </a:p>
      </dsp:txBody>
      <dsp:txXfrm>
        <a:off x="17719" y="12089"/>
        <a:ext cx="1721260" cy="388569"/>
      </dsp:txXfrm>
    </dsp:sp>
    <dsp:sp modelId="{122CAFBD-F5CD-C44C-9CE9-045B311E95E3}">
      <dsp:nvSpPr>
        <dsp:cNvPr id="0" name=""/>
        <dsp:cNvSpPr/>
      </dsp:nvSpPr>
      <dsp:spPr>
        <a:xfrm>
          <a:off x="1925613" y="0"/>
          <a:ext cx="37003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1925613" y="82549"/>
        <a:ext cx="259023" cy="247649"/>
      </dsp:txXfrm>
    </dsp:sp>
    <dsp:sp modelId="{21117709-F8FD-944B-9546-F834F1A47E3D}">
      <dsp:nvSpPr>
        <dsp:cNvPr id="0" name=""/>
        <dsp:cNvSpPr/>
      </dsp:nvSpPr>
      <dsp:spPr>
        <a:xfrm>
          <a:off x="2449244" y="0"/>
          <a:ext cx="1745438"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IPASS</a:t>
          </a:r>
        </a:p>
      </dsp:txBody>
      <dsp:txXfrm>
        <a:off x="2461333" y="12089"/>
        <a:ext cx="1721260" cy="388569"/>
      </dsp:txXfrm>
    </dsp:sp>
    <dsp:sp modelId="{69C9D5C3-3C77-4142-84BA-F57029FF4EF7}">
      <dsp:nvSpPr>
        <dsp:cNvPr id="0" name=""/>
        <dsp:cNvSpPr/>
      </dsp:nvSpPr>
      <dsp:spPr>
        <a:xfrm>
          <a:off x="4369227" y="0"/>
          <a:ext cx="37003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4369227" y="82549"/>
        <a:ext cx="259023" cy="247649"/>
      </dsp:txXfrm>
    </dsp:sp>
    <dsp:sp modelId="{3D0B03AA-5E30-EA40-A085-08BB79980EF2}">
      <dsp:nvSpPr>
        <dsp:cNvPr id="0" name=""/>
        <dsp:cNvSpPr/>
      </dsp:nvSpPr>
      <dsp:spPr>
        <a:xfrm>
          <a:off x="4892859" y="0"/>
          <a:ext cx="1745438"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SDM</a:t>
          </a:r>
        </a:p>
      </dsp:txBody>
      <dsp:txXfrm>
        <a:off x="4904948" y="12089"/>
        <a:ext cx="1721260" cy="388569"/>
      </dsp:txXfrm>
    </dsp:sp>
    <dsp:sp modelId="{40EC2D01-133B-CE4B-BAAB-CE1918D3F048}">
      <dsp:nvSpPr>
        <dsp:cNvPr id="0" name=""/>
        <dsp:cNvSpPr/>
      </dsp:nvSpPr>
      <dsp:spPr>
        <a:xfrm>
          <a:off x="6812842" y="0"/>
          <a:ext cx="37003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6812842" y="82549"/>
        <a:ext cx="259023" cy="247649"/>
      </dsp:txXfrm>
    </dsp:sp>
    <dsp:sp modelId="{AC21E6E8-2B90-7342-A430-BD14F3D229B8}">
      <dsp:nvSpPr>
        <dsp:cNvPr id="0" name=""/>
        <dsp:cNvSpPr/>
      </dsp:nvSpPr>
      <dsp:spPr>
        <a:xfrm>
          <a:off x="7336474" y="0"/>
          <a:ext cx="1745438" cy="412747"/>
        </a:xfrm>
        <a:prstGeom prst="roundRect">
          <a:avLst>
            <a:gd name="adj" fmla="val 10000"/>
          </a:avLst>
        </a:prstGeom>
        <a:solidFill>
          <a:schemeClr val="accent6">
            <a:lumMod val="60000"/>
            <a:lumOff val="4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BSP</a:t>
          </a:r>
        </a:p>
      </dsp:txBody>
      <dsp:txXfrm>
        <a:off x="7348563" y="12089"/>
        <a:ext cx="1721260" cy="388569"/>
      </dsp:txXfrm>
    </dsp:sp>
    <dsp:sp modelId="{AAE495A1-7916-6A48-A681-6AFC39881C85}">
      <dsp:nvSpPr>
        <dsp:cNvPr id="0" name=""/>
        <dsp:cNvSpPr/>
      </dsp:nvSpPr>
      <dsp:spPr>
        <a:xfrm>
          <a:off x="9256456" y="0"/>
          <a:ext cx="37003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9256456" y="82549"/>
        <a:ext cx="259023" cy="247649"/>
      </dsp:txXfrm>
    </dsp:sp>
    <dsp:sp modelId="{5EB58F42-1D0E-7749-AB97-9621D8CB657F}">
      <dsp:nvSpPr>
        <dsp:cNvPr id="0" name=""/>
        <dsp:cNvSpPr/>
      </dsp:nvSpPr>
      <dsp:spPr>
        <a:xfrm>
          <a:off x="9780088" y="0"/>
          <a:ext cx="1745438"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9792177" y="12089"/>
        <a:ext cx="1721260" cy="3885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10134"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Mobile App</a:t>
          </a:r>
        </a:p>
      </dsp:txBody>
      <dsp:txXfrm>
        <a:off x="22223" y="12089"/>
        <a:ext cx="3005003" cy="388569"/>
      </dsp:txXfrm>
    </dsp:sp>
    <dsp:sp modelId="{122CAFBD-F5CD-C44C-9CE9-045B311E95E3}">
      <dsp:nvSpPr>
        <dsp:cNvPr id="0" name=""/>
        <dsp:cNvSpPr/>
      </dsp:nvSpPr>
      <dsp:spPr>
        <a:xfrm>
          <a:off x="3342234"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3342234" y="82549"/>
        <a:ext cx="518362" cy="247649"/>
      </dsp:txXfrm>
    </dsp:sp>
    <dsp:sp modelId="{3D0B03AA-5E30-EA40-A085-08BB79980EF2}">
      <dsp:nvSpPr>
        <dsp:cNvPr id="0" name=""/>
        <dsp:cNvSpPr/>
      </dsp:nvSpPr>
      <dsp:spPr>
        <a:xfrm>
          <a:off x="4250988" y="0"/>
          <a:ext cx="3029181" cy="412747"/>
        </a:xfrm>
        <a:prstGeom prst="roundRect">
          <a:avLst>
            <a:gd name="adj" fmla="val 10000"/>
          </a:avLst>
        </a:prstGeom>
        <a:solidFill>
          <a:schemeClr val="accent6">
            <a:lumMod val="60000"/>
            <a:lumOff val="4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BSP</a:t>
          </a:r>
        </a:p>
      </dsp:txBody>
      <dsp:txXfrm>
        <a:off x="4263077" y="12089"/>
        <a:ext cx="3005003" cy="388569"/>
      </dsp:txXfrm>
    </dsp:sp>
    <dsp:sp modelId="{40EC2D01-133B-CE4B-BAAB-CE1918D3F048}">
      <dsp:nvSpPr>
        <dsp:cNvPr id="0" name=""/>
        <dsp:cNvSpPr/>
      </dsp:nvSpPr>
      <dsp:spPr>
        <a:xfrm>
          <a:off x="7583087"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83087" y="82549"/>
        <a:ext cx="518362" cy="247649"/>
      </dsp:txXfrm>
    </dsp:sp>
    <dsp:sp modelId="{AC21E6E8-2B90-7342-A430-BD14F3D229B8}">
      <dsp:nvSpPr>
        <dsp:cNvPr id="0" name=""/>
        <dsp:cNvSpPr/>
      </dsp:nvSpPr>
      <dsp:spPr>
        <a:xfrm>
          <a:off x="8491842"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8503931" y="12089"/>
        <a:ext cx="3005003" cy="3885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10134"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Call Center</a:t>
          </a:r>
        </a:p>
      </dsp:txBody>
      <dsp:txXfrm>
        <a:off x="22223" y="12089"/>
        <a:ext cx="3005003" cy="388569"/>
      </dsp:txXfrm>
    </dsp:sp>
    <dsp:sp modelId="{122CAFBD-F5CD-C44C-9CE9-045B311E95E3}">
      <dsp:nvSpPr>
        <dsp:cNvPr id="0" name=""/>
        <dsp:cNvSpPr/>
      </dsp:nvSpPr>
      <dsp:spPr>
        <a:xfrm>
          <a:off x="3342234"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3342234" y="82549"/>
        <a:ext cx="518362" cy="247649"/>
      </dsp:txXfrm>
    </dsp:sp>
    <dsp:sp modelId="{3D0B03AA-5E30-EA40-A085-08BB79980EF2}">
      <dsp:nvSpPr>
        <dsp:cNvPr id="0" name=""/>
        <dsp:cNvSpPr/>
      </dsp:nvSpPr>
      <dsp:spPr>
        <a:xfrm>
          <a:off x="4250988"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SDM</a:t>
          </a:r>
        </a:p>
      </dsp:txBody>
      <dsp:txXfrm>
        <a:off x="4263077" y="12089"/>
        <a:ext cx="3005003" cy="388569"/>
      </dsp:txXfrm>
    </dsp:sp>
    <dsp:sp modelId="{40EC2D01-133B-CE4B-BAAB-CE1918D3F048}">
      <dsp:nvSpPr>
        <dsp:cNvPr id="0" name=""/>
        <dsp:cNvSpPr/>
      </dsp:nvSpPr>
      <dsp:spPr>
        <a:xfrm>
          <a:off x="7583087" y="0"/>
          <a:ext cx="642186"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83087" y="82549"/>
        <a:ext cx="518362" cy="247649"/>
      </dsp:txXfrm>
    </dsp:sp>
    <dsp:sp modelId="{5EB58F42-1D0E-7749-AB97-9621D8CB657F}">
      <dsp:nvSpPr>
        <dsp:cNvPr id="0" name=""/>
        <dsp:cNvSpPr/>
      </dsp:nvSpPr>
      <dsp:spPr>
        <a:xfrm>
          <a:off x="8491842" y="0"/>
          <a:ext cx="30291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8503931" y="12089"/>
        <a:ext cx="3005003" cy="3885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681D-CD3F-8B4F-99BB-66546C17AE84}">
      <dsp:nvSpPr>
        <dsp:cNvPr id="0" name=""/>
        <dsp:cNvSpPr/>
      </dsp:nvSpPr>
      <dsp:spPr>
        <a:xfrm>
          <a:off x="5067"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Aggregators</a:t>
          </a:r>
        </a:p>
      </dsp:txBody>
      <dsp:txXfrm>
        <a:off x="17156" y="12089"/>
        <a:ext cx="2191403" cy="388569"/>
      </dsp:txXfrm>
    </dsp:sp>
    <dsp:sp modelId="{122CAFBD-F5CD-C44C-9CE9-045B311E95E3}">
      <dsp:nvSpPr>
        <dsp:cNvPr id="0" name=""/>
        <dsp:cNvSpPr/>
      </dsp:nvSpPr>
      <dsp:spPr>
        <a:xfrm>
          <a:off x="2442206"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442206" y="82549"/>
        <a:ext cx="345879" cy="247649"/>
      </dsp:txXfrm>
    </dsp:sp>
    <dsp:sp modelId="{21117709-F8FD-944B-9546-F834F1A47E3D}">
      <dsp:nvSpPr>
        <dsp:cNvPr id="0" name=""/>
        <dsp:cNvSpPr/>
      </dsp:nvSpPr>
      <dsp:spPr>
        <a:xfrm>
          <a:off x="3106881"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IPASS</a:t>
          </a:r>
        </a:p>
      </dsp:txBody>
      <dsp:txXfrm>
        <a:off x="3118970" y="12089"/>
        <a:ext cx="2191403" cy="388569"/>
      </dsp:txXfrm>
    </dsp:sp>
    <dsp:sp modelId="{69C9D5C3-3C77-4142-84BA-F57029FF4EF7}">
      <dsp:nvSpPr>
        <dsp:cNvPr id="0" name=""/>
        <dsp:cNvSpPr/>
      </dsp:nvSpPr>
      <dsp:spPr>
        <a:xfrm>
          <a:off x="5544020"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544020" y="82549"/>
        <a:ext cx="345879" cy="247649"/>
      </dsp:txXfrm>
    </dsp:sp>
    <dsp:sp modelId="{3D0B03AA-5E30-EA40-A085-08BB79980EF2}">
      <dsp:nvSpPr>
        <dsp:cNvPr id="0" name=""/>
        <dsp:cNvSpPr/>
      </dsp:nvSpPr>
      <dsp:spPr>
        <a:xfrm>
          <a:off x="6208695"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SDM</a:t>
          </a:r>
        </a:p>
      </dsp:txBody>
      <dsp:txXfrm>
        <a:off x="6220784" y="12089"/>
        <a:ext cx="2191403" cy="388569"/>
      </dsp:txXfrm>
    </dsp:sp>
    <dsp:sp modelId="{40EC2D01-133B-CE4B-BAAB-CE1918D3F048}">
      <dsp:nvSpPr>
        <dsp:cNvPr id="0" name=""/>
        <dsp:cNvSpPr/>
      </dsp:nvSpPr>
      <dsp:spPr>
        <a:xfrm>
          <a:off x="8645834" y="0"/>
          <a:ext cx="469703" cy="41274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8645834" y="82549"/>
        <a:ext cx="345879" cy="247649"/>
      </dsp:txXfrm>
    </dsp:sp>
    <dsp:sp modelId="{5EB58F42-1D0E-7749-AB97-9621D8CB657F}">
      <dsp:nvSpPr>
        <dsp:cNvPr id="0" name=""/>
        <dsp:cNvSpPr/>
      </dsp:nvSpPr>
      <dsp:spPr>
        <a:xfrm>
          <a:off x="9310509" y="0"/>
          <a:ext cx="2215581" cy="41274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Store</a:t>
          </a:r>
        </a:p>
      </dsp:txBody>
      <dsp:txXfrm>
        <a:off x="9322598" y="12089"/>
        <a:ext cx="2191403" cy="3885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4EBDE-F99F-45A4-9D4C-9B2CB5FC0246}">
      <dsp:nvSpPr>
        <dsp:cNvPr id="0" name=""/>
        <dsp:cNvSpPr/>
      </dsp:nvSpPr>
      <dsp:spPr>
        <a:xfrm>
          <a:off x="2732" y="0"/>
          <a:ext cx="1590366" cy="452549"/>
        </a:xfrm>
        <a:prstGeom prst="chevron">
          <a:avLst/>
        </a:prstGeom>
        <a:solidFill>
          <a:srgbClr val="004E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kern="1200"/>
            <a:t>Creator- CTS team</a:t>
          </a:r>
        </a:p>
      </dsp:txBody>
      <dsp:txXfrm>
        <a:off x="229007" y="0"/>
        <a:ext cx="1137817" cy="452549"/>
      </dsp:txXfrm>
    </dsp:sp>
    <dsp:sp modelId="{54F9D010-AE94-437A-A900-C1A88F309CE2}">
      <dsp:nvSpPr>
        <dsp:cNvPr id="0" name=""/>
        <dsp:cNvSpPr/>
      </dsp:nvSpPr>
      <dsp:spPr>
        <a:xfrm>
          <a:off x="1434062" y="0"/>
          <a:ext cx="1590366" cy="452549"/>
        </a:xfrm>
        <a:prstGeom prst="chevron">
          <a:avLst/>
        </a:prstGeom>
        <a:solidFill>
          <a:srgbClr val="058E0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kern="1200"/>
            <a:t>Facilitator- Americana (Vinod)</a:t>
          </a:r>
        </a:p>
      </dsp:txBody>
      <dsp:txXfrm>
        <a:off x="1660337" y="0"/>
        <a:ext cx="1137817" cy="452549"/>
      </dsp:txXfrm>
    </dsp:sp>
    <dsp:sp modelId="{21266A4C-92D2-4634-9EDC-8E8E03901165}">
      <dsp:nvSpPr>
        <dsp:cNvPr id="0" name=""/>
        <dsp:cNvSpPr/>
      </dsp:nvSpPr>
      <dsp:spPr>
        <a:xfrm>
          <a:off x="2865392" y="0"/>
          <a:ext cx="1590366" cy="452549"/>
        </a:xfrm>
        <a:prstGeom prst="chevron">
          <a:avLst/>
        </a:prstGeom>
        <a:solidFill>
          <a:srgbClr val="D29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kern="1200"/>
            <a:t>Approver</a:t>
          </a:r>
        </a:p>
        <a:p>
          <a:pPr marL="0" lvl="0" indent="0" algn="ctr" defTabSz="444500">
            <a:lnSpc>
              <a:spcPct val="90000"/>
            </a:lnSpc>
            <a:spcBef>
              <a:spcPct val="0"/>
            </a:spcBef>
            <a:spcAft>
              <a:spcPct val="35000"/>
            </a:spcAft>
            <a:buNone/>
          </a:pPr>
          <a:r>
            <a:rPr lang="en-IN" sz="1000" kern="1200"/>
            <a:t>Dheeraj</a:t>
          </a:r>
        </a:p>
      </dsp:txBody>
      <dsp:txXfrm>
        <a:off x="3091667" y="0"/>
        <a:ext cx="1137817" cy="452549"/>
      </dsp:txXfrm>
    </dsp:sp>
    <dsp:sp modelId="{0A88AE9F-2FAC-4FC8-8B6D-6C1BD7477BBC}">
      <dsp:nvSpPr>
        <dsp:cNvPr id="0" name=""/>
        <dsp:cNvSpPr/>
      </dsp:nvSpPr>
      <dsp:spPr>
        <a:xfrm>
          <a:off x="4299454" y="0"/>
          <a:ext cx="1590366" cy="452549"/>
        </a:xfrm>
        <a:prstGeom prst="chevron">
          <a:avLst/>
        </a:prstGeom>
        <a:solidFill>
          <a:srgbClr val="FF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kern="1200"/>
            <a:t>Implementer</a:t>
          </a:r>
        </a:p>
        <a:p>
          <a:pPr marL="0" lvl="0" indent="0" algn="ctr" defTabSz="444500">
            <a:lnSpc>
              <a:spcPct val="90000"/>
            </a:lnSpc>
            <a:spcBef>
              <a:spcPct val="0"/>
            </a:spcBef>
            <a:spcAft>
              <a:spcPct val="35000"/>
            </a:spcAft>
            <a:buNone/>
          </a:pPr>
          <a:r>
            <a:rPr lang="en-IN" sz="1000" kern="1200"/>
            <a:t>CTS infra team</a:t>
          </a:r>
        </a:p>
      </dsp:txBody>
      <dsp:txXfrm>
        <a:off x="4525729" y="0"/>
        <a:ext cx="1137817" cy="4525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4FAB8033-6D40-4024-963C-B7DB48FCB660}" type="datetimeFigureOut">
              <a:rPr lang="en-US" smtClean="0"/>
              <a:t>1/10/2025</a:t>
            </a:fld>
            <a:endParaRPr lang="en-US"/>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994B2069-C4E0-42ED-9632-F058DF8FCD7F}" type="slidenum">
              <a:rPr lang="en-US" smtClean="0"/>
              <a:t>‹#›</a:t>
            </a:fld>
            <a:endParaRPr lang="en-US"/>
          </a:p>
        </p:txBody>
      </p:sp>
    </p:spTree>
    <p:extLst>
      <p:ext uri="{BB962C8B-B14F-4D97-AF65-F5344CB8AC3E}">
        <p14:creationId xmlns:p14="http://schemas.microsoft.com/office/powerpoint/2010/main" val="163696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1209887" y="3542586"/>
            <a:ext cx="9679094" cy="33561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 name="Google Shape;56;p1:notes"/>
          <p:cNvSpPr>
            <a:spLocks noGrp="1" noRot="1" noChangeAspect="1"/>
          </p:cNvSpPr>
          <p:nvPr>
            <p:ph type="sldImg" idx="2"/>
          </p:nvPr>
        </p:nvSpPr>
        <p:spPr>
          <a:xfrm>
            <a:off x="3563938" y="558800"/>
            <a:ext cx="4972050" cy="2797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architecture 2.0 is the new updates and revised diagram </a:t>
            </a:r>
            <a:r>
              <a:rPr lang="en-US"/>
              <a:t>with deep </a:t>
            </a:r>
            <a:r>
              <a:rPr lang="en-US" dirty="0"/>
              <a:t>dive on various technical layers by applying different tricks and techniques to achieve higher performance and availability with cost optimizations.</a:t>
            </a:r>
          </a:p>
        </p:txBody>
      </p:sp>
      <p:sp>
        <p:nvSpPr>
          <p:cNvPr id="4" name="Slide Number Placeholder 3"/>
          <p:cNvSpPr>
            <a:spLocks noGrp="1"/>
          </p:cNvSpPr>
          <p:nvPr>
            <p:ph type="sldNum" sz="quarter" idx="5"/>
          </p:nvPr>
        </p:nvSpPr>
        <p:spPr/>
        <p:txBody>
          <a:bodyPr/>
          <a:lstStyle/>
          <a:p>
            <a:fld id="{994B2069-C4E0-42ED-9632-F058DF8FCD7F}" type="slidenum">
              <a:rPr lang="en-US" smtClean="0"/>
              <a:t>80</a:t>
            </a:fld>
            <a:endParaRPr lang="en-US"/>
          </a:p>
        </p:txBody>
      </p:sp>
    </p:spTree>
    <p:extLst>
      <p:ext uri="{BB962C8B-B14F-4D97-AF65-F5344CB8AC3E}">
        <p14:creationId xmlns:p14="http://schemas.microsoft.com/office/powerpoint/2010/main" val="2709468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architecture for frontend dashboard which is planned to developed in </a:t>
            </a:r>
            <a:r>
              <a:rPr lang="en-US" dirty="0" err="1"/>
              <a:t>React.js</a:t>
            </a:r>
            <a:r>
              <a:rPr lang="en-US" dirty="0"/>
              <a:t> library with Redux based state management implementations. This design will be available for the following web and m-web based modules:</a:t>
            </a:r>
          </a:p>
          <a:p>
            <a:r>
              <a:rPr lang="en-US" dirty="0"/>
              <a:t>1. Store Dashboard,</a:t>
            </a:r>
          </a:p>
          <a:p>
            <a:r>
              <a:rPr lang="en-US" dirty="0"/>
              <a:t>2. Driver Management, </a:t>
            </a:r>
          </a:p>
          <a:p>
            <a:r>
              <a:rPr lang="en-US" dirty="0"/>
              <a:t>3. Command Center, </a:t>
            </a:r>
          </a:p>
          <a:p>
            <a:r>
              <a:rPr lang="en-US" dirty="0"/>
              <a:t>4. Cashier System, </a:t>
            </a:r>
          </a:p>
          <a:p>
            <a:r>
              <a:rPr lang="en-US" dirty="0"/>
              <a:t>5. Admin System, and</a:t>
            </a:r>
          </a:p>
          <a:p>
            <a:r>
              <a:rPr lang="en-US" dirty="0"/>
              <a:t>6. Analytics System.</a:t>
            </a:r>
          </a:p>
        </p:txBody>
      </p:sp>
      <p:sp>
        <p:nvSpPr>
          <p:cNvPr id="4" name="Slide Number Placeholder 3"/>
          <p:cNvSpPr>
            <a:spLocks noGrp="1"/>
          </p:cNvSpPr>
          <p:nvPr>
            <p:ph type="sldNum" sz="quarter" idx="5"/>
          </p:nvPr>
        </p:nvSpPr>
        <p:spPr/>
        <p:txBody>
          <a:bodyPr/>
          <a:lstStyle/>
          <a:p>
            <a:fld id="{994B2069-C4E0-42ED-9632-F058DF8FCD7F}" type="slidenum">
              <a:rPr lang="en-US" smtClean="0"/>
              <a:t>81</a:t>
            </a:fld>
            <a:endParaRPr lang="en-US"/>
          </a:p>
        </p:txBody>
      </p:sp>
    </p:spTree>
    <p:extLst>
      <p:ext uri="{BB962C8B-B14F-4D97-AF65-F5344CB8AC3E}">
        <p14:creationId xmlns:p14="http://schemas.microsoft.com/office/powerpoint/2010/main" val="2983002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driver mobile application will be developed using the Android native implementation either Java/Kotlin which will help us to utilize the best for the h/w resources. This design can be further expended by the Android SME to make it low level based on the finalized and approved components on driver user interfaces.</a:t>
            </a:r>
          </a:p>
        </p:txBody>
      </p:sp>
      <p:sp>
        <p:nvSpPr>
          <p:cNvPr id="4" name="Slide Number Placeholder 3"/>
          <p:cNvSpPr>
            <a:spLocks noGrp="1"/>
          </p:cNvSpPr>
          <p:nvPr>
            <p:ph type="sldNum" sz="quarter" idx="5"/>
          </p:nvPr>
        </p:nvSpPr>
        <p:spPr/>
        <p:txBody>
          <a:bodyPr/>
          <a:lstStyle/>
          <a:p>
            <a:fld id="{994B2069-C4E0-42ED-9632-F058DF8FCD7F}" type="slidenum">
              <a:rPr lang="en-US" smtClean="0"/>
              <a:t>82</a:t>
            </a:fld>
            <a:endParaRPr lang="en-US"/>
          </a:p>
        </p:txBody>
      </p:sp>
    </p:spTree>
    <p:extLst>
      <p:ext uri="{BB962C8B-B14F-4D97-AF65-F5344CB8AC3E}">
        <p14:creationId xmlns:p14="http://schemas.microsoft.com/office/powerpoint/2010/main" val="8813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The technical design is explained here for the requirements of the CDN capabilities to deal with the API challenges including:</a:t>
            </a:r>
          </a:p>
          <a:p>
            <a:pPr marL="228600" indent="-228600">
              <a:buAutoNum type="arabicPeriod"/>
            </a:pPr>
            <a:r>
              <a:rPr lang="en-US" sz="1100" dirty="0">
                <a:solidFill>
                  <a:schemeClr val="bg1"/>
                </a:solidFill>
              </a:rPr>
              <a:t>API Challenge #1: LATENCY</a:t>
            </a:r>
          </a:p>
          <a:p>
            <a:pPr marL="228600" indent="-228600">
              <a:buAutoNum type="arabicPeriod"/>
            </a:pPr>
            <a:r>
              <a:rPr lang="en-US" sz="1100" dirty="0">
                <a:solidFill>
                  <a:schemeClr val="bg1"/>
                </a:solidFill>
              </a:rPr>
              <a:t>API Challenge #2: RELIABILITY</a:t>
            </a:r>
          </a:p>
          <a:p>
            <a:pPr marL="228600" indent="-228600">
              <a:buAutoNum type="arabicPeriod"/>
            </a:pPr>
            <a:r>
              <a:rPr lang="en-US" sz="1100" dirty="0">
                <a:solidFill>
                  <a:schemeClr val="bg1"/>
                </a:solidFill>
              </a:rPr>
              <a:t>API Challenge #3: TRAFFIC SPIKES</a:t>
            </a:r>
          </a:p>
          <a:p>
            <a:endParaRPr lang="en-US" sz="1100" dirty="0">
              <a:solidFill>
                <a:schemeClr val="bg1"/>
              </a:solidFill>
            </a:endParaRPr>
          </a:p>
          <a:p>
            <a:r>
              <a:rPr lang="en-US" sz="1100" dirty="0">
                <a:solidFill>
                  <a:schemeClr val="bg1"/>
                </a:solidFill>
              </a:rPr>
              <a:t>The detailed article can be further referenced with the Akamai CDN developer blog here:</a:t>
            </a:r>
          </a:p>
          <a:p>
            <a:r>
              <a:rPr lang="en-US" sz="1100" dirty="0">
                <a:solidFill>
                  <a:schemeClr val="bg1"/>
                </a:solidFill>
              </a:rPr>
              <a:t>https://</a:t>
            </a:r>
            <a:r>
              <a:rPr lang="en-US" sz="1100" dirty="0" err="1">
                <a:solidFill>
                  <a:schemeClr val="bg1"/>
                </a:solidFill>
              </a:rPr>
              <a:t>www.akamai.com</a:t>
            </a:r>
            <a:r>
              <a:rPr lang="en-US" sz="1100" dirty="0">
                <a:solidFill>
                  <a:schemeClr val="bg1"/>
                </a:solidFill>
              </a:rPr>
              <a:t>/blog/developers/how-</a:t>
            </a:r>
            <a:r>
              <a:rPr lang="en-US" sz="1100" dirty="0" err="1">
                <a:solidFill>
                  <a:schemeClr val="bg1"/>
                </a:solidFill>
              </a:rPr>
              <a:t>cdn</a:t>
            </a:r>
            <a:r>
              <a:rPr lang="en-US" sz="1100" dirty="0">
                <a:solidFill>
                  <a:schemeClr val="bg1"/>
                </a:solidFill>
              </a:rPr>
              <a:t>-can-make-your-</a:t>
            </a:r>
            <a:r>
              <a:rPr lang="en-US" sz="1100" dirty="0" err="1">
                <a:solidFill>
                  <a:schemeClr val="bg1"/>
                </a:solidFill>
              </a:rPr>
              <a:t>apis</a:t>
            </a:r>
            <a:r>
              <a:rPr lang="en-US" sz="1100" dirty="0">
                <a:solidFill>
                  <a:schemeClr val="bg1"/>
                </a:solidFill>
              </a:rPr>
              <a:t>-more-powerful</a:t>
            </a:r>
          </a:p>
        </p:txBody>
      </p:sp>
      <p:sp>
        <p:nvSpPr>
          <p:cNvPr id="4" name="Slide Number Placeholder 3"/>
          <p:cNvSpPr>
            <a:spLocks noGrp="1"/>
          </p:cNvSpPr>
          <p:nvPr>
            <p:ph type="sldNum" sz="quarter" idx="5"/>
          </p:nvPr>
        </p:nvSpPr>
        <p:spPr/>
        <p:txBody>
          <a:bodyPr/>
          <a:lstStyle/>
          <a:p>
            <a:fld id="{994B2069-C4E0-42ED-9632-F058DF8FCD7F}" type="slidenum">
              <a:rPr lang="en-US" smtClean="0"/>
              <a:t>83</a:t>
            </a:fld>
            <a:endParaRPr lang="en-US"/>
          </a:p>
        </p:txBody>
      </p:sp>
    </p:spTree>
    <p:extLst>
      <p:ext uri="{BB962C8B-B14F-4D97-AF65-F5344CB8AC3E}">
        <p14:creationId xmlns:p14="http://schemas.microsoft.com/office/powerpoint/2010/main" val="951682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The technical design is explained here for the requirements of the CDN capabilities to deal with the API challenges including:</a:t>
            </a:r>
          </a:p>
          <a:p>
            <a:pPr marL="228600" indent="-228600">
              <a:buAutoNum type="arabicPeriod"/>
            </a:pPr>
            <a:r>
              <a:rPr lang="en-US" sz="1100" dirty="0">
                <a:solidFill>
                  <a:schemeClr val="bg1"/>
                </a:solidFill>
              </a:rPr>
              <a:t>API Challenge #1: LATENCY</a:t>
            </a:r>
          </a:p>
          <a:p>
            <a:pPr marL="228600" indent="-228600">
              <a:buAutoNum type="arabicPeriod"/>
            </a:pPr>
            <a:r>
              <a:rPr lang="en-US" sz="1100" dirty="0">
                <a:solidFill>
                  <a:schemeClr val="bg1"/>
                </a:solidFill>
              </a:rPr>
              <a:t>API Challenge #2: RELIABILITY</a:t>
            </a:r>
          </a:p>
          <a:p>
            <a:pPr marL="228600" indent="-228600">
              <a:buAutoNum type="arabicPeriod"/>
            </a:pPr>
            <a:r>
              <a:rPr lang="en-US" sz="1100" dirty="0">
                <a:solidFill>
                  <a:schemeClr val="bg1"/>
                </a:solidFill>
              </a:rPr>
              <a:t>API Challenge #3: TRAFFIC SPIKES</a:t>
            </a:r>
          </a:p>
          <a:p>
            <a:endParaRPr lang="en-US" sz="1100" dirty="0">
              <a:solidFill>
                <a:schemeClr val="bg1"/>
              </a:solidFill>
            </a:endParaRPr>
          </a:p>
          <a:p>
            <a:r>
              <a:rPr lang="en-US" sz="1100" dirty="0">
                <a:solidFill>
                  <a:schemeClr val="bg1"/>
                </a:solidFill>
              </a:rPr>
              <a:t>The detailed article can be further referenced with the Akamai CDN developer blog here:</a:t>
            </a:r>
          </a:p>
          <a:p>
            <a:r>
              <a:rPr lang="en-US" sz="1100" dirty="0">
                <a:solidFill>
                  <a:schemeClr val="bg1"/>
                </a:solidFill>
              </a:rPr>
              <a:t>https://</a:t>
            </a:r>
            <a:r>
              <a:rPr lang="en-US" sz="1100" dirty="0" err="1">
                <a:solidFill>
                  <a:schemeClr val="bg1"/>
                </a:solidFill>
              </a:rPr>
              <a:t>www.akamai.com</a:t>
            </a:r>
            <a:r>
              <a:rPr lang="en-US" sz="1100" dirty="0">
                <a:solidFill>
                  <a:schemeClr val="bg1"/>
                </a:solidFill>
              </a:rPr>
              <a:t>/blog/developers/how-</a:t>
            </a:r>
            <a:r>
              <a:rPr lang="en-US" sz="1100" dirty="0" err="1">
                <a:solidFill>
                  <a:schemeClr val="bg1"/>
                </a:solidFill>
              </a:rPr>
              <a:t>cdn</a:t>
            </a:r>
            <a:r>
              <a:rPr lang="en-US" sz="1100" dirty="0">
                <a:solidFill>
                  <a:schemeClr val="bg1"/>
                </a:solidFill>
              </a:rPr>
              <a:t>-can-make-your-</a:t>
            </a:r>
            <a:r>
              <a:rPr lang="en-US" sz="1100" dirty="0" err="1">
                <a:solidFill>
                  <a:schemeClr val="bg1"/>
                </a:solidFill>
              </a:rPr>
              <a:t>apis</a:t>
            </a:r>
            <a:r>
              <a:rPr lang="en-US" sz="1100" dirty="0">
                <a:solidFill>
                  <a:schemeClr val="bg1"/>
                </a:solidFill>
              </a:rPr>
              <a:t>-more-powerful</a:t>
            </a:r>
          </a:p>
        </p:txBody>
      </p:sp>
      <p:sp>
        <p:nvSpPr>
          <p:cNvPr id="4" name="Slide Number Placeholder 3"/>
          <p:cNvSpPr>
            <a:spLocks noGrp="1"/>
          </p:cNvSpPr>
          <p:nvPr>
            <p:ph type="sldNum" sz="quarter" idx="5"/>
          </p:nvPr>
        </p:nvSpPr>
        <p:spPr/>
        <p:txBody>
          <a:bodyPr/>
          <a:lstStyle/>
          <a:p>
            <a:fld id="{994B2069-C4E0-42ED-9632-F058DF8FCD7F}" type="slidenum">
              <a:rPr lang="en-US" smtClean="0"/>
              <a:t>84</a:t>
            </a:fld>
            <a:endParaRPr lang="en-US"/>
          </a:p>
        </p:txBody>
      </p:sp>
    </p:spTree>
    <p:extLst>
      <p:ext uri="{BB962C8B-B14F-4D97-AF65-F5344CB8AC3E}">
        <p14:creationId xmlns:p14="http://schemas.microsoft.com/office/powerpoint/2010/main" val="126559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API Management and Gateways will be used for ALMP platform to secure and route the requests. There will be multiple API gateways will be used for the different modules based on the security level, request loading and ease in serving the requests. This will also be ensure to the endpoint security for the APIs and stop any unauthorized access such as XSS attack, crawlers or scrappers etc.</a:t>
            </a:r>
          </a:p>
        </p:txBody>
      </p:sp>
      <p:sp>
        <p:nvSpPr>
          <p:cNvPr id="4" name="Slide Number Placeholder 3"/>
          <p:cNvSpPr>
            <a:spLocks noGrp="1"/>
          </p:cNvSpPr>
          <p:nvPr>
            <p:ph type="sldNum" sz="quarter" idx="5"/>
          </p:nvPr>
        </p:nvSpPr>
        <p:spPr/>
        <p:txBody>
          <a:bodyPr/>
          <a:lstStyle/>
          <a:p>
            <a:fld id="{994B2069-C4E0-42ED-9632-F058DF8FCD7F}" type="slidenum">
              <a:rPr lang="en-US" smtClean="0"/>
              <a:t>85</a:t>
            </a:fld>
            <a:endParaRPr lang="en-US"/>
          </a:p>
        </p:txBody>
      </p:sp>
    </p:spTree>
    <p:extLst>
      <p:ext uri="{BB962C8B-B14F-4D97-AF65-F5344CB8AC3E}">
        <p14:creationId xmlns:p14="http://schemas.microsoft.com/office/powerpoint/2010/main" val="747588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architecture models with a development and deployment environment that uses DevOps in DevTest for rapid iterative development of an Azure Kubernetes Service (AKS) microservice application.</a:t>
            </a:r>
          </a:p>
          <a:p>
            <a:endParaRPr lang="en-US" dirty="0"/>
          </a:p>
          <a:p>
            <a:r>
              <a:rPr lang="en-US" dirty="0"/>
              <a:t>Microservices will be deployed with AKS on Azure cloud which provides two separate subscription models:</a:t>
            </a:r>
          </a:p>
          <a:p>
            <a:r>
              <a:rPr lang="en-US" dirty="0"/>
              <a:t>1. Development and Test Subscription, and</a:t>
            </a:r>
          </a:p>
          <a:p>
            <a:r>
              <a:rPr lang="en-US" dirty="0"/>
              <a:t>2. Production subscription.</a:t>
            </a:r>
          </a:p>
          <a:p>
            <a:endParaRPr lang="en-US" dirty="0"/>
          </a:p>
          <a:p>
            <a:r>
              <a:rPr lang="en-US" dirty="0"/>
              <a:t>Development testing (DevTest) is a software development approach that integrates testing early in the development phase to speed development. DevOps is a set of practices that combine software development and IT operations to shorten the development cycle and provide high-quality continuous delivery. Kubernetes is an open-source container orchestration system for automating application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86</a:t>
            </a:fld>
            <a:endParaRPr lang="en-US"/>
          </a:p>
        </p:txBody>
      </p:sp>
    </p:spTree>
    <p:extLst>
      <p:ext uri="{BB962C8B-B14F-4D97-AF65-F5344CB8AC3E}">
        <p14:creationId xmlns:p14="http://schemas.microsoft.com/office/powerpoint/2010/main" val="3469875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architecture models with a development and deployment environment that uses DevOps in DevTest for rapid iterative development of an Azure Kubernetes Service (AKS) microservice application.</a:t>
            </a:r>
          </a:p>
          <a:p>
            <a:endParaRPr lang="en-US" dirty="0"/>
          </a:p>
          <a:p>
            <a:r>
              <a:rPr lang="en-US" dirty="0"/>
              <a:t>Microservices will be deployed with AKS on Azure cloud which provides two separate subscription models:</a:t>
            </a:r>
          </a:p>
          <a:p>
            <a:r>
              <a:rPr lang="en-US" dirty="0"/>
              <a:t>1. Development and Test Subscription, and</a:t>
            </a:r>
          </a:p>
          <a:p>
            <a:r>
              <a:rPr lang="en-US" dirty="0"/>
              <a:t>2. Production subscription.</a:t>
            </a:r>
          </a:p>
          <a:p>
            <a:endParaRPr lang="en-US" dirty="0"/>
          </a:p>
          <a:p>
            <a:r>
              <a:rPr lang="en-US" dirty="0"/>
              <a:t>Development testing (DevTest) is a software development approach that integrates testing early in the development phase to speed development. DevOps is a set of practices that combine software development and IT operations to shorten the development cycle and provide high-quality continuous delivery. Kubernetes is an open-source container orchestration system for automating application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87</a:t>
            </a:fld>
            <a:endParaRPr lang="en-US"/>
          </a:p>
        </p:txBody>
      </p:sp>
    </p:spTree>
    <p:extLst>
      <p:ext uri="{BB962C8B-B14F-4D97-AF65-F5344CB8AC3E}">
        <p14:creationId xmlns:p14="http://schemas.microsoft.com/office/powerpoint/2010/main" val="99528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architecture models with a development and deployment environment that uses DevOps in DevTest for rapid iterative development of an Azure Kubernetes Service (AKS) microservice application.</a:t>
            </a:r>
          </a:p>
          <a:p>
            <a:endParaRPr lang="en-US" dirty="0"/>
          </a:p>
          <a:p>
            <a:r>
              <a:rPr lang="en-US" dirty="0"/>
              <a:t>Microservices will be deployed with AKS on Azure cloud which provides two separate subscription models:</a:t>
            </a:r>
          </a:p>
          <a:p>
            <a:r>
              <a:rPr lang="en-US" dirty="0"/>
              <a:t>1. Development and Test Subscription, and</a:t>
            </a:r>
          </a:p>
          <a:p>
            <a:r>
              <a:rPr lang="en-US" dirty="0"/>
              <a:t>2. Production subscription.</a:t>
            </a:r>
          </a:p>
          <a:p>
            <a:endParaRPr lang="en-US" dirty="0"/>
          </a:p>
          <a:p>
            <a:r>
              <a:rPr lang="en-US" dirty="0"/>
              <a:t>Development testing (DevTest) is a software development approach that integrates testing early in the development phase to speed development. DevOps is a set of practices that combine software development and IT operations to shorten the development cycle and provide high-quality continuous delivery. Kubernetes is an open-source container orchestration system for automating application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88</a:t>
            </a:fld>
            <a:endParaRPr lang="en-US"/>
          </a:p>
        </p:txBody>
      </p:sp>
    </p:spTree>
    <p:extLst>
      <p:ext uri="{BB962C8B-B14F-4D97-AF65-F5344CB8AC3E}">
        <p14:creationId xmlns:p14="http://schemas.microsoft.com/office/powerpoint/2010/main" val="3104114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Apache Kudu is an open source distributed data storage engine that makes fast analytics on fast and changing data easy.</a:t>
            </a:r>
          </a:p>
          <a:p>
            <a:r>
              <a:rPr lang="en-IN" sz="1200" b="0" i="0" kern="1200" dirty="0">
                <a:solidFill>
                  <a:schemeClr val="tx1"/>
                </a:solidFill>
                <a:effectLst/>
                <a:latin typeface="+mn-lt"/>
                <a:ea typeface="+mn-ea"/>
                <a:cs typeface="+mn-cs"/>
              </a:rPr>
              <a:t>Apache Impala is the open source, native </a:t>
            </a:r>
            <a:r>
              <a:rPr lang="en-IN" sz="1200" b="0" i="0" kern="1200">
                <a:solidFill>
                  <a:schemeClr val="tx1"/>
                </a:solidFill>
                <a:effectLst/>
                <a:latin typeface="+mn-lt"/>
                <a:ea typeface="+mn-ea"/>
                <a:cs typeface="+mn-cs"/>
              </a:rPr>
              <a:t>analytic database for </a:t>
            </a:r>
            <a:r>
              <a:rPr lang="en-IN" sz="1200" b="0" i="0" kern="1200" dirty="0">
                <a:solidFill>
                  <a:schemeClr val="tx1"/>
                </a:solidFill>
                <a:effectLst/>
                <a:latin typeface="+mn-lt"/>
                <a:ea typeface="+mn-ea"/>
                <a:cs typeface="+mn-cs"/>
              </a:rPr>
              <a:t>Apache Hadoop.</a:t>
            </a:r>
          </a:p>
          <a:p>
            <a:br>
              <a:rPr lang="en-IN" dirty="0"/>
            </a:br>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89</a:t>
            </a:fld>
            <a:endParaRPr lang="en-US"/>
          </a:p>
        </p:txBody>
      </p:sp>
    </p:spTree>
    <p:extLst>
      <p:ext uri="{BB962C8B-B14F-4D97-AF65-F5344CB8AC3E}">
        <p14:creationId xmlns:p14="http://schemas.microsoft.com/office/powerpoint/2010/main" val="121920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BB7758-6B26-4E87-820F-B848E384FB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943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cleaning and pre-processing the data storage will be done with the following three layers:</a:t>
            </a:r>
          </a:p>
          <a:p>
            <a:pPr marL="228600" indent="-228600">
              <a:buAutoNum type="arabicPeriod"/>
            </a:pPr>
            <a:r>
              <a:rPr lang="en-US" dirty="0"/>
              <a:t>Bronze Database – Raw data ingestion and historical dataset collections</a:t>
            </a:r>
          </a:p>
          <a:p>
            <a:pPr marL="228600" indent="-228600">
              <a:buAutoNum type="arabicPeriod"/>
            </a:pPr>
            <a:r>
              <a:rPr lang="en-US" dirty="0"/>
              <a:t>Silver Database – Filtered, cleaned and augmented datasets</a:t>
            </a:r>
          </a:p>
          <a:p>
            <a:pPr marL="228600" indent="-228600">
              <a:buAutoNum type="arabicPeriod"/>
            </a:pPr>
            <a:r>
              <a:rPr lang="en-US" dirty="0"/>
              <a:t>Gold Database – Business level aggregates datasets</a:t>
            </a:r>
          </a:p>
        </p:txBody>
      </p:sp>
      <p:sp>
        <p:nvSpPr>
          <p:cNvPr id="4" name="Slide Number Placeholder 3"/>
          <p:cNvSpPr>
            <a:spLocks noGrp="1"/>
          </p:cNvSpPr>
          <p:nvPr>
            <p:ph type="sldNum" sz="quarter" idx="5"/>
          </p:nvPr>
        </p:nvSpPr>
        <p:spPr/>
        <p:txBody>
          <a:bodyPr/>
          <a:lstStyle/>
          <a:p>
            <a:fld id="{994B2069-C4E0-42ED-9632-F058DF8FCD7F}" type="slidenum">
              <a:rPr lang="en-US" smtClean="0"/>
              <a:t>90</a:t>
            </a:fld>
            <a:endParaRPr lang="en-US"/>
          </a:p>
        </p:txBody>
      </p:sp>
    </p:spTree>
    <p:extLst>
      <p:ext uri="{BB962C8B-B14F-4D97-AF65-F5344CB8AC3E}">
        <p14:creationId xmlns:p14="http://schemas.microsoft.com/office/powerpoint/2010/main" val="377657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cleaning and pre-processing the data storage will be done with the following three layers:</a:t>
            </a:r>
          </a:p>
          <a:p>
            <a:pPr marL="228600" indent="-228600">
              <a:buAutoNum type="arabicPeriod"/>
            </a:pPr>
            <a:r>
              <a:rPr lang="en-US" dirty="0"/>
              <a:t>Bronze Database – Raw data ingestion and historical dataset collections</a:t>
            </a:r>
          </a:p>
          <a:p>
            <a:pPr marL="228600" indent="-228600">
              <a:buAutoNum type="arabicPeriod"/>
            </a:pPr>
            <a:r>
              <a:rPr lang="en-US" dirty="0"/>
              <a:t>Silver Database – Filtered, cleaned and augmented datasets</a:t>
            </a:r>
          </a:p>
          <a:p>
            <a:pPr marL="228600" indent="-228600">
              <a:buAutoNum type="arabicPeriod"/>
            </a:pPr>
            <a:r>
              <a:rPr lang="en-US" dirty="0"/>
              <a:t>Gold Database – Business level aggregates datasets</a:t>
            </a:r>
          </a:p>
        </p:txBody>
      </p:sp>
      <p:sp>
        <p:nvSpPr>
          <p:cNvPr id="4" name="Slide Number Placeholder 3"/>
          <p:cNvSpPr>
            <a:spLocks noGrp="1"/>
          </p:cNvSpPr>
          <p:nvPr>
            <p:ph type="sldNum" sz="quarter" idx="5"/>
          </p:nvPr>
        </p:nvSpPr>
        <p:spPr/>
        <p:txBody>
          <a:bodyPr/>
          <a:lstStyle/>
          <a:p>
            <a:fld id="{994B2069-C4E0-42ED-9632-F058DF8FCD7F}" type="slidenum">
              <a:rPr lang="en-US" smtClean="0"/>
              <a:t>91</a:t>
            </a:fld>
            <a:endParaRPr lang="en-US"/>
          </a:p>
        </p:txBody>
      </p:sp>
    </p:spTree>
    <p:extLst>
      <p:ext uri="{BB962C8B-B14F-4D97-AF65-F5344CB8AC3E}">
        <p14:creationId xmlns:p14="http://schemas.microsoft.com/office/powerpoint/2010/main" val="2831076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Apache Kudu is an open source distributed data storage engine that makes fast analytics on fast and changing data easy.</a:t>
            </a:r>
          </a:p>
          <a:p>
            <a:r>
              <a:rPr lang="en-IN" sz="1200" b="0" i="0" kern="1200" dirty="0">
                <a:solidFill>
                  <a:schemeClr val="tx1"/>
                </a:solidFill>
                <a:effectLst/>
                <a:latin typeface="+mn-lt"/>
                <a:ea typeface="+mn-ea"/>
                <a:cs typeface="+mn-cs"/>
              </a:rPr>
              <a:t>Apache Impala is the open source, native </a:t>
            </a:r>
            <a:r>
              <a:rPr lang="en-IN" sz="1200" b="0" i="0" kern="1200">
                <a:solidFill>
                  <a:schemeClr val="tx1"/>
                </a:solidFill>
                <a:effectLst/>
                <a:latin typeface="+mn-lt"/>
                <a:ea typeface="+mn-ea"/>
                <a:cs typeface="+mn-cs"/>
              </a:rPr>
              <a:t>analytic database for </a:t>
            </a:r>
            <a:r>
              <a:rPr lang="en-IN" sz="1200" b="0" i="0" kern="1200" dirty="0">
                <a:solidFill>
                  <a:schemeClr val="tx1"/>
                </a:solidFill>
                <a:effectLst/>
                <a:latin typeface="+mn-lt"/>
                <a:ea typeface="+mn-ea"/>
                <a:cs typeface="+mn-cs"/>
              </a:rPr>
              <a:t>Apache Hadoop.</a:t>
            </a:r>
          </a:p>
          <a:p>
            <a:br>
              <a:rPr lang="en-IN" dirty="0"/>
            </a:br>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92</a:t>
            </a:fld>
            <a:endParaRPr lang="en-US"/>
          </a:p>
        </p:txBody>
      </p:sp>
    </p:spTree>
    <p:extLst>
      <p:ext uri="{BB962C8B-B14F-4D97-AF65-F5344CB8AC3E}">
        <p14:creationId xmlns:p14="http://schemas.microsoft.com/office/powerpoint/2010/main" val="2920295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93</a:t>
            </a:fld>
            <a:endParaRPr lang="en-US"/>
          </a:p>
        </p:txBody>
      </p:sp>
    </p:spTree>
    <p:extLst>
      <p:ext uri="{BB962C8B-B14F-4D97-AF65-F5344CB8AC3E}">
        <p14:creationId xmlns:p14="http://schemas.microsoft.com/office/powerpoint/2010/main" val="2830586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94</a:t>
            </a:fld>
            <a:endParaRPr lang="en-US"/>
          </a:p>
        </p:txBody>
      </p:sp>
    </p:spTree>
    <p:extLst>
      <p:ext uri="{BB962C8B-B14F-4D97-AF65-F5344CB8AC3E}">
        <p14:creationId xmlns:p14="http://schemas.microsoft.com/office/powerpoint/2010/main" val="2076772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94B2069-C4E0-42ED-9632-F058DF8FCD7F}" type="slidenum">
              <a:rPr lang="en-US" smtClean="0"/>
              <a:t>95</a:t>
            </a:fld>
            <a:endParaRPr lang="en-US"/>
          </a:p>
        </p:txBody>
      </p:sp>
    </p:spTree>
    <p:extLst>
      <p:ext uri="{BB962C8B-B14F-4D97-AF65-F5344CB8AC3E}">
        <p14:creationId xmlns:p14="http://schemas.microsoft.com/office/powerpoint/2010/main" val="331304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94B2069-C4E0-42ED-9632-F058DF8FCD7F}" type="slidenum">
              <a:rPr lang="en-US" smtClean="0"/>
              <a:t>96</a:t>
            </a:fld>
            <a:endParaRPr lang="en-US"/>
          </a:p>
        </p:txBody>
      </p:sp>
    </p:spTree>
    <p:extLst>
      <p:ext uri="{BB962C8B-B14F-4D97-AF65-F5344CB8AC3E}">
        <p14:creationId xmlns:p14="http://schemas.microsoft.com/office/powerpoint/2010/main" val="189400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94B2069-C4E0-42ED-9632-F058DF8FCD7F}" type="slidenum">
              <a:rPr lang="en-US" smtClean="0"/>
              <a:t>97</a:t>
            </a:fld>
            <a:endParaRPr lang="en-US"/>
          </a:p>
        </p:txBody>
      </p:sp>
    </p:spTree>
    <p:extLst>
      <p:ext uri="{BB962C8B-B14F-4D97-AF65-F5344CB8AC3E}">
        <p14:creationId xmlns:p14="http://schemas.microsoft.com/office/powerpoint/2010/main" val="3448162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105</a:t>
            </a:fld>
            <a:endParaRPr lang="en-US"/>
          </a:p>
        </p:txBody>
      </p:sp>
    </p:spTree>
    <p:extLst>
      <p:ext uri="{BB962C8B-B14F-4D97-AF65-F5344CB8AC3E}">
        <p14:creationId xmlns:p14="http://schemas.microsoft.com/office/powerpoint/2010/main" val="1913405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37</a:t>
            </a:fld>
            <a:endParaRPr lang="en-US"/>
          </a:p>
        </p:txBody>
      </p:sp>
    </p:spTree>
    <p:extLst>
      <p:ext uri="{BB962C8B-B14F-4D97-AF65-F5344CB8AC3E}">
        <p14:creationId xmlns:p14="http://schemas.microsoft.com/office/powerpoint/2010/main" val="3781945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39</a:t>
            </a:fld>
            <a:endParaRPr lang="en-US"/>
          </a:p>
        </p:txBody>
      </p:sp>
    </p:spTree>
    <p:extLst>
      <p:ext uri="{BB962C8B-B14F-4D97-AF65-F5344CB8AC3E}">
        <p14:creationId xmlns:p14="http://schemas.microsoft.com/office/powerpoint/2010/main" val="63729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43</a:t>
            </a:fld>
            <a:endParaRPr lang="en-US"/>
          </a:p>
        </p:txBody>
      </p:sp>
    </p:spTree>
    <p:extLst>
      <p:ext uri="{BB962C8B-B14F-4D97-AF65-F5344CB8AC3E}">
        <p14:creationId xmlns:p14="http://schemas.microsoft.com/office/powerpoint/2010/main" val="339956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45</a:t>
            </a:fld>
            <a:endParaRPr lang="en-US"/>
          </a:p>
        </p:txBody>
      </p:sp>
    </p:spTree>
    <p:extLst>
      <p:ext uri="{BB962C8B-B14F-4D97-AF65-F5344CB8AC3E}">
        <p14:creationId xmlns:p14="http://schemas.microsoft.com/office/powerpoint/2010/main" val="1766159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46</a:t>
            </a:fld>
            <a:endParaRPr lang="en-US"/>
          </a:p>
        </p:txBody>
      </p:sp>
    </p:spTree>
    <p:extLst>
      <p:ext uri="{BB962C8B-B14F-4D97-AF65-F5344CB8AC3E}">
        <p14:creationId xmlns:p14="http://schemas.microsoft.com/office/powerpoint/2010/main" val="254304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63</a:t>
            </a:fld>
            <a:endParaRPr lang="en-US"/>
          </a:p>
        </p:txBody>
      </p:sp>
    </p:spTree>
    <p:extLst>
      <p:ext uri="{BB962C8B-B14F-4D97-AF65-F5344CB8AC3E}">
        <p14:creationId xmlns:p14="http://schemas.microsoft.com/office/powerpoint/2010/main" val="334458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architecture for ALMP platform is an indicative and high level design which is aligned with the existing ADP technical stack. The indicative architecture already being shared with the RFP documentation to all the partners withing the functional and non-functional requirements. </a:t>
            </a:r>
          </a:p>
          <a:p>
            <a:endParaRPr lang="en-US" dirty="0"/>
          </a:p>
          <a:p>
            <a:r>
              <a:rPr lang="en-US" dirty="0"/>
              <a:t>Partners are free to choose the new technical stack based on the best fitment to solve the problems on the ALMP requirements by justifying the need for the change in technology and implementation modes.</a:t>
            </a:r>
          </a:p>
        </p:txBody>
      </p:sp>
      <p:sp>
        <p:nvSpPr>
          <p:cNvPr id="4" name="Slide Number Placeholder 3"/>
          <p:cNvSpPr>
            <a:spLocks noGrp="1"/>
          </p:cNvSpPr>
          <p:nvPr>
            <p:ph type="sldNum" sz="quarter" idx="5"/>
          </p:nvPr>
        </p:nvSpPr>
        <p:spPr/>
        <p:txBody>
          <a:bodyPr/>
          <a:lstStyle/>
          <a:p>
            <a:fld id="{994B2069-C4E0-42ED-9632-F058DF8FCD7F}" type="slidenum">
              <a:rPr lang="en-US" smtClean="0"/>
              <a:t>75</a:t>
            </a:fld>
            <a:endParaRPr lang="en-US"/>
          </a:p>
        </p:txBody>
      </p:sp>
    </p:spTree>
    <p:extLst>
      <p:ext uri="{BB962C8B-B14F-4D97-AF65-F5344CB8AC3E}">
        <p14:creationId xmlns:p14="http://schemas.microsoft.com/office/powerpoint/2010/main" val="309836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8736-3219-427D-8212-C63915F1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3D475E-3564-452F-A685-679C486033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CDDB8-A2B0-4DEA-A25F-571077CC6354}"/>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5" name="Footer Placeholder 4">
            <a:extLst>
              <a:ext uri="{FF2B5EF4-FFF2-40B4-BE49-F238E27FC236}">
                <a16:creationId xmlns:a16="http://schemas.microsoft.com/office/drawing/2014/main" id="{29D0557D-E9C7-49D7-9D4C-EE031853D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BF372-626A-467A-A6A3-23AB7363758B}"/>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539056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4DF7-E31B-41C9-B962-ACF93CEF18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C634F0-9388-482E-A834-2EB9ED6B2F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F4E6B-6B30-4D5E-BEDA-4458501CB278}"/>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5" name="Footer Placeholder 4">
            <a:extLst>
              <a:ext uri="{FF2B5EF4-FFF2-40B4-BE49-F238E27FC236}">
                <a16:creationId xmlns:a16="http://schemas.microsoft.com/office/drawing/2014/main" id="{00F29708-FF59-4E38-BC70-1CED1867D5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52061-EEA4-495A-AF50-3E911E46EE37}"/>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7831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6E5A0-4B91-4558-BD4B-1343432F1B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EBC851-EE8B-4136-B720-57B0BB1A59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C3FD8-57A9-4C95-BEA0-693E91564BF8}"/>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5" name="Footer Placeholder 4">
            <a:extLst>
              <a:ext uri="{FF2B5EF4-FFF2-40B4-BE49-F238E27FC236}">
                <a16:creationId xmlns:a16="http://schemas.microsoft.com/office/drawing/2014/main" id="{8A7FD9F2-16EA-4F74-8D8E-E94143F51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5680E-D6D1-4A07-9DB0-D373FDAA0D0A}"/>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2896336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2">
    <p:spTree>
      <p:nvGrpSpPr>
        <p:cNvPr id="1" name=""/>
        <p:cNvGrpSpPr/>
        <p:nvPr/>
      </p:nvGrpSpPr>
      <p:grpSpPr>
        <a:xfrm>
          <a:off x="0" y="0"/>
          <a:ext cx="0" cy="0"/>
          <a:chOff x="0" y="0"/>
          <a:chExt cx="0" cy="0"/>
        </a:xfrm>
      </p:grpSpPr>
      <p:pic>
        <p:nvPicPr>
          <p:cNvPr id="13" name="Picture 12" descr="A picture containing ax&#10;&#10;Description automatically generated">
            <a:extLst>
              <a:ext uri="{FF2B5EF4-FFF2-40B4-BE49-F238E27FC236}">
                <a16:creationId xmlns:a16="http://schemas.microsoft.com/office/drawing/2014/main" id="{D42AC89A-937B-4D91-A2DC-982D3F326F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98365" cy="2714625"/>
          </a:xfrm>
          <a:prstGeom prst="rect">
            <a:avLst/>
          </a:prstGeom>
        </p:spPr>
      </p:pic>
      <p:sp>
        <p:nvSpPr>
          <p:cNvPr id="19" name="Text Placeholder 4">
            <a:extLst>
              <a:ext uri="{FF2B5EF4-FFF2-40B4-BE49-F238E27FC236}">
                <a16:creationId xmlns:a16="http://schemas.microsoft.com/office/drawing/2014/main" id="{E0165047-BBC0-4EE4-B475-0F934B6A03B9}"/>
              </a:ext>
            </a:extLst>
          </p:cNvPr>
          <p:cNvSpPr>
            <a:spLocks noGrp="1"/>
          </p:cNvSpPr>
          <p:nvPr>
            <p:ph type="body" sz="quarter" idx="15" hasCustomPrompt="1"/>
          </p:nvPr>
        </p:nvSpPr>
        <p:spPr>
          <a:xfrm>
            <a:off x="443028" y="307050"/>
            <a:ext cx="11291460" cy="339158"/>
          </a:xfrm>
          <a:prstGeom prst="rect">
            <a:avLst/>
          </a:prstGeom>
        </p:spPr>
        <p:txBody>
          <a:bodyPr lIns="0" tIns="0" rIns="0" bIns="0"/>
          <a:lstStyle>
            <a:lvl1pPr marL="0" indent="0">
              <a:lnSpc>
                <a:spcPct val="100000"/>
              </a:lnSpc>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Table of Contents</a:t>
            </a:r>
          </a:p>
        </p:txBody>
      </p:sp>
      <p:sp>
        <p:nvSpPr>
          <p:cNvPr id="20" name="Text Placeholder 10">
            <a:extLst>
              <a:ext uri="{FF2B5EF4-FFF2-40B4-BE49-F238E27FC236}">
                <a16:creationId xmlns:a16="http://schemas.microsoft.com/office/drawing/2014/main" id="{B5FBB5FB-D204-45EF-A961-30AA97CDB554}"/>
              </a:ext>
            </a:extLst>
          </p:cNvPr>
          <p:cNvSpPr>
            <a:spLocks noGrp="1"/>
          </p:cNvSpPr>
          <p:nvPr>
            <p:ph type="body" sz="quarter" idx="20" hasCustomPrompt="1"/>
          </p:nvPr>
        </p:nvSpPr>
        <p:spPr>
          <a:xfrm>
            <a:off x="443340" y="685859"/>
            <a:ext cx="11291460" cy="461374"/>
          </a:xfrm>
          <a:prstGeom prst="rect">
            <a:avLst/>
          </a:prstGeom>
        </p:spPr>
        <p:txBody>
          <a:bodyPr/>
          <a:lstStyle>
            <a:lvl1pPr marL="0" indent="0">
              <a:buClr>
                <a:srgbClr val="C00000"/>
              </a:buClr>
              <a:buFontTx/>
              <a:buNone/>
              <a:defRPr sz="1600" b="1">
                <a:solidFill>
                  <a:srgbClr val="C00000"/>
                </a:solidFill>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a:lvl2pPr>
            <a:lvl3pPr marL="1200150" indent="-285750">
              <a:buFont typeface="Calibri" panose="020F0502020204030204" pitchFamily="34" charset="0"/>
              <a:buChar char="₋"/>
              <a:defRPr sz="1200"/>
            </a:lvl3pPr>
            <a:lvl4pPr>
              <a:defRPr sz="1400"/>
            </a:lvl4pPr>
            <a:lvl5pPr>
              <a:defRPr sz="1400"/>
            </a:lvl5pPr>
          </a:lstStyle>
          <a:p>
            <a:pPr lvl="0"/>
            <a:r>
              <a:rPr lang="en-US"/>
              <a:t>Lorem Ipsum is simply dummy text of the printing and typesetting industry.</a:t>
            </a:r>
          </a:p>
        </p:txBody>
      </p:sp>
      <p:sp>
        <p:nvSpPr>
          <p:cNvPr id="21" name="Rectangle 20">
            <a:extLst>
              <a:ext uri="{FF2B5EF4-FFF2-40B4-BE49-F238E27FC236}">
                <a16:creationId xmlns:a16="http://schemas.microsoft.com/office/drawing/2014/main" id="{75F2F519-219D-4AB0-9554-7F60CCFA55C5}"/>
              </a:ext>
            </a:extLst>
          </p:cNvPr>
          <p:cNvSpPr/>
          <p:nvPr userDrawn="1"/>
        </p:nvSpPr>
        <p:spPr>
          <a:xfrm>
            <a:off x="0" y="450265"/>
            <a:ext cx="32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4D08B330-FD8E-40C1-8063-A6D887EF863C}"/>
              </a:ext>
            </a:extLst>
          </p:cNvPr>
          <p:cNvSpPr txBox="1">
            <a:spLocks/>
          </p:cNvSpPr>
          <p:nvPr userDrawn="1"/>
        </p:nvSpPr>
        <p:spPr>
          <a:xfrm>
            <a:off x="11850872" y="6546043"/>
            <a:ext cx="324000"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a:solidFill>
                <a:srgbClr val="ACADAD"/>
              </a:solidFill>
              <a:latin typeface="+mn-lt"/>
            </a:endParaRPr>
          </a:p>
        </p:txBody>
      </p:sp>
      <p:sp>
        <p:nvSpPr>
          <p:cNvPr id="17" name="Text Placeholder 10">
            <a:extLst>
              <a:ext uri="{FF2B5EF4-FFF2-40B4-BE49-F238E27FC236}">
                <a16:creationId xmlns:a16="http://schemas.microsoft.com/office/drawing/2014/main" id="{18A9F427-7FCF-48BB-9CDD-E0610028C323}"/>
              </a:ext>
            </a:extLst>
          </p:cNvPr>
          <p:cNvSpPr>
            <a:spLocks noGrp="1"/>
          </p:cNvSpPr>
          <p:nvPr>
            <p:ph type="body" sz="quarter" idx="16" hasCustomPrompt="1"/>
          </p:nvPr>
        </p:nvSpPr>
        <p:spPr>
          <a:xfrm>
            <a:off x="443340" y="1190890"/>
            <a:ext cx="11291460" cy="3834234"/>
          </a:xfrm>
          <a:prstGeom prst="rect">
            <a:avLst/>
          </a:prstGeom>
        </p:spPr>
        <p:txBody>
          <a:bodyPr/>
          <a:lstStyle>
            <a:lvl1pPr marL="179388" indent="-179388">
              <a:lnSpc>
                <a:spcPct val="100000"/>
              </a:lnSpc>
              <a:spcBef>
                <a:spcPts val="0"/>
              </a:spcBef>
              <a:spcAft>
                <a:spcPts val="0"/>
              </a:spcAft>
              <a:buClr>
                <a:srgbClr val="C00000"/>
              </a:buClr>
              <a:buFont typeface="Wingdings" panose="05000000000000000000" pitchFamily="2" charset="2"/>
              <a:buChar char="§"/>
              <a:tabLst>
                <a:tab pos="179388" algn="l"/>
              </a:tabLst>
              <a:defRPr sz="1600" b="0" i="0">
                <a:solidFill>
                  <a:schemeClr val="tx1"/>
                </a:solidFill>
              </a:defRPr>
            </a:lvl1pPr>
            <a:lvl2pPr marL="360363" marR="0" indent="-180975" algn="l" defTabSz="914400" rtl="0" eaLnBrk="1" fontAlgn="auto" latinLnBrk="0" hangingPunct="1">
              <a:lnSpc>
                <a:spcPct val="100000"/>
              </a:lnSpc>
              <a:spcBef>
                <a:spcPts val="0"/>
              </a:spcBef>
              <a:spcAft>
                <a:spcPts val="0"/>
              </a:spcAft>
              <a:buClr>
                <a:srgbClr val="4A4A4A"/>
              </a:buClr>
              <a:buSzTx/>
              <a:buFont typeface="Arial" panose="020B0604020202020204" pitchFamily="34" charset="0"/>
              <a:buChar char="•"/>
              <a:tabLst>
                <a:tab pos="623888" algn="l"/>
              </a:tabLst>
              <a:defRPr sz="1600" b="0"/>
            </a:lvl2pPr>
            <a:lvl3pPr marL="539750" indent="-179388">
              <a:lnSpc>
                <a:spcPct val="100000"/>
              </a:lnSpc>
              <a:spcBef>
                <a:spcPts val="0"/>
              </a:spcBef>
              <a:spcAft>
                <a:spcPts val="0"/>
              </a:spcAft>
              <a:buFont typeface="Calibri" panose="020F0502020204030204" pitchFamily="34" charset="0"/>
              <a:buChar char="₋"/>
              <a:defRPr sz="1400" b="0"/>
            </a:lvl3pPr>
            <a:lvl4pPr>
              <a:defRPr sz="1400"/>
            </a:lvl4pPr>
            <a:lvl5pPr>
              <a:defRPr sz="1400"/>
            </a:lvl5pPr>
          </a:lstStyle>
          <a:p>
            <a:pPr lvl="0"/>
            <a:r>
              <a:rPr lang="en-US"/>
              <a:t>Lorem Ipsum is simply dummy text of the printing and typesetting industry.</a:t>
            </a:r>
          </a:p>
          <a:p>
            <a:pPr lvl="1"/>
            <a:r>
              <a:rPr lang="en-US"/>
              <a:t>Lorem Ipsum is simply dummy text of the printing and typesetting industry.</a:t>
            </a:r>
          </a:p>
          <a:p>
            <a:pPr lvl="2"/>
            <a:r>
              <a:rPr lang="en-US"/>
              <a:t>Lorem Ipsum is simply dummy text of the printing and typesetting industry.</a:t>
            </a:r>
          </a:p>
        </p:txBody>
      </p:sp>
      <p:sp>
        <p:nvSpPr>
          <p:cNvPr id="35" name="AutoShape 200">
            <a:extLst>
              <a:ext uri="{FF2B5EF4-FFF2-40B4-BE49-F238E27FC236}">
                <a16:creationId xmlns:a16="http://schemas.microsoft.com/office/drawing/2014/main" id="{54E264C7-C609-40BE-A681-B7BFD5334278}"/>
              </a:ext>
            </a:extLst>
          </p:cNvPr>
          <p:cNvSpPr>
            <a:spLocks noChangeArrowheads="1"/>
          </p:cNvSpPr>
          <p:nvPr/>
        </p:nvSpPr>
        <p:spPr bwMode="auto">
          <a:xfrm flipH="1" flipV="1">
            <a:off x="9371734" y="2165"/>
            <a:ext cx="271463" cy="190800"/>
          </a:xfrm>
          <a:prstGeom prst="rtTriangle">
            <a:avLst/>
          </a:prstGeom>
          <a:solidFill>
            <a:srgbClr val="FFFF99"/>
          </a:solidFill>
          <a:ln w="9525">
            <a:noFill/>
            <a:miter lim="800000"/>
            <a:headEnd/>
            <a:tailEnd/>
          </a:ln>
        </p:spPr>
        <p:txBody>
          <a:bodyPr wrap="none" lIns="93296" tIns="46648" rIns="93296" bIns="46648" anchor="ctr"/>
          <a:lstStyle/>
          <a:p>
            <a:pPr lvl="0"/>
            <a:endParaRPr lang="en-US"/>
          </a:p>
        </p:txBody>
      </p:sp>
      <p:sp>
        <p:nvSpPr>
          <p:cNvPr id="36" name="Rectangle 201">
            <a:extLst>
              <a:ext uri="{FF2B5EF4-FFF2-40B4-BE49-F238E27FC236}">
                <a16:creationId xmlns:a16="http://schemas.microsoft.com/office/drawing/2014/main" id="{4BCCCFF1-7405-4140-9457-9BC2BB4E5F1C}"/>
              </a:ext>
            </a:extLst>
          </p:cNvPr>
          <p:cNvSpPr>
            <a:spLocks noChangeArrowheads="1"/>
          </p:cNvSpPr>
          <p:nvPr/>
        </p:nvSpPr>
        <p:spPr bwMode="auto">
          <a:xfrm flipV="1">
            <a:off x="9643197" y="2165"/>
            <a:ext cx="2556000" cy="190800"/>
          </a:xfrm>
          <a:prstGeom prst="rect">
            <a:avLst/>
          </a:prstGeom>
          <a:solidFill>
            <a:srgbClr val="FFFF99"/>
          </a:solidFill>
          <a:ln w="9525">
            <a:noFill/>
            <a:miter lim="800000"/>
            <a:headEnd/>
            <a:tailEnd/>
          </a:ln>
        </p:spPr>
        <p:txBody>
          <a:bodyPr wrap="none" lIns="93296" tIns="46648" rIns="93296" bIns="46648" anchor="ctr"/>
          <a:lstStyle/>
          <a:p>
            <a:pPr lvl="0"/>
            <a:endParaRPr lang="en-US"/>
          </a:p>
        </p:txBody>
      </p:sp>
      <p:sp>
        <p:nvSpPr>
          <p:cNvPr id="38" name="Text Placeholder 10">
            <a:extLst>
              <a:ext uri="{FF2B5EF4-FFF2-40B4-BE49-F238E27FC236}">
                <a16:creationId xmlns:a16="http://schemas.microsoft.com/office/drawing/2014/main" id="{E559C061-27D0-41CA-BD16-6CD4257133E3}"/>
              </a:ext>
            </a:extLst>
          </p:cNvPr>
          <p:cNvSpPr>
            <a:spLocks noGrp="1"/>
          </p:cNvSpPr>
          <p:nvPr>
            <p:ph type="body" sz="quarter" idx="21" hasCustomPrompt="1"/>
          </p:nvPr>
        </p:nvSpPr>
        <p:spPr>
          <a:xfrm>
            <a:off x="9767449" y="-10728"/>
            <a:ext cx="1284936" cy="180000"/>
          </a:xfrm>
          <a:prstGeom prst="rect">
            <a:avLst/>
          </a:prstGeom>
          <a:ln>
            <a:noFill/>
          </a:ln>
        </p:spPr>
        <p:txBody>
          <a:bodyPr/>
          <a:lstStyle>
            <a:lvl1pPr marL="0" indent="0">
              <a:buClr>
                <a:srgbClr val="C00000"/>
              </a:buClr>
              <a:buFont typeface="Wingdings" panose="05000000000000000000" pitchFamily="2" charset="2"/>
              <a:buNone/>
              <a:tabLst>
                <a:tab pos="179388" algn="l"/>
              </a:tabLst>
              <a:defRPr sz="1000" b="0" i="0">
                <a:solidFill>
                  <a:schemeClr val="tx1"/>
                </a:solidFill>
              </a:defRPr>
            </a:lvl1pPr>
            <a:lvl2pPr marL="360363" marR="0" indent="-180975"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tab pos="623888" algn="l"/>
              </a:tabLst>
              <a:defRPr sz="1600" b="0"/>
            </a:lvl2pPr>
            <a:lvl3pPr marL="539750" indent="-179388">
              <a:buFont typeface="Calibri" panose="020F0502020204030204" pitchFamily="34" charset="0"/>
              <a:buChar char="₋"/>
              <a:defRPr sz="1400" b="0"/>
            </a:lvl3pPr>
            <a:lvl4pPr>
              <a:defRPr sz="1400"/>
            </a:lvl4pPr>
            <a:lvl5pPr>
              <a:defRPr sz="1400"/>
            </a:lvl5pPr>
          </a:lstStyle>
          <a:p>
            <a:pPr lvl="0"/>
            <a:r>
              <a:rPr lang="en-US"/>
              <a:t>Text tracker</a:t>
            </a:r>
          </a:p>
        </p:txBody>
      </p:sp>
    </p:spTree>
    <p:extLst>
      <p:ext uri="{BB962C8B-B14F-4D97-AF65-F5344CB8AC3E}">
        <p14:creationId xmlns:p14="http://schemas.microsoft.com/office/powerpoint/2010/main" val="4174563989"/>
      </p:ext>
    </p:extLst>
  </p:cSld>
  <p:clrMapOvr>
    <a:masterClrMapping/>
  </p:clrMapOvr>
  <p:extLst>
    <p:ext uri="{DCECCB84-F9BA-43D5-87BE-67443E8EF086}">
      <p15:sldGuideLst xmlns:p15="http://schemas.microsoft.com/office/powerpoint/2012/main">
        <p15:guide id="1" pos="3840">
          <p15:clr>
            <a:srgbClr val="FBAE40"/>
          </p15:clr>
        </p15:guide>
        <p15:guide id="2" pos="279">
          <p15:clr>
            <a:srgbClr val="FBAE40"/>
          </p15:clr>
        </p15:guide>
        <p15:guide id="3" pos="7401">
          <p15:clr>
            <a:srgbClr val="FBAE40"/>
          </p15:clr>
        </p15:guide>
        <p15:guide id="4" orient="horz" pos="2137">
          <p15:clr>
            <a:srgbClr val="FBAE40"/>
          </p15:clr>
        </p15:guide>
        <p15:guide id="5" orient="horz" pos="164">
          <p15:clr>
            <a:srgbClr val="FBAE40"/>
          </p15:clr>
        </p15:guide>
        <p15:guide id="6" orient="horz" pos="40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1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A92D58F-27A5-440B-BDDC-757CC6F1E323}"/>
              </a:ext>
            </a:extLst>
          </p:cNvPr>
          <p:cNvCxnSpPr>
            <a:cxnSpLocks/>
          </p:cNvCxnSpPr>
          <p:nvPr/>
        </p:nvCxnSpPr>
        <p:spPr>
          <a:xfrm>
            <a:off x="518161" y="6254496"/>
            <a:ext cx="1115568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p:nvPicPr>
        <p:blipFill>
          <a:blip r:embed="rId2"/>
          <a:stretch>
            <a:fillRect/>
          </a:stretch>
        </p:blipFill>
        <p:spPr bwMode="black">
          <a:xfrm>
            <a:off x="9969624" y="6373368"/>
            <a:ext cx="1704217" cy="365760"/>
          </a:xfrm>
          <a:prstGeom prst="rect">
            <a:avLst/>
          </a:prstGeom>
        </p:spPr>
      </p:pic>
      <p:sp>
        <p:nvSpPr>
          <p:cNvPr id="3" name="Date Placeholder 2"/>
          <p:cNvSpPr>
            <a:spLocks noGrp="1"/>
          </p:cNvSpPr>
          <p:nvPr>
            <p:ph type="dt" sz="half" idx="10"/>
          </p:nvPr>
        </p:nvSpPr>
        <p:spPr/>
        <p:txBody>
          <a:bodyPr/>
          <a:lstStyle/>
          <a:p>
            <a:fld id="{72C7141F-1075-416F-B85B-2A67B4DBA6BF}" type="datetime1">
              <a:rPr lang="en-US" smtClean="0"/>
              <a:t>1/10/2025</a:t>
            </a:fld>
            <a:endParaRPr lang="en-US" dirty="0"/>
          </a:p>
        </p:txBody>
      </p:sp>
      <p:sp>
        <p:nvSpPr>
          <p:cNvPr id="4" name="Footer Placeholder 3"/>
          <p:cNvSpPr>
            <a:spLocks noGrp="1"/>
          </p:cNvSpPr>
          <p:nvPr>
            <p:ph type="ftr" sz="quarter" idx="11"/>
          </p:nvPr>
        </p:nvSpPr>
        <p:spPr/>
        <p:txBody>
          <a:bodyPr/>
          <a:lstStyle/>
          <a:p>
            <a:r>
              <a:rPr lang="en-US"/>
              <a:t>© 2020 Cognizant</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34678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744A-5093-294C-9EF8-B6D2C9D950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3F17D-63F3-9E4D-8E8F-CA4E80258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24E9FF-421C-3D49-B801-B5DD89DD98EC}"/>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5" name="Footer Placeholder 4">
            <a:extLst>
              <a:ext uri="{FF2B5EF4-FFF2-40B4-BE49-F238E27FC236}">
                <a16:creationId xmlns:a16="http://schemas.microsoft.com/office/drawing/2014/main" id="{AEDB196F-E802-424E-9642-06E7806C4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895C1-3049-864F-92A3-7883CECAF16B}"/>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767123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6D27-FACB-574A-9A51-3553ECA9A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8AB94-1A93-BD4B-93E4-C611915EF8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5F38B-644E-0740-9451-5A6C61890BFA}"/>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5" name="Footer Placeholder 4">
            <a:extLst>
              <a:ext uri="{FF2B5EF4-FFF2-40B4-BE49-F238E27FC236}">
                <a16:creationId xmlns:a16="http://schemas.microsoft.com/office/drawing/2014/main" id="{7CB9E203-B4B0-8E42-921F-58E28BDF0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649F2-1B3E-4B43-95B4-5B5E688049E2}"/>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2772045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D28A-428E-A447-AC33-79DFCFBCA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A6C48C-CA02-E74E-8DA1-F05BCA0F6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BD41AF-F45C-064B-82DA-206243004DF8}"/>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5" name="Footer Placeholder 4">
            <a:extLst>
              <a:ext uri="{FF2B5EF4-FFF2-40B4-BE49-F238E27FC236}">
                <a16:creationId xmlns:a16="http://schemas.microsoft.com/office/drawing/2014/main" id="{F6ACAB62-2884-C543-B5FD-EA697AB10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72B90-3397-5B40-A1B0-5A946C0ED1F5}"/>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3528715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58F4-4019-EA47-8D67-DD14BE5D4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31A11-BD14-E84D-8D27-0FE78CE47D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BB2BFE-94A0-4D4C-B4C4-CCF9E12391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5133B-AC01-C94B-BC66-6FF75C6DAA3B}"/>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6" name="Footer Placeholder 5">
            <a:extLst>
              <a:ext uri="{FF2B5EF4-FFF2-40B4-BE49-F238E27FC236}">
                <a16:creationId xmlns:a16="http://schemas.microsoft.com/office/drawing/2014/main" id="{43D46BEF-AB49-F94B-B409-631C7C1579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4A4AFB-32A5-6B49-B4CE-76F06FDCF021}"/>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448809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4D84-EB36-8149-96EF-942AAF2057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30DF2F-16B6-7B47-A749-8CA14979A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E9C337E-E7CC-2C40-83E0-AD24D2A088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1002FA-4EED-FF47-8BD9-018DCBEBA0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2FD1A1-9C83-914B-A775-6A6AF359A9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9E68D4-238D-5046-BCEE-2EFBB41F2A5F}"/>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8" name="Footer Placeholder 7">
            <a:extLst>
              <a:ext uri="{FF2B5EF4-FFF2-40B4-BE49-F238E27FC236}">
                <a16:creationId xmlns:a16="http://schemas.microsoft.com/office/drawing/2014/main" id="{C6A30526-6AF0-8949-B836-5C7F537676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54AEDA-BAB4-0C49-A12E-333338662CC6}"/>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963281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98F09-0B72-4259-8E2F-1D4671786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B52219-A5BE-4F1F-8801-CFE5942ABC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98C30-13AD-4D1C-AEDC-9F28243EC506}"/>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5" name="Footer Placeholder 4">
            <a:extLst>
              <a:ext uri="{FF2B5EF4-FFF2-40B4-BE49-F238E27FC236}">
                <a16:creationId xmlns:a16="http://schemas.microsoft.com/office/drawing/2014/main" id="{FF764067-19C6-4407-92B9-E185A3C8E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2E8B0-B1C6-4304-AE65-AFCC88466FFF}"/>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843010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E4B3-1679-3B4A-96C4-B7A5EAAC57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5AC54F-70FF-914B-B404-1066EB3F8D74}"/>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4" name="Footer Placeholder 3">
            <a:extLst>
              <a:ext uri="{FF2B5EF4-FFF2-40B4-BE49-F238E27FC236}">
                <a16:creationId xmlns:a16="http://schemas.microsoft.com/office/drawing/2014/main" id="{1EA144B5-F558-FB44-91B8-9851B4ED5C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D8A9D2-31D8-7F46-809A-81584BFAF567}"/>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316913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8B2F44-4E5D-A440-B42E-FAEB5B55CDB6}"/>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3" name="Footer Placeholder 2">
            <a:extLst>
              <a:ext uri="{FF2B5EF4-FFF2-40B4-BE49-F238E27FC236}">
                <a16:creationId xmlns:a16="http://schemas.microsoft.com/office/drawing/2014/main" id="{53430518-5046-3E49-B3FA-63DFE809A3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F7CE91-AD79-A146-959F-038A29CC6DBE}"/>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1965169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DA39-76A2-0A45-958E-EEB0FE025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42D3FB-1FCF-1D46-8D7B-712F1467EF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927D19-268B-924D-98BF-643ED437D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EBC5F7-06BE-A249-9C37-2868FFB78DF7}"/>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6" name="Footer Placeholder 5">
            <a:extLst>
              <a:ext uri="{FF2B5EF4-FFF2-40B4-BE49-F238E27FC236}">
                <a16:creationId xmlns:a16="http://schemas.microsoft.com/office/drawing/2014/main" id="{1E848E20-D987-0745-8345-B0A9CEF24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30C51-86FE-A046-933E-C0F0ED9FC40A}"/>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20372322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2EAB-D27B-E245-841A-4557010307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D1519B-9A23-3346-A250-E3FF5B5BA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605301-DBC9-5543-AF65-31492C169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00DDE-800C-A04D-8EDC-E8CA0DF8971D}"/>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6" name="Footer Placeholder 5">
            <a:extLst>
              <a:ext uri="{FF2B5EF4-FFF2-40B4-BE49-F238E27FC236}">
                <a16:creationId xmlns:a16="http://schemas.microsoft.com/office/drawing/2014/main" id="{5CB3A410-47A8-A147-8D46-77D3A93D4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B68223-9AD7-1946-BA6B-98DFC761B263}"/>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1789517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BD41-BF91-BA44-9014-4998F44BC3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B8E76-62A1-6A46-AEF1-4BA6147E7B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0EE93-9D2C-314D-AC15-99FF337A1805}"/>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5" name="Footer Placeholder 4">
            <a:extLst>
              <a:ext uri="{FF2B5EF4-FFF2-40B4-BE49-F238E27FC236}">
                <a16:creationId xmlns:a16="http://schemas.microsoft.com/office/drawing/2014/main" id="{7A5BA2F4-EC56-484B-BF1E-E5B33129F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F1C8F-38BE-D24E-A801-4A830172838A}"/>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3664952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00FE32-FDBA-3242-93C9-DD250CC772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3BACC-2D4C-E246-8E05-32F147FE36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A0167-0551-554E-98D0-B74E23EFBEFE}"/>
              </a:ext>
            </a:extLst>
          </p:cNvPr>
          <p:cNvSpPr>
            <a:spLocks noGrp="1"/>
          </p:cNvSpPr>
          <p:nvPr>
            <p:ph type="dt" sz="half" idx="10"/>
          </p:nvPr>
        </p:nvSpPr>
        <p:spPr/>
        <p:txBody>
          <a:bodyPr/>
          <a:lstStyle/>
          <a:p>
            <a:fld id="{2B08918D-6798-F546-9EBF-99D3306EFD94}" type="datetimeFigureOut">
              <a:rPr lang="en-US" smtClean="0"/>
              <a:t>1/10/2025</a:t>
            </a:fld>
            <a:endParaRPr lang="en-US"/>
          </a:p>
        </p:txBody>
      </p:sp>
      <p:sp>
        <p:nvSpPr>
          <p:cNvPr id="5" name="Footer Placeholder 4">
            <a:extLst>
              <a:ext uri="{FF2B5EF4-FFF2-40B4-BE49-F238E27FC236}">
                <a16:creationId xmlns:a16="http://schemas.microsoft.com/office/drawing/2014/main" id="{954BD67A-C5C9-B749-AB2D-8B82F39B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FA161-CB01-3E48-9BE5-DC98302B4C8B}"/>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7401467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A647F7-9A0F-408F-B8F4-8692E129A7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4">
            <a:extLst>
              <a:ext uri="{FF2B5EF4-FFF2-40B4-BE49-F238E27FC236}">
                <a16:creationId xmlns:a16="http://schemas.microsoft.com/office/drawing/2014/main" id="{ACD73DD0-F472-4ADD-AB70-3AC9DA4F11DF}"/>
              </a:ext>
            </a:extLst>
          </p:cNvPr>
          <p:cNvSpPr>
            <a:spLocks noGrp="1"/>
          </p:cNvSpPr>
          <p:nvPr>
            <p:ph type="body" sz="quarter" idx="15" hasCustomPrompt="1"/>
          </p:nvPr>
        </p:nvSpPr>
        <p:spPr>
          <a:xfrm>
            <a:off x="657602" y="1899301"/>
            <a:ext cx="5377543" cy="1192535"/>
          </a:xfrm>
          <a:prstGeom prst="rect">
            <a:avLst/>
          </a:prstGeom>
        </p:spPr>
        <p:txBody>
          <a:bodyPr lIns="0" tIns="0" rIns="0" bIns="0"/>
          <a:lstStyle>
            <a:lvl1pPr marL="0" indent="0">
              <a:lnSpc>
                <a:spcPct val="100000"/>
              </a:lnSpc>
              <a:buNone/>
              <a:defRPr kumimoji="0" lang="en-US" sz="3600" b="1" i="0" u="none" strike="noStrike" kern="1200" cap="none" spc="0" normalizeH="0" baseline="0" dirty="0" smtClean="0">
                <a:ln>
                  <a:noFill/>
                </a:ln>
                <a:solidFill>
                  <a:srgbClr val="C00000"/>
                </a:solidFill>
                <a:effectLst/>
                <a:uLnTx/>
                <a:uFillTx/>
                <a:latin typeface="+mn-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Lorem Ipsum is simply dummy text of the.</a:t>
            </a:r>
          </a:p>
        </p:txBody>
      </p:sp>
      <p:sp>
        <p:nvSpPr>
          <p:cNvPr id="16" name="Text Placeholder 15">
            <a:extLst>
              <a:ext uri="{FF2B5EF4-FFF2-40B4-BE49-F238E27FC236}">
                <a16:creationId xmlns:a16="http://schemas.microsoft.com/office/drawing/2014/main" id="{341D155F-3B13-4AD2-814E-AD0F7FBC2CC2}"/>
              </a:ext>
            </a:extLst>
          </p:cNvPr>
          <p:cNvSpPr>
            <a:spLocks noGrp="1"/>
          </p:cNvSpPr>
          <p:nvPr>
            <p:ph type="body" sz="quarter" idx="16" hasCustomPrompt="1"/>
          </p:nvPr>
        </p:nvSpPr>
        <p:spPr>
          <a:xfrm>
            <a:off x="657600" y="446995"/>
            <a:ext cx="5377543" cy="181919"/>
          </a:xfrm>
          <a:prstGeom prst="rect">
            <a:avLst/>
          </a:prstGeom>
        </p:spPr>
        <p:txBody>
          <a:bodyPr lIns="0"/>
          <a:lstStyle>
            <a:lvl1pPr marL="0" indent="0">
              <a:lnSpc>
                <a:spcPct val="100000"/>
              </a:lnSpc>
              <a:buNone/>
              <a:defRPr sz="1100" b="0">
                <a:solidFill>
                  <a:schemeClr val="bg1"/>
                </a:solidFill>
                <a:latin typeface="+mj-lt"/>
                <a:cs typeface="Segoe UI" panose="020B0502040204020203" pitchFamily="34" charset="0"/>
              </a:defRPr>
            </a:lvl1pPr>
            <a:lvl2pPr algn="l">
              <a:defRPr/>
            </a:lvl2pPr>
          </a:lstStyle>
          <a:p>
            <a:pPr lvl="0"/>
            <a:r>
              <a:rPr lang="en-US"/>
              <a:t>18.02.19 | Version 1</a:t>
            </a:r>
          </a:p>
        </p:txBody>
      </p:sp>
      <p:sp>
        <p:nvSpPr>
          <p:cNvPr id="11" name="Text Placeholder 4">
            <a:extLst>
              <a:ext uri="{FF2B5EF4-FFF2-40B4-BE49-F238E27FC236}">
                <a16:creationId xmlns:a16="http://schemas.microsoft.com/office/drawing/2014/main" id="{43003053-F0A4-48CA-80F6-FB0276BDEEFA}"/>
              </a:ext>
            </a:extLst>
          </p:cNvPr>
          <p:cNvSpPr>
            <a:spLocks noGrp="1"/>
          </p:cNvSpPr>
          <p:nvPr>
            <p:ph type="body" sz="quarter" idx="17" hasCustomPrompt="1"/>
          </p:nvPr>
        </p:nvSpPr>
        <p:spPr>
          <a:xfrm>
            <a:off x="657603" y="3614204"/>
            <a:ext cx="5090052" cy="1594341"/>
          </a:xfrm>
          <a:prstGeom prst="rect">
            <a:avLst/>
          </a:prstGeom>
        </p:spPr>
        <p:txBody>
          <a:bodyPr lIns="0" tIns="0" rIns="0" bIns="0"/>
          <a:lstStyle>
            <a:lvl1pPr marL="0" indent="0">
              <a:lnSpc>
                <a:spcPct val="100000"/>
              </a:lnSpc>
              <a:buNone/>
              <a:defRPr kumimoji="0" lang="en-US" sz="1600" b="0" i="0" u="none" strike="noStrike" kern="1200" cap="none" spc="0" normalizeH="0" baseline="0" dirty="0" smtClean="0">
                <a:ln>
                  <a:noFill/>
                </a:ln>
                <a:solidFill>
                  <a:srgbClr val="595B5A"/>
                </a:solidFill>
                <a:effectLst/>
                <a:uLnTx/>
                <a:uFillTx/>
                <a:latin typeface="+mj-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Lorem Ipsum is simply dummy text of the printing and typesetting industry.</a:t>
            </a:r>
          </a:p>
        </p:txBody>
      </p:sp>
      <p:sp>
        <p:nvSpPr>
          <p:cNvPr id="3" name="Rectangle 2">
            <a:extLst>
              <a:ext uri="{FF2B5EF4-FFF2-40B4-BE49-F238E27FC236}">
                <a16:creationId xmlns:a16="http://schemas.microsoft.com/office/drawing/2014/main" id="{332B2DA3-AC55-4910-A7C5-59720CE6DA8F}"/>
              </a:ext>
            </a:extLst>
          </p:cNvPr>
          <p:cNvSpPr/>
          <p:nvPr userDrawn="1"/>
        </p:nvSpPr>
        <p:spPr>
          <a:xfrm>
            <a:off x="548419" y="3068976"/>
            <a:ext cx="14400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645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obj">
  <p:cSld name="1_Two Content">
    <p:spTree>
      <p:nvGrpSpPr>
        <p:cNvPr id="1" name="Shape 18"/>
        <p:cNvGrpSpPr/>
        <p:nvPr/>
      </p:nvGrpSpPr>
      <p:grpSpPr>
        <a:xfrm>
          <a:off x="0" y="0"/>
          <a:ext cx="0" cy="0"/>
          <a:chOff x="0" y="0"/>
          <a:chExt cx="0" cy="0"/>
        </a:xfrm>
      </p:grpSpPr>
      <p:sp>
        <p:nvSpPr>
          <p:cNvPr id="19" name="Google Shape;19;p7"/>
          <p:cNvSpPr txBox="1">
            <a:spLocks noGrp="1"/>
          </p:cNvSpPr>
          <p:nvPr>
            <p:ph type="title"/>
          </p:nvPr>
        </p:nvSpPr>
        <p:spPr>
          <a:xfrm>
            <a:off x="423595" y="289940"/>
            <a:ext cx="11344808" cy="3352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200" b="1"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7"/>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7"/>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7"/>
          <p:cNvSpPr txBox="1">
            <a:spLocks noGrp="1"/>
          </p:cNvSpPr>
          <p:nvPr>
            <p:ph type="sldNum" idx="12"/>
          </p:nvPr>
        </p:nvSpPr>
        <p:spPr>
          <a:xfrm>
            <a:off x="11828526" y="6595364"/>
            <a:ext cx="167004" cy="141604"/>
          </a:xfrm>
          <a:prstGeom prst="rect">
            <a:avLst/>
          </a:prstGeom>
          <a:noFill/>
          <a:ln>
            <a:noFill/>
          </a:ln>
        </p:spPr>
        <p:txBody>
          <a:bodyPr spcFirstLastPara="1" wrap="square" lIns="0" tIns="0" rIns="0" bIns="0" anchor="t" anchorCtr="0">
            <a:spAutoFit/>
          </a:bodyPr>
          <a:lstStyle>
            <a:lvl1pPr marL="25400" marR="0" lvl="0" indent="0" algn="l">
              <a:lnSpc>
                <a:spcPct val="107222"/>
              </a:lnSpc>
              <a:spcBef>
                <a:spcPts val="0"/>
              </a:spcBef>
              <a:buNone/>
              <a:defRPr sz="900" b="1" i="0">
                <a:solidFill>
                  <a:srgbClr val="ACACAC"/>
                </a:solidFill>
                <a:latin typeface="Calibri"/>
                <a:ea typeface="Calibri"/>
                <a:cs typeface="Calibri"/>
                <a:sym typeface="Calibri"/>
              </a:defRPr>
            </a:lvl1pPr>
            <a:lvl2pPr marL="25400" marR="0" lvl="1" indent="0" algn="l">
              <a:lnSpc>
                <a:spcPct val="107222"/>
              </a:lnSpc>
              <a:spcBef>
                <a:spcPts val="0"/>
              </a:spcBef>
              <a:buNone/>
              <a:defRPr sz="900" b="1" i="0">
                <a:solidFill>
                  <a:srgbClr val="ACACAC"/>
                </a:solidFill>
                <a:latin typeface="Calibri"/>
                <a:ea typeface="Calibri"/>
                <a:cs typeface="Calibri"/>
                <a:sym typeface="Calibri"/>
              </a:defRPr>
            </a:lvl2pPr>
            <a:lvl3pPr marL="25400" marR="0" lvl="2" indent="0" algn="l">
              <a:lnSpc>
                <a:spcPct val="107222"/>
              </a:lnSpc>
              <a:spcBef>
                <a:spcPts val="0"/>
              </a:spcBef>
              <a:buNone/>
              <a:defRPr sz="900" b="1" i="0">
                <a:solidFill>
                  <a:srgbClr val="ACACAC"/>
                </a:solidFill>
                <a:latin typeface="Calibri"/>
                <a:ea typeface="Calibri"/>
                <a:cs typeface="Calibri"/>
                <a:sym typeface="Calibri"/>
              </a:defRPr>
            </a:lvl3pPr>
            <a:lvl4pPr marL="25400" marR="0" lvl="3" indent="0" algn="l">
              <a:lnSpc>
                <a:spcPct val="107222"/>
              </a:lnSpc>
              <a:spcBef>
                <a:spcPts val="0"/>
              </a:spcBef>
              <a:buNone/>
              <a:defRPr sz="900" b="1" i="0">
                <a:solidFill>
                  <a:srgbClr val="ACACAC"/>
                </a:solidFill>
                <a:latin typeface="Calibri"/>
                <a:ea typeface="Calibri"/>
                <a:cs typeface="Calibri"/>
                <a:sym typeface="Calibri"/>
              </a:defRPr>
            </a:lvl4pPr>
            <a:lvl5pPr marL="25400" marR="0" lvl="4" indent="0" algn="l">
              <a:lnSpc>
                <a:spcPct val="107222"/>
              </a:lnSpc>
              <a:spcBef>
                <a:spcPts val="0"/>
              </a:spcBef>
              <a:buNone/>
              <a:defRPr sz="900" b="1" i="0">
                <a:solidFill>
                  <a:srgbClr val="ACACAC"/>
                </a:solidFill>
                <a:latin typeface="Calibri"/>
                <a:ea typeface="Calibri"/>
                <a:cs typeface="Calibri"/>
                <a:sym typeface="Calibri"/>
              </a:defRPr>
            </a:lvl5pPr>
            <a:lvl6pPr marL="25400" marR="0" lvl="5" indent="0" algn="l">
              <a:lnSpc>
                <a:spcPct val="107222"/>
              </a:lnSpc>
              <a:spcBef>
                <a:spcPts val="0"/>
              </a:spcBef>
              <a:buNone/>
              <a:defRPr sz="900" b="1" i="0">
                <a:solidFill>
                  <a:srgbClr val="ACACAC"/>
                </a:solidFill>
                <a:latin typeface="Calibri"/>
                <a:ea typeface="Calibri"/>
                <a:cs typeface="Calibri"/>
                <a:sym typeface="Calibri"/>
              </a:defRPr>
            </a:lvl6pPr>
            <a:lvl7pPr marL="25400" marR="0" lvl="6" indent="0" algn="l">
              <a:lnSpc>
                <a:spcPct val="107222"/>
              </a:lnSpc>
              <a:spcBef>
                <a:spcPts val="0"/>
              </a:spcBef>
              <a:buNone/>
              <a:defRPr sz="900" b="1" i="0">
                <a:solidFill>
                  <a:srgbClr val="ACACAC"/>
                </a:solidFill>
                <a:latin typeface="Calibri"/>
                <a:ea typeface="Calibri"/>
                <a:cs typeface="Calibri"/>
                <a:sym typeface="Calibri"/>
              </a:defRPr>
            </a:lvl7pPr>
            <a:lvl8pPr marL="25400" marR="0" lvl="7" indent="0" algn="l">
              <a:lnSpc>
                <a:spcPct val="107222"/>
              </a:lnSpc>
              <a:spcBef>
                <a:spcPts val="0"/>
              </a:spcBef>
              <a:buNone/>
              <a:defRPr sz="900" b="1" i="0">
                <a:solidFill>
                  <a:srgbClr val="ACACAC"/>
                </a:solidFill>
                <a:latin typeface="Calibri"/>
                <a:ea typeface="Calibri"/>
                <a:cs typeface="Calibri"/>
                <a:sym typeface="Calibri"/>
              </a:defRPr>
            </a:lvl8pPr>
            <a:lvl9pPr marL="25400" marR="0" lvl="8" indent="0" algn="l">
              <a:lnSpc>
                <a:spcPct val="107222"/>
              </a:lnSpc>
              <a:spcBef>
                <a:spcPts val="0"/>
              </a:spcBef>
              <a:buNone/>
              <a:defRPr sz="900" b="1" i="0">
                <a:solidFill>
                  <a:srgbClr val="ACACAC"/>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2134821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Slide2">
    <p:spTree>
      <p:nvGrpSpPr>
        <p:cNvPr id="1" name=""/>
        <p:cNvGrpSpPr/>
        <p:nvPr/>
      </p:nvGrpSpPr>
      <p:grpSpPr>
        <a:xfrm>
          <a:off x="0" y="0"/>
          <a:ext cx="0" cy="0"/>
          <a:chOff x="0" y="0"/>
          <a:chExt cx="0" cy="0"/>
        </a:xfrm>
      </p:grpSpPr>
      <p:pic>
        <p:nvPicPr>
          <p:cNvPr id="13" name="Picture 12" descr="A picture containing ax&#10;&#10;Description automatically generated">
            <a:extLst>
              <a:ext uri="{FF2B5EF4-FFF2-40B4-BE49-F238E27FC236}">
                <a16:creationId xmlns:a16="http://schemas.microsoft.com/office/drawing/2014/main" id="{D42AC89A-937B-4D91-A2DC-982D3F326F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98365" cy="2714625"/>
          </a:xfrm>
          <a:prstGeom prst="rect">
            <a:avLst/>
          </a:prstGeom>
        </p:spPr>
      </p:pic>
      <p:sp>
        <p:nvSpPr>
          <p:cNvPr id="14" name="Rectangle 13">
            <a:extLst>
              <a:ext uri="{FF2B5EF4-FFF2-40B4-BE49-F238E27FC236}">
                <a16:creationId xmlns:a16="http://schemas.microsoft.com/office/drawing/2014/main" id="{12EF08FE-880F-491F-891E-ADC46898115F}"/>
              </a:ext>
            </a:extLst>
          </p:cNvPr>
          <p:cNvSpPr/>
          <p:nvPr userDrawn="1"/>
        </p:nvSpPr>
        <p:spPr>
          <a:xfrm>
            <a:off x="2614" y="6754230"/>
            <a:ext cx="12192000" cy="1306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4">
            <a:extLst>
              <a:ext uri="{FF2B5EF4-FFF2-40B4-BE49-F238E27FC236}">
                <a16:creationId xmlns:a16="http://schemas.microsoft.com/office/drawing/2014/main" id="{E0165047-BBC0-4EE4-B475-0F934B6A03B9}"/>
              </a:ext>
            </a:extLst>
          </p:cNvPr>
          <p:cNvSpPr>
            <a:spLocks noGrp="1"/>
          </p:cNvSpPr>
          <p:nvPr>
            <p:ph type="body" sz="quarter" idx="15" hasCustomPrompt="1"/>
          </p:nvPr>
        </p:nvSpPr>
        <p:spPr>
          <a:xfrm>
            <a:off x="443028" y="307050"/>
            <a:ext cx="11291460" cy="339158"/>
          </a:xfrm>
          <a:prstGeom prst="rect">
            <a:avLst/>
          </a:prstGeom>
        </p:spPr>
        <p:txBody>
          <a:bodyPr lIns="0" tIns="0" rIns="0" bIns="0"/>
          <a:lstStyle>
            <a:lvl1pPr marL="0" indent="0">
              <a:lnSpc>
                <a:spcPct val="100000"/>
              </a:lnSpc>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Table of Contents</a:t>
            </a:r>
          </a:p>
        </p:txBody>
      </p:sp>
      <p:sp>
        <p:nvSpPr>
          <p:cNvPr id="20" name="Text Placeholder 10">
            <a:extLst>
              <a:ext uri="{FF2B5EF4-FFF2-40B4-BE49-F238E27FC236}">
                <a16:creationId xmlns:a16="http://schemas.microsoft.com/office/drawing/2014/main" id="{B5FBB5FB-D204-45EF-A961-30AA97CDB554}"/>
              </a:ext>
            </a:extLst>
          </p:cNvPr>
          <p:cNvSpPr>
            <a:spLocks noGrp="1"/>
          </p:cNvSpPr>
          <p:nvPr>
            <p:ph type="body" sz="quarter" idx="20" hasCustomPrompt="1"/>
          </p:nvPr>
        </p:nvSpPr>
        <p:spPr>
          <a:xfrm>
            <a:off x="443340" y="685859"/>
            <a:ext cx="11291460" cy="461374"/>
          </a:xfrm>
          <a:prstGeom prst="rect">
            <a:avLst/>
          </a:prstGeom>
        </p:spPr>
        <p:txBody>
          <a:bodyPr/>
          <a:lstStyle>
            <a:lvl1pPr marL="0" indent="0">
              <a:buClr>
                <a:srgbClr val="C00000"/>
              </a:buClr>
              <a:buFontTx/>
              <a:buNone/>
              <a:defRPr sz="1600" b="1">
                <a:solidFill>
                  <a:srgbClr val="C00000"/>
                </a:solidFill>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a:lvl2pPr>
            <a:lvl3pPr marL="1200150" indent="-285750">
              <a:buFont typeface="Calibri" panose="020F0502020204030204" pitchFamily="34" charset="0"/>
              <a:buChar char="₋"/>
              <a:defRPr sz="1200"/>
            </a:lvl3pPr>
            <a:lvl4pPr>
              <a:defRPr sz="1400"/>
            </a:lvl4pPr>
            <a:lvl5pPr>
              <a:defRPr sz="1400"/>
            </a:lvl5pPr>
          </a:lstStyle>
          <a:p>
            <a:pPr lvl="0"/>
            <a:r>
              <a:rPr lang="en-US"/>
              <a:t>Lorem Ipsum is simply dummy text of the printing and typesetting industry.</a:t>
            </a:r>
          </a:p>
        </p:txBody>
      </p:sp>
      <p:sp>
        <p:nvSpPr>
          <p:cNvPr id="21" name="Rectangle 20">
            <a:extLst>
              <a:ext uri="{FF2B5EF4-FFF2-40B4-BE49-F238E27FC236}">
                <a16:creationId xmlns:a16="http://schemas.microsoft.com/office/drawing/2014/main" id="{75F2F519-219D-4AB0-9554-7F60CCFA55C5}"/>
              </a:ext>
            </a:extLst>
          </p:cNvPr>
          <p:cNvSpPr/>
          <p:nvPr userDrawn="1"/>
        </p:nvSpPr>
        <p:spPr>
          <a:xfrm>
            <a:off x="0" y="450265"/>
            <a:ext cx="324000" cy="10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4D08B330-FD8E-40C1-8063-A6D887EF863C}"/>
              </a:ext>
            </a:extLst>
          </p:cNvPr>
          <p:cNvSpPr txBox="1">
            <a:spLocks/>
          </p:cNvSpPr>
          <p:nvPr userDrawn="1"/>
        </p:nvSpPr>
        <p:spPr>
          <a:xfrm>
            <a:off x="11850872" y="6546043"/>
            <a:ext cx="324000"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900" b="1" smtClean="0">
                <a:solidFill>
                  <a:srgbClr val="ACADAD"/>
                </a:solidFill>
                <a:latin typeface="+mn-lt"/>
              </a:rPr>
              <a:pPr/>
              <a:t>‹#›</a:t>
            </a:fld>
            <a:endParaRPr lang="en-US" sz="900" b="1">
              <a:solidFill>
                <a:srgbClr val="ACADAD"/>
              </a:solidFill>
              <a:latin typeface="+mn-lt"/>
            </a:endParaRPr>
          </a:p>
        </p:txBody>
      </p:sp>
      <p:sp>
        <p:nvSpPr>
          <p:cNvPr id="35" name="AutoShape 200">
            <a:extLst>
              <a:ext uri="{FF2B5EF4-FFF2-40B4-BE49-F238E27FC236}">
                <a16:creationId xmlns:a16="http://schemas.microsoft.com/office/drawing/2014/main" id="{54E264C7-C609-40BE-A681-B7BFD5334278}"/>
              </a:ext>
            </a:extLst>
          </p:cNvPr>
          <p:cNvSpPr>
            <a:spLocks noChangeArrowheads="1"/>
          </p:cNvSpPr>
          <p:nvPr/>
        </p:nvSpPr>
        <p:spPr bwMode="auto">
          <a:xfrm flipH="1" flipV="1">
            <a:off x="9371734" y="2165"/>
            <a:ext cx="271463" cy="190800"/>
          </a:xfrm>
          <a:prstGeom prst="rtTriangle">
            <a:avLst/>
          </a:prstGeom>
          <a:solidFill>
            <a:schemeClr val="tx1">
              <a:lumMod val="75000"/>
              <a:lumOff val="25000"/>
            </a:schemeClr>
          </a:solidFill>
          <a:ln w="9525">
            <a:noFill/>
            <a:miter lim="800000"/>
            <a:headEnd/>
            <a:tailEnd/>
          </a:ln>
        </p:spPr>
        <p:txBody>
          <a:bodyPr wrap="none" lIns="93296" tIns="46648" rIns="93296" bIns="46648" anchor="ctr"/>
          <a:lstStyle/>
          <a:p>
            <a:pPr lvl="0"/>
            <a:endParaRPr lang="en-US"/>
          </a:p>
        </p:txBody>
      </p:sp>
      <p:sp>
        <p:nvSpPr>
          <p:cNvPr id="36" name="Rectangle 201">
            <a:extLst>
              <a:ext uri="{FF2B5EF4-FFF2-40B4-BE49-F238E27FC236}">
                <a16:creationId xmlns:a16="http://schemas.microsoft.com/office/drawing/2014/main" id="{4BCCCFF1-7405-4140-9457-9BC2BB4E5F1C}"/>
              </a:ext>
            </a:extLst>
          </p:cNvPr>
          <p:cNvSpPr>
            <a:spLocks noChangeArrowheads="1"/>
          </p:cNvSpPr>
          <p:nvPr/>
        </p:nvSpPr>
        <p:spPr bwMode="auto">
          <a:xfrm flipV="1">
            <a:off x="9643197" y="2165"/>
            <a:ext cx="2556000" cy="190800"/>
          </a:xfrm>
          <a:prstGeom prst="rect">
            <a:avLst/>
          </a:prstGeom>
          <a:solidFill>
            <a:schemeClr val="tx1">
              <a:lumMod val="75000"/>
              <a:lumOff val="25000"/>
            </a:schemeClr>
          </a:solidFill>
          <a:ln w="9525">
            <a:noFill/>
            <a:miter lim="800000"/>
            <a:headEnd/>
            <a:tailEnd/>
          </a:ln>
        </p:spPr>
        <p:txBody>
          <a:bodyPr wrap="none" lIns="93296" tIns="46648" rIns="93296" bIns="46648" anchor="ctr"/>
          <a:lstStyle/>
          <a:p>
            <a:pPr lvl="0"/>
            <a:endParaRPr lang="en-US"/>
          </a:p>
        </p:txBody>
      </p:sp>
      <p:sp>
        <p:nvSpPr>
          <p:cNvPr id="38" name="Text Placeholder 10">
            <a:extLst>
              <a:ext uri="{FF2B5EF4-FFF2-40B4-BE49-F238E27FC236}">
                <a16:creationId xmlns:a16="http://schemas.microsoft.com/office/drawing/2014/main" id="{E559C061-27D0-41CA-BD16-6CD4257133E3}"/>
              </a:ext>
            </a:extLst>
          </p:cNvPr>
          <p:cNvSpPr>
            <a:spLocks noGrp="1"/>
          </p:cNvSpPr>
          <p:nvPr>
            <p:ph type="body" sz="quarter" idx="21" hasCustomPrompt="1"/>
          </p:nvPr>
        </p:nvSpPr>
        <p:spPr>
          <a:xfrm>
            <a:off x="9767449" y="-10728"/>
            <a:ext cx="1284936" cy="180000"/>
          </a:xfrm>
          <a:prstGeom prst="rect">
            <a:avLst/>
          </a:prstGeom>
          <a:noFill/>
          <a:ln>
            <a:noFill/>
          </a:ln>
        </p:spPr>
        <p:txBody>
          <a:bodyPr/>
          <a:lstStyle>
            <a:lvl1pPr marL="0" indent="0">
              <a:buClr>
                <a:srgbClr val="C00000"/>
              </a:buClr>
              <a:buFont typeface="Wingdings" panose="05000000000000000000" pitchFamily="2" charset="2"/>
              <a:buNone/>
              <a:tabLst>
                <a:tab pos="179388" algn="l"/>
              </a:tabLst>
              <a:defRPr sz="1000" b="0" i="0">
                <a:solidFill>
                  <a:schemeClr val="bg1"/>
                </a:solidFill>
              </a:defRPr>
            </a:lvl1pPr>
            <a:lvl2pPr marL="360363" marR="0" indent="-180975"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tab pos="623888" algn="l"/>
              </a:tabLst>
              <a:defRPr sz="1600" b="0"/>
            </a:lvl2pPr>
            <a:lvl3pPr marL="539750" indent="-179388">
              <a:buFont typeface="Calibri" panose="020F0502020204030204" pitchFamily="34" charset="0"/>
              <a:buChar char="₋"/>
              <a:defRPr sz="1400" b="0"/>
            </a:lvl3pPr>
            <a:lvl4pPr>
              <a:defRPr sz="1400"/>
            </a:lvl4pPr>
            <a:lvl5pPr>
              <a:defRPr sz="1400"/>
            </a:lvl5pPr>
          </a:lstStyle>
          <a:p>
            <a:pPr lvl="0"/>
            <a:r>
              <a:rPr lang="en-US"/>
              <a:t>Text tracker</a:t>
            </a:r>
          </a:p>
        </p:txBody>
      </p:sp>
      <p:sp>
        <p:nvSpPr>
          <p:cNvPr id="33" name="Text Placeholder 10">
            <a:extLst>
              <a:ext uri="{FF2B5EF4-FFF2-40B4-BE49-F238E27FC236}">
                <a16:creationId xmlns:a16="http://schemas.microsoft.com/office/drawing/2014/main" id="{82503037-7247-4744-AE4A-A1DD947E1AF1}"/>
              </a:ext>
            </a:extLst>
          </p:cNvPr>
          <p:cNvSpPr>
            <a:spLocks noGrp="1"/>
          </p:cNvSpPr>
          <p:nvPr>
            <p:ph type="body" sz="quarter" idx="16" hasCustomPrompt="1"/>
          </p:nvPr>
        </p:nvSpPr>
        <p:spPr>
          <a:xfrm>
            <a:off x="443340" y="1190890"/>
            <a:ext cx="11291460" cy="3834234"/>
          </a:xfrm>
          <a:prstGeom prst="rect">
            <a:avLst/>
          </a:prstGeom>
        </p:spPr>
        <p:txBody>
          <a:bodyPr/>
          <a:lstStyle>
            <a:lvl1pPr marL="179388" indent="-179388">
              <a:lnSpc>
                <a:spcPct val="100000"/>
              </a:lnSpc>
              <a:spcBef>
                <a:spcPts val="0"/>
              </a:spcBef>
              <a:spcAft>
                <a:spcPts val="0"/>
              </a:spcAft>
              <a:buClr>
                <a:srgbClr val="C00000"/>
              </a:buClr>
              <a:buFont typeface="Wingdings" panose="05000000000000000000" pitchFamily="2" charset="2"/>
              <a:buChar char="§"/>
              <a:tabLst>
                <a:tab pos="179388" algn="l"/>
              </a:tabLst>
              <a:defRPr sz="1600" b="0" i="0">
                <a:solidFill>
                  <a:schemeClr val="tx1"/>
                </a:solidFill>
              </a:defRPr>
            </a:lvl1pPr>
            <a:lvl2pPr marL="360363" marR="0" indent="-180975" algn="l" defTabSz="914400" rtl="0" eaLnBrk="1" fontAlgn="auto" latinLnBrk="0" hangingPunct="1">
              <a:lnSpc>
                <a:spcPct val="100000"/>
              </a:lnSpc>
              <a:spcBef>
                <a:spcPts val="0"/>
              </a:spcBef>
              <a:spcAft>
                <a:spcPts val="0"/>
              </a:spcAft>
              <a:buClr>
                <a:srgbClr val="4A4A4A"/>
              </a:buClr>
              <a:buSzTx/>
              <a:buFont typeface="Arial" panose="020B0604020202020204" pitchFamily="34" charset="0"/>
              <a:buChar char="•"/>
              <a:tabLst>
                <a:tab pos="623888" algn="l"/>
              </a:tabLst>
              <a:defRPr sz="1600" b="0"/>
            </a:lvl2pPr>
            <a:lvl3pPr marL="539750" indent="-179388">
              <a:lnSpc>
                <a:spcPct val="100000"/>
              </a:lnSpc>
              <a:spcBef>
                <a:spcPts val="0"/>
              </a:spcBef>
              <a:spcAft>
                <a:spcPts val="0"/>
              </a:spcAft>
              <a:buFont typeface="Calibri" panose="020F0502020204030204" pitchFamily="34" charset="0"/>
              <a:buChar char="₋"/>
              <a:defRPr sz="1400" b="0"/>
            </a:lvl3pPr>
            <a:lvl4pPr>
              <a:defRPr sz="1400"/>
            </a:lvl4pPr>
            <a:lvl5pPr>
              <a:defRPr sz="1400"/>
            </a:lvl5pPr>
          </a:lstStyle>
          <a:p>
            <a:pPr lvl="0"/>
            <a:r>
              <a:rPr lang="en-US"/>
              <a:t>Lorem Ipsum is simply dummy text of the printing and typesetting industry.</a:t>
            </a:r>
          </a:p>
          <a:p>
            <a:pPr lvl="1"/>
            <a:r>
              <a:rPr lang="en-US"/>
              <a:t>Lorem Ipsum is simply dummy text of the printing and typesetting industry.</a:t>
            </a:r>
          </a:p>
          <a:p>
            <a:pPr lvl="2"/>
            <a:r>
              <a:rPr lang="en-US"/>
              <a:t>Lorem Ipsum is simply dummy text of the printing and typesetting industry.</a:t>
            </a:r>
          </a:p>
        </p:txBody>
      </p:sp>
    </p:spTree>
    <p:extLst>
      <p:ext uri="{BB962C8B-B14F-4D97-AF65-F5344CB8AC3E}">
        <p14:creationId xmlns:p14="http://schemas.microsoft.com/office/powerpoint/2010/main" val="1914196388"/>
      </p:ext>
    </p:extLst>
  </p:cSld>
  <p:clrMapOvr>
    <a:masterClrMapping/>
  </p:clrMapOvr>
  <p:extLst>
    <p:ext uri="{DCECCB84-F9BA-43D5-87BE-67443E8EF086}">
      <p15:sldGuideLst xmlns:p15="http://schemas.microsoft.com/office/powerpoint/2012/main">
        <p15:guide id="1" pos="3840">
          <p15:clr>
            <a:srgbClr val="FBAE40"/>
          </p15:clr>
        </p15:guide>
        <p15:guide id="2" pos="279">
          <p15:clr>
            <a:srgbClr val="FBAE40"/>
          </p15:clr>
        </p15:guide>
        <p15:guide id="3" pos="7401">
          <p15:clr>
            <a:srgbClr val="FBAE40"/>
          </p15:clr>
        </p15:guide>
        <p15:guide id="4" orient="horz" pos="2137">
          <p15:clr>
            <a:srgbClr val="FBAE40"/>
          </p15:clr>
        </p15:guide>
        <p15:guide id="5" orient="horz" pos="164">
          <p15:clr>
            <a:srgbClr val="FBAE40"/>
          </p15:clr>
        </p15:guide>
        <p15:guide id="6" orient="horz" pos="406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with subtitl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931E40-5BB1-41D8-9E46-74BDA63ABE42}"/>
              </a:ext>
            </a:extLst>
          </p:cNvPr>
          <p:cNvSpPr>
            <a:spLocks noGrp="1"/>
          </p:cNvSpPr>
          <p:nvPr>
            <p:ph type="title"/>
          </p:nvPr>
        </p:nvSpPr>
        <p:spPr/>
        <p:txBody>
          <a:bodyPr/>
          <a:lstStyle/>
          <a:p>
            <a:r>
              <a:rPr lang="en-US"/>
              <a:t>Click to edit Master title style</a:t>
            </a:r>
            <a:endParaRPr lang="en-GB"/>
          </a:p>
        </p:txBody>
      </p:sp>
      <p:sp>
        <p:nvSpPr>
          <p:cNvPr id="10" name="Text Placeholder 9">
            <a:extLst>
              <a:ext uri="{FF2B5EF4-FFF2-40B4-BE49-F238E27FC236}">
                <a16:creationId xmlns:a16="http://schemas.microsoft.com/office/drawing/2014/main" id="{B285F18D-F84A-46A3-B856-1355CB07075D}"/>
              </a:ext>
            </a:extLst>
          </p:cNvPr>
          <p:cNvSpPr>
            <a:spLocks noGrp="1"/>
          </p:cNvSpPr>
          <p:nvPr>
            <p:ph type="body" sz="quarter" idx="17"/>
          </p:nvPr>
        </p:nvSpPr>
        <p:spPr>
          <a:xfrm>
            <a:off x="296862" y="738001"/>
            <a:ext cx="11556257" cy="499092"/>
          </a:xfrm>
        </p:spPr>
        <p:txBody>
          <a:bodyPr>
            <a:noAutofit/>
          </a:bodyPr>
          <a:lstStyle>
            <a:lvl1pPr marL="0" indent="0">
              <a:buNone/>
              <a:defRPr sz="2400">
                <a:solidFill>
                  <a:schemeClr val="accent1"/>
                </a:solidFill>
              </a:defRPr>
            </a:lvl1pPr>
          </a:lstStyle>
          <a:p>
            <a:pPr lvl="0"/>
            <a:r>
              <a:rPr lang="en-US"/>
              <a:t>Edit Master text styles</a:t>
            </a:r>
          </a:p>
        </p:txBody>
      </p:sp>
      <p:sp>
        <p:nvSpPr>
          <p:cNvPr id="3" name="Content Placeholder 2">
            <a:extLst>
              <a:ext uri="{FF2B5EF4-FFF2-40B4-BE49-F238E27FC236}">
                <a16:creationId xmlns:a16="http://schemas.microsoft.com/office/drawing/2014/main" id="{4202A018-E994-4998-9E27-074BB9ABDA66}"/>
              </a:ext>
            </a:extLst>
          </p:cNvPr>
          <p:cNvSpPr>
            <a:spLocks noGrp="1"/>
          </p:cNvSpPr>
          <p:nvPr>
            <p:ph sz="quarter" idx="18"/>
          </p:nvPr>
        </p:nvSpPr>
        <p:spPr>
          <a:xfrm>
            <a:off x="296863" y="1592263"/>
            <a:ext cx="11557000" cy="4527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AutoShape 200">
            <a:extLst>
              <a:ext uri="{FF2B5EF4-FFF2-40B4-BE49-F238E27FC236}">
                <a16:creationId xmlns:a16="http://schemas.microsoft.com/office/drawing/2014/main" id="{1D8823E5-3CB5-431B-90F9-CB902BAD4E90}"/>
              </a:ext>
            </a:extLst>
          </p:cNvPr>
          <p:cNvSpPr>
            <a:spLocks noChangeArrowheads="1"/>
          </p:cNvSpPr>
          <p:nvPr userDrawn="1"/>
        </p:nvSpPr>
        <p:spPr bwMode="auto">
          <a:xfrm flipH="1" flipV="1">
            <a:off x="9394884" y="2165"/>
            <a:ext cx="271463" cy="190800"/>
          </a:xfrm>
          <a:prstGeom prst="rtTriangle">
            <a:avLst/>
          </a:prstGeom>
          <a:solidFill>
            <a:srgbClr val="EF2342"/>
          </a:solidFill>
          <a:ln w="9525">
            <a:noFill/>
            <a:miter lim="800000"/>
            <a:headEnd/>
            <a:tailEnd/>
          </a:ln>
        </p:spPr>
        <p:txBody>
          <a:bodyPr wrap="none" lIns="93296" tIns="46648" rIns="93296" bIns="46648" anchor="ctr"/>
          <a:lstStyle/>
          <a:p>
            <a:pPr lvl="0"/>
            <a:endParaRPr lang="en-US"/>
          </a:p>
        </p:txBody>
      </p:sp>
      <p:sp>
        <p:nvSpPr>
          <p:cNvPr id="9" name="Rectangle 201">
            <a:extLst>
              <a:ext uri="{FF2B5EF4-FFF2-40B4-BE49-F238E27FC236}">
                <a16:creationId xmlns:a16="http://schemas.microsoft.com/office/drawing/2014/main" id="{B25C9DAF-4728-480C-B631-D439F539767B}"/>
              </a:ext>
            </a:extLst>
          </p:cNvPr>
          <p:cNvSpPr>
            <a:spLocks noChangeArrowheads="1"/>
          </p:cNvSpPr>
          <p:nvPr userDrawn="1"/>
        </p:nvSpPr>
        <p:spPr bwMode="auto">
          <a:xfrm flipV="1">
            <a:off x="9666347" y="2165"/>
            <a:ext cx="2556000" cy="190800"/>
          </a:xfrm>
          <a:prstGeom prst="rect">
            <a:avLst/>
          </a:prstGeom>
          <a:solidFill>
            <a:srgbClr val="EF2342"/>
          </a:solidFill>
          <a:ln w="9525">
            <a:noFill/>
            <a:miter lim="800000"/>
            <a:headEnd/>
            <a:tailEnd/>
          </a:ln>
        </p:spPr>
        <p:txBody>
          <a:bodyPr wrap="none" lIns="93296" tIns="46648" rIns="93296" bIns="46648" anchor="ctr"/>
          <a:lstStyle/>
          <a:p>
            <a:pPr lvl="0"/>
            <a:endParaRPr lang="en-US"/>
          </a:p>
        </p:txBody>
      </p:sp>
      <p:sp>
        <p:nvSpPr>
          <p:cNvPr id="12" name="Text Placeholder 10">
            <a:extLst>
              <a:ext uri="{FF2B5EF4-FFF2-40B4-BE49-F238E27FC236}">
                <a16:creationId xmlns:a16="http://schemas.microsoft.com/office/drawing/2014/main" id="{9D9B91C3-5309-4B25-93C0-08873CD166C3}"/>
              </a:ext>
            </a:extLst>
          </p:cNvPr>
          <p:cNvSpPr>
            <a:spLocks noGrp="1"/>
          </p:cNvSpPr>
          <p:nvPr>
            <p:ph type="body" sz="quarter" idx="21" hasCustomPrompt="1"/>
          </p:nvPr>
        </p:nvSpPr>
        <p:spPr>
          <a:xfrm>
            <a:off x="9767448" y="-10729"/>
            <a:ext cx="1369111" cy="233747"/>
          </a:xfrm>
          <a:prstGeom prst="rect">
            <a:avLst/>
          </a:prstGeom>
          <a:ln>
            <a:noFill/>
          </a:ln>
        </p:spPr>
        <p:txBody>
          <a:bodyPr/>
          <a:lstStyle>
            <a:lvl1pPr marL="0" indent="0">
              <a:buClr>
                <a:srgbClr val="C00000"/>
              </a:buClr>
              <a:buFont typeface="Wingdings" panose="05000000000000000000" pitchFamily="2" charset="2"/>
              <a:buNone/>
              <a:tabLst>
                <a:tab pos="179388" algn="l"/>
              </a:tabLst>
              <a:defRPr sz="1000" b="0" i="0">
                <a:solidFill>
                  <a:schemeClr val="tx1"/>
                </a:solidFill>
              </a:defRPr>
            </a:lvl1pPr>
            <a:lvl2pPr marL="360363" marR="0" indent="-180975"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tab pos="623888" algn="l"/>
              </a:tabLst>
              <a:defRPr sz="1600" b="0"/>
            </a:lvl2pPr>
            <a:lvl3pPr marL="539750" indent="-179388">
              <a:buFont typeface="Calibri" panose="020F0502020204030204" pitchFamily="34" charset="0"/>
              <a:buChar char="₋"/>
              <a:defRPr sz="1400" b="0"/>
            </a:lvl3pPr>
            <a:lvl4pPr>
              <a:defRPr sz="1400"/>
            </a:lvl4pPr>
            <a:lvl5pPr>
              <a:defRPr sz="1400"/>
            </a:lvl5pPr>
          </a:lstStyle>
          <a:p>
            <a:pPr lvl="0"/>
            <a:r>
              <a:rPr lang="en-US"/>
              <a:t>Restaurant Technology</a:t>
            </a:r>
          </a:p>
        </p:txBody>
      </p:sp>
      <p:sp>
        <p:nvSpPr>
          <p:cNvPr id="13" name="Rectangle 12">
            <a:extLst>
              <a:ext uri="{FF2B5EF4-FFF2-40B4-BE49-F238E27FC236}">
                <a16:creationId xmlns:a16="http://schemas.microsoft.com/office/drawing/2014/main" id="{10AE12A0-B80A-4955-AC59-341B3E7C566F}"/>
              </a:ext>
            </a:extLst>
          </p:cNvPr>
          <p:cNvSpPr/>
          <p:nvPr userDrawn="1"/>
        </p:nvSpPr>
        <p:spPr>
          <a:xfrm>
            <a:off x="2614" y="6754230"/>
            <a:ext cx="12192000" cy="13062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ax&#10;&#10;Description automatically generated">
            <a:extLst>
              <a:ext uri="{FF2B5EF4-FFF2-40B4-BE49-F238E27FC236}">
                <a16:creationId xmlns:a16="http://schemas.microsoft.com/office/drawing/2014/main" id="{F0CAF494-7A33-435A-8EB5-2419050E14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98365" cy="2714625"/>
          </a:xfrm>
          <a:prstGeom prst="rect">
            <a:avLst/>
          </a:prstGeom>
        </p:spPr>
      </p:pic>
      <p:sp>
        <p:nvSpPr>
          <p:cNvPr id="15" name="Rectangle 14">
            <a:extLst>
              <a:ext uri="{FF2B5EF4-FFF2-40B4-BE49-F238E27FC236}">
                <a16:creationId xmlns:a16="http://schemas.microsoft.com/office/drawing/2014/main" id="{410717B6-B78C-420F-BF5F-7889885DAA33}"/>
              </a:ext>
            </a:extLst>
          </p:cNvPr>
          <p:cNvSpPr/>
          <p:nvPr userDrawn="1"/>
        </p:nvSpPr>
        <p:spPr>
          <a:xfrm>
            <a:off x="0" y="450265"/>
            <a:ext cx="324000" cy="10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95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9A89-1BA5-4985-A681-91AE6311D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A3C9F2-63E4-472A-B54E-9F9C669226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C21CCF-8617-4DA9-8C44-AF6A30C163CD}"/>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5" name="Footer Placeholder 4">
            <a:extLst>
              <a:ext uri="{FF2B5EF4-FFF2-40B4-BE49-F238E27FC236}">
                <a16:creationId xmlns:a16="http://schemas.microsoft.com/office/drawing/2014/main" id="{CD996442-FD0C-4434-9B6A-235BBB89D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9160E-D52F-4848-A560-FFAC22E01935}"/>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4982882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D470-65B2-43D8-BC61-1281F1A4CB20}"/>
              </a:ext>
            </a:extLst>
          </p:cNvPr>
          <p:cNvSpPr>
            <a:spLocks noGrp="1"/>
          </p:cNvSpPr>
          <p:nvPr>
            <p:ph type="title"/>
          </p:nvPr>
        </p:nvSpPr>
        <p:spPr/>
        <p:txBody>
          <a:bodyPr/>
          <a:lstStyle/>
          <a:p>
            <a:r>
              <a:rPr lang="en-US"/>
              <a:t>Click to edit Master title style</a:t>
            </a:r>
            <a:endParaRPr lang="en-GB"/>
          </a:p>
        </p:txBody>
      </p:sp>
      <p:sp>
        <p:nvSpPr>
          <p:cNvPr id="4" name="AutoShape 200">
            <a:extLst>
              <a:ext uri="{FF2B5EF4-FFF2-40B4-BE49-F238E27FC236}">
                <a16:creationId xmlns:a16="http://schemas.microsoft.com/office/drawing/2014/main" id="{4934E4B6-0CC6-4388-B5E4-1E6229BA0751}"/>
              </a:ext>
            </a:extLst>
          </p:cNvPr>
          <p:cNvSpPr>
            <a:spLocks noChangeArrowheads="1"/>
          </p:cNvSpPr>
          <p:nvPr userDrawn="1"/>
        </p:nvSpPr>
        <p:spPr bwMode="auto">
          <a:xfrm flipH="1" flipV="1">
            <a:off x="9394884" y="2165"/>
            <a:ext cx="271463" cy="190800"/>
          </a:xfrm>
          <a:prstGeom prst="rtTriangle">
            <a:avLst/>
          </a:prstGeom>
          <a:solidFill>
            <a:srgbClr val="EF2342"/>
          </a:solidFill>
          <a:ln w="9525">
            <a:noFill/>
            <a:miter lim="800000"/>
            <a:headEnd/>
            <a:tailEnd/>
          </a:ln>
        </p:spPr>
        <p:txBody>
          <a:bodyPr wrap="none" lIns="93296" tIns="46648" rIns="93296" bIns="46648" anchor="ctr"/>
          <a:lstStyle/>
          <a:p>
            <a:pPr lvl="0"/>
            <a:endParaRPr lang="en-US"/>
          </a:p>
        </p:txBody>
      </p:sp>
      <p:sp>
        <p:nvSpPr>
          <p:cNvPr id="5" name="Rectangle 201">
            <a:extLst>
              <a:ext uri="{FF2B5EF4-FFF2-40B4-BE49-F238E27FC236}">
                <a16:creationId xmlns:a16="http://schemas.microsoft.com/office/drawing/2014/main" id="{081F200B-0239-4EC4-872D-11F9976534B0}"/>
              </a:ext>
            </a:extLst>
          </p:cNvPr>
          <p:cNvSpPr>
            <a:spLocks noChangeArrowheads="1"/>
          </p:cNvSpPr>
          <p:nvPr userDrawn="1"/>
        </p:nvSpPr>
        <p:spPr bwMode="auto">
          <a:xfrm flipV="1">
            <a:off x="9666347" y="2165"/>
            <a:ext cx="2556000" cy="190800"/>
          </a:xfrm>
          <a:prstGeom prst="rect">
            <a:avLst/>
          </a:prstGeom>
          <a:solidFill>
            <a:srgbClr val="EF2342"/>
          </a:solidFill>
          <a:ln w="9525">
            <a:noFill/>
            <a:miter lim="800000"/>
            <a:headEnd/>
            <a:tailEnd/>
          </a:ln>
        </p:spPr>
        <p:txBody>
          <a:bodyPr wrap="none" lIns="93296" tIns="46648" rIns="93296" bIns="46648" anchor="ctr"/>
          <a:lstStyle/>
          <a:p>
            <a:pPr lvl="0"/>
            <a:endParaRPr lang="en-US"/>
          </a:p>
        </p:txBody>
      </p:sp>
      <p:sp>
        <p:nvSpPr>
          <p:cNvPr id="8" name="Text Placeholder 10">
            <a:extLst>
              <a:ext uri="{FF2B5EF4-FFF2-40B4-BE49-F238E27FC236}">
                <a16:creationId xmlns:a16="http://schemas.microsoft.com/office/drawing/2014/main" id="{FF49CC5B-23B0-4199-AB77-7DEEC6A628FF}"/>
              </a:ext>
            </a:extLst>
          </p:cNvPr>
          <p:cNvSpPr>
            <a:spLocks noGrp="1"/>
          </p:cNvSpPr>
          <p:nvPr>
            <p:ph type="body" sz="quarter" idx="21" hasCustomPrompt="1"/>
          </p:nvPr>
        </p:nvSpPr>
        <p:spPr>
          <a:xfrm>
            <a:off x="9767448" y="-10728"/>
            <a:ext cx="1369111" cy="180000"/>
          </a:xfrm>
          <a:prstGeom prst="rect">
            <a:avLst/>
          </a:prstGeom>
          <a:ln>
            <a:noFill/>
          </a:ln>
        </p:spPr>
        <p:txBody>
          <a:bodyPr/>
          <a:lstStyle>
            <a:lvl1pPr marL="0" indent="0">
              <a:buClr>
                <a:srgbClr val="C00000"/>
              </a:buClr>
              <a:buFont typeface="Wingdings" panose="05000000000000000000" pitchFamily="2" charset="2"/>
              <a:buNone/>
              <a:tabLst>
                <a:tab pos="179388" algn="l"/>
              </a:tabLst>
              <a:defRPr sz="1000" b="0" i="0">
                <a:solidFill>
                  <a:schemeClr val="tx1"/>
                </a:solidFill>
              </a:defRPr>
            </a:lvl1pPr>
            <a:lvl2pPr marL="360363" marR="0" indent="-180975"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tab pos="623888" algn="l"/>
              </a:tabLst>
              <a:defRPr sz="1600" b="0"/>
            </a:lvl2pPr>
            <a:lvl3pPr marL="539750" indent="-179388">
              <a:buFont typeface="Calibri" panose="020F0502020204030204" pitchFamily="34" charset="0"/>
              <a:buChar char="₋"/>
              <a:defRPr sz="1400" b="0"/>
            </a:lvl3pPr>
            <a:lvl4pPr>
              <a:defRPr sz="1400"/>
            </a:lvl4pPr>
            <a:lvl5pPr>
              <a:defRPr sz="1400"/>
            </a:lvl5pPr>
          </a:lstStyle>
          <a:p>
            <a:pPr lvl="0"/>
            <a:r>
              <a:rPr lang="en-US"/>
              <a:t>Restaurant Technology</a:t>
            </a:r>
          </a:p>
        </p:txBody>
      </p:sp>
      <p:sp>
        <p:nvSpPr>
          <p:cNvPr id="9" name="Rectangle 8">
            <a:extLst>
              <a:ext uri="{FF2B5EF4-FFF2-40B4-BE49-F238E27FC236}">
                <a16:creationId xmlns:a16="http://schemas.microsoft.com/office/drawing/2014/main" id="{105C6CC7-45D3-4BA8-A55B-ED732A18B392}"/>
              </a:ext>
            </a:extLst>
          </p:cNvPr>
          <p:cNvSpPr/>
          <p:nvPr userDrawn="1"/>
        </p:nvSpPr>
        <p:spPr>
          <a:xfrm>
            <a:off x="2614" y="6754230"/>
            <a:ext cx="12192000" cy="13062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picture containing ax&#10;&#10;Description automatically generated">
            <a:extLst>
              <a:ext uri="{FF2B5EF4-FFF2-40B4-BE49-F238E27FC236}">
                <a16:creationId xmlns:a16="http://schemas.microsoft.com/office/drawing/2014/main" id="{734E0301-B0CF-4862-8F89-E8EA372284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98365" cy="2714625"/>
          </a:xfrm>
          <a:prstGeom prst="rect">
            <a:avLst/>
          </a:prstGeom>
        </p:spPr>
      </p:pic>
      <p:sp>
        <p:nvSpPr>
          <p:cNvPr id="11" name="Rectangle 10">
            <a:extLst>
              <a:ext uri="{FF2B5EF4-FFF2-40B4-BE49-F238E27FC236}">
                <a16:creationId xmlns:a16="http://schemas.microsoft.com/office/drawing/2014/main" id="{0DB7F0F3-66E7-49FE-B258-FD4AAC682BA2}"/>
              </a:ext>
            </a:extLst>
          </p:cNvPr>
          <p:cNvSpPr/>
          <p:nvPr userDrawn="1"/>
        </p:nvSpPr>
        <p:spPr>
          <a:xfrm>
            <a:off x="0" y="450265"/>
            <a:ext cx="324000" cy="10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265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B0A5-A76E-4239-A265-E6ABBD4EA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AC9C81-B680-45D8-998C-BD9AE8C839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5739E-3032-47D2-8336-9A71CF334F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B11502-E0CB-4250-856A-E743FD57A512}"/>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6" name="Footer Placeholder 5">
            <a:extLst>
              <a:ext uri="{FF2B5EF4-FFF2-40B4-BE49-F238E27FC236}">
                <a16:creationId xmlns:a16="http://schemas.microsoft.com/office/drawing/2014/main" id="{46E2888E-0782-4688-A6F1-3B81FD3E7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236DFF-36F5-42E3-921B-D8C577EE5252}"/>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22639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AC71-B528-42A8-A069-5A623DDDCB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0135B2-E674-48B1-AE45-1E05D6AD1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8CEA5C-E362-4EEE-94F8-9511F09D15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E7FC22-69C2-4AAD-9415-FBE371C8AD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8F493E-0D7E-4CDD-8038-3F56D1DC89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81786A-597A-4D37-BE30-23F289510D5F}"/>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8" name="Footer Placeholder 7">
            <a:extLst>
              <a:ext uri="{FF2B5EF4-FFF2-40B4-BE49-F238E27FC236}">
                <a16:creationId xmlns:a16="http://schemas.microsoft.com/office/drawing/2014/main" id="{A9A67748-481A-46F4-B498-CCECD2F864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22E085-C95E-4155-845A-2E43137C898E}"/>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197068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6C38-8111-4EF7-AC28-AD637D740F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A74ECF-FE05-45A9-86A3-A01B1247C65C}"/>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4" name="Footer Placeholder 3">
            <a:extLst>
              <a:ext uri="{FF2B5EF4-FFF2-40B4-BE49-F238E27FC236}">
                <a16:creationId xmlns:a16="http://schemas.microsoft.com/office/drawing/2014/main" id="{F48382E3-82E7-48B9-A165-4C4A80FBED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5AB23-F651-4E5D-A253-C362FE27B6AF}"/>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247456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1C560-D280-4E0D-8B85-3E3EBA211083}"/>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3" name="Footer Placeholder 2">
            <a:extLst>
              <a:ext uri="{FF2B5EF4-FFF2-40B4-BE49-F238E27FC236}">
                <a16:creationId xmlns:a16="http://schemas.microsoft.com/office/drawing/2014/main" id="{E15D7E3A-86E4-4F99-9409-58836751CD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2E2C13-B339-4C75-8A2C-68CEF649531B}"/>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4135990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D1BD-96EE-4940-A648-8F96E985C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79B520-08C5-4AC5-BA0E-A7EF1A5A8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CD6669-A556-496A-9C6E-2033D9AA2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EF64A6-651E-41AD-8DDA-89C009D47057}"/>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6" name="Footer Placeholder 5">
            <a:extLst>
              <a:ext uri="{FF2B5EF4-FFF2-40B4-BE49-F238E27FC236}">
                <a16:creationId xmlns:a16="http://schemas.microsoft.com/office/drawing/2014/main" id="{31DE5F84-1BF8-415E-AD03-E734CD295B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AD2FCF-0DD9-44C6-AB5A-96F63B4B5157}"/>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903343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6119-8DCD-4744-B746-F43EFA926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86CCF8-79D0-4CF3-BBC8-418D23793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4B48AA-B826-4145-951F-BA2DBF3A9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303005-D436-4527-908D-98C6D37CE2D0}"/>
              </a:ext>
            </a:extLst>
          </p:cNvPr>
          <p:cNvSpPr>
            <a:spLocks noGrp="1"/>
          </p:cNvSpPr>
          <p:nvPr>
            <p:ph type="dt" sz="half" idx="10"/>
          </p:nvPr>
        </p:nvSpPr>
        <p:spPr/>
        <p:txBody>
          <a:bodyPr/>
          <a:lstStyle/>
          <a:p>
            <a:fld id="{64A0B55F-7826-4AD8-887F-3DD5BFB912A3}" type="datetimeFigureOut">
              <a:rPr lang="en-US" smtClean="0"/>
              <a:t>1/10/2025</a:t>
            </a:fld>
            <a:endParaRPr lang="en-US"/>
          </a:p>
        </p:txBody>
      </p:sp>
      <p:sp>
        <p:nvSpPr>
          <p:cNvPr id="6" name="Footer Placeholder 5">
            <a:extLst>
              <a:ext uri="{FF2B5EF4-FFF2-40B4-BE49-F238E27FC236}">
                <a16:creationId xmlns:a16="http://schemas.microsoft.com/office/drawing/2014/main" id="{9272449D-B60B-49DB-B59C-A4EB6D56C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E2163-B449-4D5A-8A38-5F1B30B6D26B}"/>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41934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476A04-7DB0-4DCE-9909-EE725D76B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A6364D-3716-43DA-8D62-615E8DCD0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4C6A33-1B7E-43B4-88DF-76C079A8AE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0B55F-7826-4AD8-887F-3DD5BFB912A3}" type="datetimeFigureOut">
              <a:rPr lang="en-US" smtClean="0"/>
              <a:t>1/10/2025</a:t>
            </a:fld>
            <a:endParaRPr lang="en-US"/>
          </a:p>
        </p:txBody>
      </p:sp>
      <p:sp>
        <p:nvSpPr>
          <p:cNvPr id="5" name="Footer Placeholder 4">
            <a:extLst>
              <a:ext uri="{FF2B5EF4-FFF2-40B4-BE49-F238E27FC236}">
                <a16:creationId xmlns:a16="http://schemas.microsoft.com/office/drawing/2014/main" id="{FC252B88-CF55-42A3-BF22-DB0B911DC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E721EF-339B-4FE3-A396-8EEBF0A5FB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B2060-8443-40A7-B6FC-E4D0C14FB52F}" type="slidenum">
              <a:rPr lang="en-US" smtClean="0"/>
              <a:t>‹#›</a:t>
            </a:fld>
            <a:endParaRPr lang="en-US"/>
          </a:p>
        </p:txBody>
      </p:sp>
      <p:sp>
        <p:nvSpPr>
          <p:cNvPr id="8" name="TextBox 7">
            <a:extLst>
              <a:ext uri="{FF2B5EF4-FFF2-40B4-BE49-F238E27FC236}">
                <a16:creationId xmlns:a16="http://schemas.microsoft.com/office/drawing/2014/main" id="{B28E803F-1EEC-AE17-BDAA-099C4DAD88E8}"/>
              </a:ext>
            </a:extLst>
          </p:cNvPr>
          <p:cNvSpPr txBox="1"/>
          <p:nvPr userDrawn="1">
            <p:extLst>
              <p:ext uri="{1162E1C5-73C7-4A58-AE30-91384D911F3F}">
                <p184:classification xmlns:p184="http://schemas.microsoft.com/office/powerpoint/2018/4/main" val="ftr"/>
              </p:ext>
            </p:extLst>
          </p:nvPr>
        </p:nvSpPr>
        <p:spPr>
          <a:xfrm>
            <a:off x="5492750" y="6642100"/>
            <a:ext cx="1235075" cy="152400"/>
          </a:xfrm>
          <a:prstGeom prst="rect">
            <a:avLst/>
          </a:prstGeom>
        </p:spPr>
        <p:txBody>
          <a:bodyPr horzOverflow="overflow" lIns="0" tIns="0" rIns="0" bIns="0">
            <a:spAutoFit/>
          </a:bodyPr>
          <a:lstStyle/>
          <a:p>
            <a:pPr algn="l"/>
            <a:r>
              <a:rPr lang="en-US" sz="1000">
                <a:solidFill>
                  <a:srgbClr val="FF0000"/>
                </a:solidFill>
                <a:latin typeface="Calibri" panose="020F0502020204030204" pitchFamily="34" charset="0"/>
                <a:cs typeface="Calibri" panose="020F0502020204030204" pitchFamily="34" charset="0"/>
              </a:rPr>
              <a:t>Americana Confidential</a:t>
            </a:r>
          </a:p>
        </p:txBody>
      </p:sp>
    </p:spTree>
    <p:extLst>
      <p:ext uri="{BB962C8B-B14F-4D97-AF65-F5344CB8AC3E}">
        <p14:creationId xmlns:p14="http://schemas.microsoft.com/office/powerpoint/2010/main" val="3165908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8" r:id="rId13"/>
    <p:sldLayoutId id="214748367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781E43-98C4-4D4C-BC7F-733EC8003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CE49B-567B-A94F-8CA4-4D3101CD6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B9A3-098F-3B47-B4A7-64F0622C2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8918D-6798-F546-9EBF-99D3306EFD94}" type="datetimeFigureOut">
              <a:rPr lang="en-US" smtClean="0"/>
              <a:t>1/10/2025</a:t>
            </a:fld>
            <a:endParaRPr lang="en-US"/>
          </a:p>
        </p:txBody>
      </p:sp>
      <p:sp>
        <p:nvSpPr>
          <p:cNvPr id="5" name="Footer Placeholder 4">
            <a:extLst>
              <a:ext uri="{FF2B5EF4-FFF2-40B4-BE49-F238E27FC236}">
                <a16:creationId xmlns:a16="http://schemas.microsoft.com/office/drawing/2014/main" id="{5E78E32A-93A4-174D-97AA-BF2C691C1C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863E6E-DD98-5541-B00E-BE6C70F05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65034-35E5-374A-A6BC-17238E871C0F}" type="slidenum">
              <a:rPr lang="en-US" smtClean="0"/>
              <a:t>‹#›</a:t>
            </a:fld>
            <a:endParaRPr lang="en-US"/>
          </a:p>
        </p:txBody>
      </p:sp>
      <p:sp>
        <p:nvSpPr>
          <p:cNvPr id="8" name="TextBox 7">
            <a:extLst>
              <a:ext uri="{FF2B5EF4-FFF2-40B4-BE49-F238E27FC236}">
                <a16:creationId xmlns:a16="http://schemas.microsoft.com/office/drawing/2014/main" id="{A4FF2FB1-922E-38D8-D78D-5CDA44F41479}"/>
              </a:ext>
            </a:extLst>
          </p:cNvPr>
          <p:cNvSpPr txBox="1"/>
          <p:nvPr userDrawn="1">
            <p:extLst>
              <p:ext uri="{1162E1C5-73C7-4A58-AE30-91384D911F3F}">
                <p184:classification xmlns:p184="http://schemas.microsoft.com/office/powerpoint/2018/4/main" val="ftr"/>
              </p:ext>
            </p:extLst>
          </p:nvPr>
        </p:nvSpPr>
        <p:spPr>
          <a:xfrm>
            <a:off x="5492750" y="6642100"/>
            <a:ext cx="1235075" cy="152400"/>
          </a:xfrm>
          <a:prstGeom prst="rect">
            <a:avLst/>
          </a:prstGeom>
        </p:spPr>
        <p:txBody>
          <a:bodyPr horzOverflow="overflow" lIns="0" tIns="0" rIns="0" bIns="0">
            <a:spAutoFit/>
          </a:bodyPr>
          <a:lstStyle/>
          <a:p>
            <a:pPr algn="l"/>
            <a:r>
              <a:rPr lang="en-US" sz="1000">
                <a:solidFill>
                  <a:srgbClr val="FF0000"/>
                </a:solidFill>
                <a:latin typeface="Calibri" panose="020F0502020204030204" pitchFamily="34" charset="0"/>
                <a:cs typeface="Calibri" panose="020F0502020204030204" pitchFamily="34" charset="0"/>
              </a:rPr>
              <a:t>Americana Confidential</a:t>
            </a:r>
          </a:p>
        </p:txBody>
      </p:sp>
    </p:spTree>
    <p:extLst>
      <p:ext uri="{BB962C8B-B14F-4D97-AF65-F5344CB8AC3E}">
        <p14:creationId xmlns:p14="http://schemas.microsoft.com/office/powerpoint/2010/main" val="19053196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 id="2147483680" r:id="rId14"/>
    <p:sldLayoutId id="2147483681"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0.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9.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8.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8.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hyperlink" Target="https://docs.confluent.io/cloud/current/clusters/cluster-types.html#standard-cluster" TargetMode="Externa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63.png"/><Relationship Id="rId2" Type="http://schemas.openxmlformats.org/officeDocument/2006/relationships/notesSlide" Target="../notesSlides/notesSlide2.xml"/><Relationship Id="rId16" Type="http://schemas.openxmlformats.org/officeDocument/2006/relationships/hyperlink" Target="https://docs.confluent.io/cloud/current/clusters/cluster-types.html" TargetMode="Externa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62.png"/><Relationship Id="rId5" Type="http://schemas.openxmlformats.org/officeDocument/2006/relationships/diagramQuickStyle" Target="../diagrams/quickStyle7.xml"/><Relationship Id="rId15" Type="http://schemas.openxmlformats.org/officeDocument/2006/relationships/hyperlink" Target="https://www.microsoft.com/licensing/docs/view/Service-Level-Agreements-SLA-for-Online-Services" TargetMode="External"/><Relationship Id="rId10" Type="http://schemas.openxmlformats.org/officeDocument/2006/relationships/image" Target="../media/image61.png"/><Relationship Id="rId4" Type="http://schemas.openxmlformats.org/officeDocument/2006/relationships/diagramLayout" Target="../diagrams/layout7.xml"/><Relationship Id="rId9" Type="http://schemas.openxmlformats.org/officeDocument/2006/relationships/image" Target="../media/image72.png"/><Relationship Id="rId14" Type="http://schemas.openxmlformats.org/officeDocument/2006/relationships/hyperlink" Target="https://view.officeapps.live.com/op/view.aspx?src=https%3A%2F%2Fwwlpdocumentsearch.blob.core.windows.net%2Fprodv2%2FOnlineSvcsConsolidatedSLA(WW)(English)(June2023)(CR).docx%3Fsv%3D2020-08-04%26se%3D2123-06-12T14%3A29%3A58Z%26sr%3Db%26sp%3Dr%26sig%3DafPfarp5YNqqwj0sEt%252BOwLndm%252FrxT%252Fo4ifnEVvAKQ0k%253D&amp;wdOrigin=BROWSELINK"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package" Target="../embeddings/Microsoft_Excel_Worksheet.xlsx"/><Relationship Id="rId1" Type="http://schemas.openxmlformats.org/officeDocument/2006/relationships/slideLayout" Target="../slideLayouts/slideLayout14.xml"/><Relationship Id="rId5" Type="http://schemas.openxmlformats.org/officeDocument/2006/relationships/image" Target="../media/image74.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8/10/relationships/comments" Target="../comments/modernComment_41E_1FEBA82F.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microsoft.com/office/2018/10/relationships/comments" Target="../comments/modernComment_425_E81035E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Visio_Drawing_D05F12C2.vsdx"/><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hyperlink" Target="https://developer.confluent.io/"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www.confluent.io/product/connectors/" TargetMode="Externa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p:nvPr/>
        </p:nvSpPr>
        <p:spPr>
          <a:xfrm>
            <a:off x="-709748" y="-118871"/>
            <a:ext cx="12192000" cy="685799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1"/>
          <p:cNvSpPr txBox="1">
            <a:spLocks noGrp="1"/>
          </p:cNvSpPr>
          <p:nvPr>
            <p:ph type="title"/>
          </p:nvPr>
        </p:nvSpPr>
        <p:spPr>
          <a:xfrm>
            <a:off x="709748" y="2587150"/>
            <a:ext cx="5491759" cy="567848"/>
          </a:xfrm>
          <a:prstGeom prst="rect">
            <a:avLst/>
          </a:prstGeom>
          <a:noFill/>
          <a:ln>
            <a:noFill/>
          </a:ln>
        </p:spPr>
        <p:txBody>
          <a:bodyPr spcFirstLastPara="1" wrap="square" lIns="0" tIns="0" rIns="0" bIns="0" anchor="t" anchorCtr="0">
            <a:spAutoFit/>
          </a:bodyPr>
          <a:lstStyle/>
          <a:p>
            <a:pPr algn="ctr"/>
            <a:r>
              <a:rPr lang="en-IN" sz="2300" dirty="0">
                <a:solidFill>
                  <a:srgbClr val="0070C0"/>
                </a:solidFill>
              </a:rPr>
              <a:t>AMERICANA LAST MILE DELIVERY PLATFORM</a:t>
            </a:r>
            <a:br>
              <a:rPr lang="en-IN" sz="2300" dirty="0">
                <a:solidFill>
                  <a:srgbClr val="0070C0"/>
                </a:solidFill>
              </a:rPr>
            </a:br>
            <a:r>
              <a:rPr lang="en-IN" sz="1800" b="0">
                <a:solidFill>
                  <a:srgbClr val="0070C0"/>
                </a:solidFill>
              </a:rPr>
              <a:t>(System Design &amp; </a:t>
            </a:r>
            <a:r>
              <a:rPr lang="en-IN" sz="1800" b="0" dirty="0">
                <a:solidFill>
                  <a:srgbClr val="0070C0"/>
                </a:solidFill>
              </a:rPr>
              <a:t>Architecture)</a:t>
            </a:r>
          </a:p>
        </p:txBody>
      </p:sp>
      <p:sp>
        <p:nvSpPr>
          <p:cNvPr id="61" name="Google Shape;61;p1"/>
          <p:cNvSpPr/>
          <p:nvPr/>
        </p:nvSpPr>
        <p:spPr>
          <a:xfrm>
            <a:off x="7976616" y="2237232"/>
            <a:ext cx="2112645" cy="426720"/>
          </a:xfrm>
          <a:custGeom>
            <a:avLst/>
            <a:gdLst/>
            <a:ahLst/>
            <a:cxnLst/>
            <a:rect l="l" t="t" r="r" b="b"/>
            <a:pathLst>
              <a:path w="2112645" h="426719" extrusionOk="0">
                <a:moveTo>
                  <a:pt x="0" y="426720"/>
                </a:moveTo>
                <a:lnTo>
                  <a:pt x="2112264" y="426720"/>
                </a:lnTo>
                <a:lnTo>
                  <a:pt x="2112264" y="0"/>
                </a:lnTo>
                <a:lnTo>
                  <a:pt x="0" y="0"/>
                </a:lnTo>
                <a:lnTo>
                  <a:pt x="0" y="426720"/>
                </a:lnTo>
                <a:close/>
              </a:path>
            </a:pathLst>
          </a:custGeom>
          <a:solidFill>
            <a:srgbClr val="C61F1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1"/>
          <p:cNvSpPr/>
          <p:nvPr/>
        </p:nvSpPr>
        <p:spPr>
          <a:xfrm>
            <a:off x="7933943" y="2042160"/>
            <a:ext cx="2200655" cy="90525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
          <p:cNvSpPr txBox="1"/>
          <p:nvPr/>
        </p:nvSpPr>
        <p:spPr>
          <a:xfrm>
            <a:off x="7524115" y="3310128"/>
            <a:ext cx="3114040" cy="76009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2400" b="1">
                <a:solidFill>
                  <a:srgbClr val="FFFFFF"/>
                </a:solidFill>
                <a:latin typeface="Calibri"/>
                <a:ea typeface="Calibri"/>
                <a:cs typeface="Calibri"/>
                <a:sym typeface="Calibri"/>
              </a:rPr>
              <a:t>GREAT PEOPLE, GREAT</a:t>
            </a:r>
            <a:endParaRPr sz="24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IN" sz="2400" b="1">
                <a:solidFill>
                  <a:srgbClr val="FFFFFF"/>
                </a:solidFill>
                <a:latin typeface="Calibri"/>
                <a:ea typeface="Calibri"/>
                <a:cs typeface="Calibri"/>
                <a:sym typeface="Calibri"/>
              </a:rPr>
              <a:t>FOOD, GREAT COMPANY</a:t>
            </a:r>
            <a:endParaRPr sz="2400">
              <a:solidFill>
                <a:schemeClr val="dk1"/>
              </a:solidFill>
              <a:latin typeface="Calibri"/>
              <a:ea typeface="Calibri"/>
              <a:cs typeface="Calibri"/>
              <a:sym typeface="Calibri"/>
            </a:endParaRPr>
          </a:p>
        </p:txBody>
      </p:sp>
      <p:sp>
        <p:nvSpPr>
          <p:cNvPr id="64" name="Google Shape;64;p1"/>
          <p:cNvSpPr txBox="1"/>
          <p:nvPr/>
        </p:nvSpPr>
        <p:spPr>
          <a:xfrm>
            <a:off x="78739" y="403567"/>
            <a:ext cx="3589361" cy="276999"/>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IN" sz="1800" b="1" dirty="0">
                <a:solidFill>
                  <a:srgbClr val="FFFFFF"/>
                </a:solidFill>
                <a:latin typeface="Calibri"/>
                <a:ea typeface="Calibri"/>
                <a:cs typeface="Calibri"/>
                <a:sym typeface="Calibri"/>
              </a:rPr>
              <a:t>RESTAURANT DIVISION</a:t>
            </a:r>
            <a:endParaRPr sz="1800" dirty="0">
              <a:solidFill>
                <a:schemeClr val="dk1"/>
              </a:solidFill>
              <a:latin typeface="Calibri"/>
              <a:ea typeface="Calibri"/>
              <a:cs typeface="Calibri"/>
              <a:sym typeface="Calibri"/>
            </a:endParaRPr>
          </a:p>
        </p:txBody>
      </p:sp>
      <p:sp>
        <p:nvSpPr>
          <p:cNvPr id="66" name="Google Shape;66;p1"/>
          <p:cNvSpPr/>
          <p:nvPr/>
        </p:nvSpPr>
        <p:spPr>
          <a:xfrm>
            <a:off x="4614890" y="5539120"/>
            <a:ext cx="1438910" cy="0"/>
          </a:xfrm>
          <a:custGeom>
            <a:avLst/>
            <a:gdLst/>
            <a:ahLst/>
            <a:cxnLst/>
            <a:rect l="l" t="t" r="r" b="b"/>
            <a:pathLst>
              <a:path w="1438910" h="120000" extrusionOk="0">
                <a:moveTo>
                  <a:pt x="0" y="0"/>
                </a:moveTo>
                <a:lnTo>
                  <a:pt x="1438656" y="0"/>
                </a:lnTo>
              </a:path>
            </a:pathLst>
          </a:custGeom>
          <a:noFill/>
          <a:ln w="457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46EE2E-D74B-4B91-9397-CD8A1CF58691}"/>
              </a:ext>
            </a:extLst>
          </p:cNvPr>
          <p:cNvSpPr>
            <a:spLocks noGrp="1"/>
          </p:cNvSpPr>
          <p:nvPr>
            <p:ph type="title"/>
          </p:nvPr>
        </p:nvSpPr>
        <p:spPr>
          <a:xfrm>
            <a:off x="296121" y="246483"/>
            <a:ext cx="11723425" cy="512822"/>
          </a:xfrm>
        </p:spPr>
        <p:txBody>
          <a:bodyPr>
            <a:normAutofit fontScale="90000"/>
          </a:bodyPr>
          <a:lstStyle/>
          <a:p>
            <a:r>
              <a:rPr lang="en-US" sz="2400" b="1">
                <a:cs typeface="Calibri"/>
              </a:rPr>
              <a:t>ARC – CCOD - DRIVER ASSIGNMENT &amp; LAST MILE PAYMENT HANDLING</a:t>
            </a:r>
            <a:r>
              <a:rPr lang="en-US" sz="3200" b="1">
                <a:cs typeface="Calibri"/>
              </a:rPr>
              <a:t> </a:t>
            </a:r>
            <a:endParaRPr lang="en-US" sz="3200" b="1"/>
          </a:p>
        </p:txBody>
      </p:sp>
      <p:sp>
        <p:nvSpPr>
          <p:cNvPr id="4" name="Text Placeholder 3">
            <a:extLst>
              <a:ext uri="{FF2B5EF4-FFF2-40B4-BE49-F238E27FC236}">
                <a16:creationId xmlns:a16="http://schemas.microsoft.com/office/drawing/2014/main" id="{EAE4C0A7-5E4C-4A83-A781-90DC7B73AF7D}"/>
              </a:ext>
            </a:extLst>
          </p:cNvPr>
          <p:cNvSpPr>
            <a:spLocks noGrp="1"/>
          </p:cNvSpPr>
          <p:nvPr>
            <p:ph type="body" sz="quarter" idx="21"/>
          </p:nvPr>
        </p:nvSpPr>
        <p:spPr/>
        <p:txBody>
          <a:bodyPr>
            <a:normAutofit fontScale="70000" lnSpcReduction="20000"/>
          </a:bodyPr>
          <a:lstStyle/>
          <a:p>
            <a:endParaRPr lang="en-US"/>
          </a:p>
        </p:txBody>
      </p:sp>
      <p:pic>
        <p:nvPicPr>
          <p:cNvPr id="2050" name="Picture 2" descr="How to Manage All Consumers with Efficiency? - Kirana King">
            <a:extLst>
              <a:ext uri="{FF2B5EF4-FFF2-40B4-BE49-F238E27FC236}">
                <a16:creationId xmlns:a16="http://schemas.microsoft.com/office/drawing/2014/main" id="{BE560ABF-A9F7-6374-309C-8C0EC23FF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41" y="1284635"/>
            <a:ext cx="1023206" cy="5712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ssignment Driver - YouTube">
            <a:extLst>
              <a:ext uri="{FF2B5EF4-FFF2-40B4-BE49-F238E27FC236}">
                <a16:creationId xmlns:a16="http://schemas.microsoft.com/office/drawing/2014/main" id="{16F31596-D734-C662-49D2-7DE3F002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21" y="2358982"/>
            <a:ext cx="1097634" cy="6722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 Benefits of Using a Restaurant POS with Online Ordering">
            <a:extLst>
              <a:ext uri="{FF2B5EF4-FFF2-40B4-BE49-F238E27FC236}">
                <a16:creationId xmlns:a16="http://schemas.microsoft.com/office/drawing/2014/main" id="{CDA56D4E-F0B1-6BD5-B596-80E4D2EF5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854" y="1337576"/>
            <a:ext cx="1097634" cy="5993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yment By Credit Card For Express Delivery Royalty Free SVG, Cliparts,  Vectors, And Stock Illustration. Image 36400049.">
            <a:extLst>
              <a:ext uri="{FF2B5EF4-FFF2-40B4-BE49-F238E27FC236}">
                <a16:creationId xmlns:a16="http://schemas.microsoft.com/office/drawing/2014/main" id="{22629E0B-E04D-E240-C22C-39D27224C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067" y="2074047"/>
            <a:ext cx="1097635" cy="1097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DD62E1-71BE-4FA6-D911-3D9A361689BD}"/>
              </a:ext>
            </a:extLst>
          </p:cNvPr>
          <p:cNvSpPr txBox="1"/>
          <p:nvPr/>
        </p:nvSpPr>
        <p:spPr>
          <a:xfrm>
            <a:off x="6985591" y="5903004"/>
            <a:ext cx="4901609" cy="593489"/>
          </a:xfrm>
          <a:prstGeom prst="rect">
            <a:avLst/>
          </a:prstGeom>
        </p:spPr>
        <p:txBody>
          <a:bodyPr vert="horz" wrap="square" lIns="36000" tIns="36000" rIns="36000" bIns="36000" rtlCol="0">
            <a:noAutofit/>
          </a:bodyPr>
          <a:lstStyle/>
          <a:p>
            <a:pPr algn="l"/>
            <a:endParaRPr lang="en-US" err="1">
              <a:solidFill>
                <a:schemeClr val="tx2"/>
              </a:solidFill>
              <a:latin typeface="+mj-lt"/>
            </a:endParaRPr>
          </a:p>
        </p:txBody>
      </p:sp>
      <p:sp>
        <p:nvSpPr>
          <p:cNvPr id="8" name="TextBox 7">
            <a:extLst>
              <a:ext uri="{FF2B5EF4-FFF2-40B4-BE49-F238E27FC236}">
                <a16:creationId xmlns:a16="http://schemas.microsoft.com/office/drawing/2014/main" id="{AD89C92C-71EE-22D4-7EDD-966D3D9E1EA9}"/>
              </a:ext>
            </a:extLst>
          </p:cNvPr>
          <p:cNvSpPr txBox="1"/>
          <p:nvPr/>
        </p:nvSpPr>
        <p:spPr>
          <a:xfrm>
            <a:off x="7900548" y="770935"/>
            <a:ext cx="3733800" cy="318977"/>
          </a:xfrm>
          <a:prstGeom prst="rect">
            <a:avLst/>
          </a:prstGeom>
        </p:spPr>
        <p:txBody>
          <a:bodyPr vert="horz" wrap="square" lIns="36000" tIns="36000" rIns="36000" bIns="36000" rtlCol="0" anchor="t">
            <a:noAutofit/>
          </a:bodyPr>
          <a:lstStyle/>
          <a:p>
            <a:pPr algn="l"/>
            <a:r>
              <a:rPr lang="en-US" sz="1400" b="1">
                <a:solidFill>
                  <a:schemeClr val="tx2"/>
                </a:solidFill>
                <a:latin typeface="Calibri" panose="020F0502020204030204" pitchFamily="34" charset="0"/>
                <a:cs typeface="Calibri" panose="020F0502020204030204" pitchFamily="34" charset="0"/>
              </a:rPr>
              <a:t>PS: Store Pilot-Run Planned : 2</a:t>
            </a:r>
            <a:r>
              <a:rPr lang="en-US" sz="1400" b="1" baseline="30000">
                <a:solidFill>
                  <a:schemeClr val="tx2"/>
                </a:solidFill>
                <a:latin typeface="Calibri" panose="020F0502020204030204" pitchFamily="34" charset="0"/>
                <a:cs typeface="Calibri" panose="020F0502020204030204" pitchFamily="34" charset="0"/>
              </a:rPr>
              <a:t>nd</a:t>
            </a:r>
            <a:r>
              <a:rPr lang="en-US" sz="1400" b="1">
                <a:solidFill>
                  <a:schemeClr val="tx2"/>
                </a:solidFill>
                <a:latin typeface="Calibri" panose="020F0502020204030204" pitchFamily="34" charset="0"/>
                <a:cs typeface="Calibri" panose="020F0502020204030204" pitchFamily="34" charset="0"/>
              </a:rPr>
              <a:t> Week of August</a:t>
            </a:r>
          </a:p>
          <a:p>
            <a:pPr algn="l"/>
            <a:endParaRPr lang="en-US" sz="1400" b="1">
              <a:solidFill>
                <a:schemeClr val="tx2"/>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6C04A8DA-8F78-C8A0-5BCD-9EBF545516E4}"/>
              </a:ext>
            </a:extLst>
          </p:cNvPr>
          <p:cNvSpPr txBox="1"/>
          <p:nvPr/>
        </p:nvSpPr>
        <p:spPr>
          <a:xfrm>
            <a:off x="1463340" y="1336785"/>
            <a:ext cx="4619581" cy="338554"/>
          </a:xfrm>
          <a:prstGeom prst="rect">
            <a:avLst/>
          </a:prstGeom>
          <a:noFill/>
        </p:spPr>
        <p:txBody>
          <a:bodyPr wrap="square">
            <a:spAutoFit/>
          </a:bodyPr>
          <a:lstStyle/>
          <a:p>
            <a:pPr algn="l" fontAlgn="t"/>
            <a:r>
              <a:rPr lang="en-GB" sz="1600" b="0" i="0" u="none" strike="noStrike">
                <a:solidFill>
                  <a:srgbClr val="000000"/>
                </a:solidFill>
                <a:effectLst/>
                <a:latin typeface="Calibri" panose="020F0502020204030204" pitchFamily="34" charset="0"/>
              </a:rPr>
              <a:t>Improving store efficiencies in cost and service</a:t>
            </a:r>
          </a:p>
        </p:txBody>
      </p:sp>
      <p:sp>
        <p:nvSpPr>
          <p:cNvPr id="21" name="TextBox 20">
            <a:extLst>
              <a:ext uri="{FF2B5EF4-FFF2-40B4-BE49-F238E27FC236}">
                <a16:creationId xmlns:a16="http://schemas.microsoft.com/office/drawing/2014/main" id="{E3A1C65D-E7B9-B904-DF96-8C84364825DC}"/>
              </a:ext>
            </a:extLst>
          </p:cNvPr>
          <p:cNvSpPr txBox="1"/>
          <p:nvPr/>
        </p:nvSpPr>
        <p:spPr>
          <a:xfrm>
            <a:off x="1463340" y="2420656"/>
            <a:ext cx="3890041" cy="338554"/>
          </a:xfrm>
          <a:prstGeom prst="rect">
            <a:avLst/>
          </a:prstGeom>
          <a:noFill/>
        </p:spPr>
        <p:txBody>
          <a:bodyPr wrap="square">
            <a:spAutoFit/>
          </a:bodyPr>
          <a:lstStyle/>
          <a:p>
            <a:pPr algn="l" defTabSz="1219170" rtl="0" eaLnBrk="1" fontAlgn="t" latinLnBrk="0" hangingPunct="1"/>
            <a:r>
              <a:rPr lang="en-GB" sz="1600" b="0" i="0" u="none" strike="noStrike" kern="1200">
                <a:solidFill>
                  <a:srgbClr val="000000"/>
                </a:solidFill>
                <a:effectLst/>
                <a:latin typeface="Calibri" panose="020F0502020204030204" pitchFamily="34" charset="0"/>
                <a:ea typeface="+mn-ea"/>
                <a:cs typeface="+mn-cs"/>
              </a:rPr>
              <a:t>Automatically assign the driver on HDS.</a:t>
            </a:r>
          </a:p>
        </p:txBody>
      </p:sp>
      <p:sp>
        <p:nvSpPr>
          <p:cNvPr id="23" name="TextBox 22">
            <a:extLst>
              <a:ext uri="{FF2B5EF4-FFF2-40B4-BE49-F238E27FC236}">
                <a16:creationId xmlns:a16="http://schemas.microsoft.com/office/drawing/2014/main" id="{E2C2C61C-42FB-2705-37A6-04C4A43BA2F1}"/>
              </a:ext>
            </a:extLst>
          </p:cNvPr>
          <p:cNvSpPr txBox="1"/>
          <p:nvPr/>
        </p:nvSpPr>
        <p:spPr>
          <a:xfrm>
            <a:off x="7483795" y="1360968"/>
            <a:ext cx="4502021" cy="338554"/>
          </a:xfrm>
          <a:prstGeom prst="rect">
            <a:avLst/>
          </a:prstGeom>
          <a:noFill/>
        </p:spPr>
        <p:txBody>
          <a:bodyPr wrap="square">
            <a:spAutoFit/>
          </a:bodyPr>
          <a:lstStyle/>
          <a:p>
            <a:pPr algn="l" defTabSz="1219170" rtl="0" eaLnBrk="1" fontAlgn="t" latinLnBrk="0" hangingPunct="1"/>
            <a:r>
              <a:rPr lang="en-GB" sz="1600" b="0" i="0" u="none" strike="noStrike" kern="1200">
                <a:solidFill>
                  <a:srgbClr val="000000"/>
                </a:solidFill>
                <a:effectLst/>
                <a:latin typeface="Calibri" panose="020F0502020204030204" pitchFamily="34" charset="0"/>
                <a:ea typeface="+mn-ea"/>
                <a:cs typeface="+mn-cs"/>
              </a:rPr>
              <a:t>Close the order in HDS once order is delivered</a:t>
            </a:r>
          </a:p>
        </p:txBody>
      </p:sp>
      <p:sp>
        <p:nvSpPr>
          <p:cNvPr id="25" name="TextBox 24">
            <a:extLst>
              <a:ext uri="{FF2B5EF4-FFF2-40B4-BE49-F238E27FC236}">
                <a16:creationId xmlns:a16="http://schemas.microsoft.com/office/drawing/2014/main" id="{CFC0CC4B-9AD5-AB15-1C87-D75370198FEE}"/>
              </a:ext>
            </a:extLst>
          </p:cNvPr>
          <p:cNvSpPr txBox="1"/>
          <p:nvPr/>
        </p:nvSpPr>
        <p:spPr>
          <a:xfrm>
            <a:off x="7447118" y="2239958"/>
            <a:ext cx="4502022" cy="584775"/>
          </a:xfrm>
          <a:prstGeom prst="rect">
            <a:avLst/>
          </a:prstGeom>
          <a:noFill/>
        </p:spPr>
        <p:txBody>
          <a:bodyPr wrap="square">
            <a:spAutoFit/>
          </a:bodyPr>
          <a:lstStyle/>
          <a:p>
            <a:pPr algn="l" defTabSz="1219170" rtl="0" eaLnBrk="1" fontAlgn="t" latinLnBrk="0" hangingPunct="1"/>
            <a:r>
              <a:rPr lang="en-GB" sz="1600" b="0" i="0" u="none" strike="noStrike" kern="1200">
                <a:solidFill>
                  <a:srgbClr val="000000"/>
                </a:solidFill>
                <a:effectLst/>
                <a:latin typeface="Calibri" panose="020F0502020204030204" pitchFamily="34" charset="0"/>
                <a:ea typeface="+mn-ea"/>
                <a:cs typeface="+mn-cs"/>
              </a:rPr>
              <a:t>Automated Payment method update at POS level by handling </a:t>
            </a:r>
            <a:r>
              <a:rPr lang="en-GB" sz="1600" b="0" i="0" u="none" strike="noStrike">
                <a:solidFill>
                  <a:srgbClr val="000000"/>
                </a:solidFill>
                <a:effectLst/>
                <a:latin typeface="Calibri" panose="020F0502020204030204" pitchFamily="34" charset="0"/>
              </a:rPr>
              <a:t>payment  method change at customer end.</a:t>
            </a:r>
            <a:endParaRPr lang="en-GB" sz="1600" b="0" i="0" u="none" strike="noStrike" kern="1200">
              <a:solidFill>
                <a:srgbClr val="000000"/>
              </a:solidFill>
              <a:effectLst/>
              <a:latin typeface="Calibri" panose="020F0502020204030204" pitchFamily="34" charset="0"/>
              <a:ea typeface="+mn-ea"/>
              <a:cs typeface="+mn-cs"/>
            </a:endParaRPr>
          </a:p>
        </p:txBody>
      </p:sp>
      <p:grpSp>
        <p:nvGrpSpPr>
          <p:cNvPr id="5" name="Group 4">
            <a:extLst>
              <a:ext uri="{FF2B5EF4-FFF2-40B4-BE49-F238E27FC236}">
                <a16:creationId xmlns:a16="http://schemas.microsoft.com/office/drawing/2014/main" id="{9A0B7A36-73DB-B420-71B7-361A25AEDD77}"/>
              </a:ext>
            </a:extLst>
          </p:cNvPr>
          <p:cNvGrpSpPr/>
          <p:nvPr/>
        </p:nvGrpSpPr>
        <p:grpSpPr>
          <a:xfrm>
            <a:off x="827798" y="3068515"/>
            <a:ext cx="10510246" cy="3427978"/>
            <a:chOff x="200219" y="3124709"/>
            <a:chExt cx="10510246" cy="3427978"/>
          </a:xfrm>
        </p:grpSpPr>
        <p:pic>
          <p:nvPicPr>
            <p:cNvPr id="2064" name="Picture 2063">
              <a:extLst>
                <a:ext uri="{FF2B5EF4-FFF2-40B4-BE49-F238E27FC236}">
                  <a16:creationId xmlns:a16="http://schemas.microsoft.com/office/drawing/2014/main" id="{DEE69346-36E3-A735-0F11-C69164D79E29}"/>
                </a:ext>
              </a:extLst>
            </p:cNvPr>
            <p:cNvPicPr>
              <a:picLocks noChangeAspect="1"/>
            </p:cNvPicPr>
            <p:nvPr/>
          </p:nvPicPr>
          <p:blipFill>
            <a:blip r:embed="rId6"/>
            <a:stretch>
              <a:fillRect/>
            </a:stretch>
          </p:blipFill>
          <p:spPr>
            <a:xfrm>
              <a:off x="1965669" y="3124709"/>
              <a:ext cx="8744796" cy="3427978"/>
            </a:xfrm>
            <a:prstGeom prst="rect">
              <a:avLst/>
            </a:prstGeom>
          </p:spPr>
        </p:pic>
        <p:sp>
          <p:nvSpPr>
            <p:cNvPr id="2" name="Flowchart: Predefined Process 1">
              <a:extLst>
                <a:ext uri="{FF2B5EF4-FFF2-40B4-BE49-F238E27FC236}">
                  <a16:creationId xmlns:a16="http://schemas.microsoft.com/office/drawing/2014/main" id="{F7D4C214-8DC3-E441-3705-99A063C73180}"/>
                </a:ext>
              </a:extLst>
            </p:cNvPr>
            <p:cNvSpPr/>
            <p:nvPr/>
          </p:nvSpPr>
          <p:spPr>
            <a:xfrm>
              <a:off x="200219" y="3170667"/>
              <a:ext cx="1023206" cy="900588"/>
            </a:xfrm>
            <a:prstGeom prst="flowChartPredefinedProcess">
              <a:avLst/>
            </a:prstGeom>
            <a:solidFill>
              <a:srgbClr val="C00000"/>
            </a:solidFill>
            <a:ln>
              <a:solidFill>
                <a:schemeClr val="accent2">
                  <a:lumMod val="20000"/>
                  <a:lumOff val="80000"/>
                </a:schemeClr>
              </a:solidFill>
            </a:ln>
          </p:spPr>
          <p:style>
            <a:lnRef idx="0">
              <a:scrgbClr r="0" g="0" b="0"/>
            </a:lnRef>
            <a:fillRef idx="0">
              <a:scrgbClr r="0" g="0" b="0"/>
            </a:fillRef>
            <a:effectRef idx="0">
              <a:scrgbClr r="0" g="0" b="0"/>
            </a:effectRef>
            <a:fontRef idx="minor">
              <a:schemeClr val="lt1"/>
            </a:fontRef>
          </p:style>
          <p:txBody>
            <a:bodyPr lIns="36000" tIns="36000" rIns="36000" bIns="36000" rtlCol="0" anchor="ctr">
              <a:normAutofit/>
            </a:bodyPr>
            <a:lstStyle/>
            <a:p>
              <a:pPr algn="ctr"/>
              <a:r>
                <a:rPr lang="en-US" sz="1600" b="1">
                  <a:latin typeface="Calibri" panose="020F0502020204030204" pitchFamily="34" charset="0"/>
                  <a:cs typeface="Calibri" panose="020F0502020204030204" pitchFamily="34" charset="0"/>
                </a:rPr>
                <a:t>SDM/</a:t>
              </a:r>
            </a:p>
            <a:p>
              <a:pPr algn="ctr"/>
              <a:r>
                <a:rPr lang="en-US" sz="1600" b="1">
                  <a:latin typeface="Calibri" panose="020F0502020204030204" pitchFamily="34" charset="0"/>
                  <a:cs typeface="Calibri" panose="020F0502020204030204" pitchFamily="34" charset="0"/>
                </a:rPr>
                <a:t>ADP</a:t>
              </a:r>
            </a:p>
          </p:txBody>
        </p:sp>
        <p:cxnSp>
          <p:nvCxnSpPr>
            <p:cNvPr id="10" name="Straight Arrow Connector 9">
              <a:extLst>
                <a:ext uri="{FF2B5EF4-FFF2-40B4-BE49-F238E27FC236}">
                  <a16:creationId xmlns:a16="http://schemas.microsoft.com/office/drawing/2014/main" id="{EB33931A-4381-9274-79F0-CEF2EF6F7764}"/>
                </a:ext>
              </a:extLst>
            </p:cNvPr>
            <p:cNvCxnSpPr>
              <a:stCxn id="2" idx="3"/>
            </p:cNvCxnSpPr>
            <p:nvPr/>
          </p:nvCxnSpPr>
          <p:spPr>
            <a:xfrm>
              <a:off x="1223425" y="3620961"/>
              <a:ext cx="165799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0151D620-2BBC-0ADA-23B5-B2BDDF583DD9}"/>
              </a:ext>
            </a:extLst>
          </p:cNvPr>
          <p:cNvSpPr txBox="1"/>
          <p:nvPr/>
        </p:nvSpPr>
        <p:spPr>
          <a:xfrm>
            <a:off x="412595" y="6445405"/>
            <a:ext cx="0" cy="0"/>
          </a:xfrm>
          <a:prstGeom prst="rect">
            <a:avLst/>
          </a:prstGeom>
        </p:spPr>
        <p:txBody>
          <a:bodyPr vert="horz" wrap="none" lIns="36000" tIns="36000" rIns="36000" bIns="36000" rtlCol="0">
            <a:noAutofit/>
          </a:bodyPr>
          <a:lstStyle/>
          <a:p>
            <a:pPr algn="l"/>
            <a:endParaRPr lang="en-US" err="1">
              <a:solidFill>
                <a:schemeClr val="tx2"/>
              </a:solidFill>
              <a:latin typeface="+mj-lt"/>
            </a:endParaRPr>
          </a:p>
        </p:txBody>
      </p:sp>
    </p:spTree>
    <p:extLst>
      <p:ext uri="{BB962C8B-B14F-4D97-AF65-F5344CB8AC3E}">
        <p14:creationId xmlns:p14="http://schemas.microsoft.com/office/powerpoint/2010/main" val="22194708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6EAD4-BBA7-2245-8394-FCC6CCAEA3BA}"/>
              </a:ext>
            </a:extLst>
          </p:cNvPr>
          <p:cNvSpPr>
            <a:spLocks noGrp="1"/>
          </p:cNvSpPr>
          <p:nvPr>
            <p:ph type="body" sz="quarter" idx="15"/>
          </p:nvPr>
        </p:nvSpPr>
        <p:spPr/>
        <p:txBody>
          <a:bodyPr/>
          <a:lstStyle/>
          <a:p>
            <a:r>
              <a:rPr lang="en-US" dirty="0"/>
              <a:t>Integrated Security Testing Within CI/CD Pipeline</a:t>
            </a:r>
          </a:p>
        </p:txBody>
      </p:sp>
      <p:sp>
        <p:nvSpPr>
          <p:cNvPr id="3" name="Text Placeholder 2">
            <a:extLst>
              <a:ext uri="{FF2B5EF4-FFF2-40B4-BE49-F238E27FC236}">
                <a16:creationId xmlns:a16="http://schemas.microsoft.com/office/drawing/2014/main" id="{CA902EA5-1675-C94C-B228-16C4BEE50D0F}"/>
              </a:ext>
            </a:extLst>
          </p:cNvPr>
          <p:cNvSpPr>
            <a:spLocks noGrp="1"/>
          </p:cNvSpPr>
          <p:nvPr>
            <p:ph type="body" sz="quarter" idx="20"/>
          </p:nvPr>
        </p:nvSpPr>
        <p:spPr/>
        <p:txBody>
          <a:bodyPr/>
          <a:lstStyle/>
          <a:p>
            <a:r>
              <a:rPr lang="en-US" dirty="0"/>
              <a:t>Security testing will be automated and integrated withing the CI/CD Pipeline with the following step by step workflow:</a:t>
            </a:r>
          </a:p>
        </p:txBody>
      </p:sp>
      <p:sp>
        <p:nvSpPr>
          <p:cNvPr id="5" name="Text Placeholder 4">
            <a:extLst>
              <a:ext uri="{FF2B5EF4-FFF2-40B4-BE49-F238E27FC236}">
                <a16:creationId xmlns:a16="http://schemas.microsoft.com/office/drawing/2014/main" id="{2CF2500D-304D-E146-9695-C6FE525938B1}"/>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E5926B65-90D4-A341-8284-A5542D98A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675" y="1476035"/>
            <a:ext cx="10351324" cy="5212897"/>
          </a:xfrm>
          <a:prstGeom prst="rect">
            <a:avLst/>
          </a:prstGeom>
        </p:spPr>
      </p:pic>
    </p:spTree>
    <p:extLst>
      <p:ext uri="{BB962C8B-B14F-4D97-AF65-F5344CB8AC3E}">
        <p14:creationId xmlns:p14="http://schemas.microsoft.com/office/powerpoint/2010/main" val="3056053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FAF214-F0DD-3946-8093-933F4257A319}"/>
              </a:ext>
            </a:extLst>
          </p:cNvPr>
          <p:cNvSpPr>
            <a:spLocks noGrp="1"/>
          </p:cNvSpPr>
          <p:nvPr>
            <p:ph type="body" sz="quarter" idx="15"/>
          </p:nvPr>
        </p:nvSpPr>
        <p:spPr/>
        <p:txBody>
          <a:bodyPr/>
          <a:lstStyle/>
          <a:p>
            <a:r>
              <a:rPr lang="en-US" dirty="0"/>
              <a:t>Automated Security Testing - Development</a:t>
            </a:r>
          </a:p>
        </p:txBody>
      </p:sp>
      <p:sp>
        <p:nvSpPr>
          <p:cNvPr id="3" name="Text Placeholder 2">
            <a:extLst>
              <a:ext uri="{FF2B5EF4-FFF2-40B4-BE49-F238E27FC236}">
                <a16:creationId xmlns:a16="http://schemas.microsoft.com/office/drawing/2014/main" id="{52725C64-A53E-0342-AEC8-5AB39E29CE20}"/>
              </a:ext>
            </a:extLst>
          </p:cNvPr>
          <p:cNvSpPr>
            <a:spLocks noGrp="1"/>
          </p:cNvSpPr>
          <p:nvPr>
            <p:ph type="body" sz="quarter" idx="20"/>
          </p:nvPr>
        </p:nvSpPr>
        <p:spPr/>
        <p:txBody>
          <a:bodyPr/>
          <a:lstStyle/>
          <a:p>
            <a:r>
              <a:rPr lang="en-US" dirty="0"/>
              <a:t>Security testing will be automated during the development with the workflow shown below:</a:t>
            </a:r>
          </a:p>
        </p:txBody>
      </p:sp>
      <p:sp>
        <p:nvSpPr>
          <p:cNvPr id="5" name="Text Placeholder 4">
            <a:extLst>
              <a:ext uri="{FF2B5EF4-FFF2-40B4-BE49-F238E27FC236}">
                <a16:creationId xmlns:a16="http://schemas.microsoft.com/office/drawing/2014/main" id="{3CBCA7FD-1B79-8A44-9D45-FB06B7C5E92B}"/>
              </a:ext>
            </a:extLst>
          </p:cNvPr>
          <p:cNvSpPr>
            <a:spLocks noGrp="1"/>
          </p:cNvSpPr>
          <p:nvPr>
            <p:ph type="body" sz="quarter" idx="21"/>
          </p:nvPr>
        </p:nvSpPr>
        <p:spPr/>
        <p:txBody>
          <a:bodyPr>
            <a:normAutofit fontScale="70000" lnSpcReduction="20000"/>
          </a:bodyPr>
          <a:lstStyle/>
          <a:p>
            <a:endParaRPr lang="en-US" dirty="0"/>
          </a:p>
        </p:txBody>
      </p:sp>
      <p:pic>
        <p:nvPicPr>
          <p:cNvPr id="13" name="Picture 12" descr="Diagram&#10;&#10;Description automatically generated">
            <a:extLst>
              <a:ext uri="{FF2B5EF4-FFF2-40B4-BE49-F238E27FC236}">
                <a16:creationId xmlns:a16="http://schemas.microsoft.com/office/drawing/2014/main" id="{60A561BA-725E-074E-B539-3F110A6B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707" y="1055197"/>
            <a:ext cx="8540585" cy="5761238"/>
          </a:xfrm>
          <a:prstGeom prst="rect">
            <a:avLst/>
          </a:prstGeom>
        </p:spPr>
      </p:pic>
    </p:spTree>
    <p:extLst>
      <p:ext uri="{BB962C8B-B14F-4D97-AF65-F5344CB8AC3E}">
        <p14:creationId xmlns:p14="http://schemas.microsoft.com/office/powerpoint/2010/main" val="21121419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882084-42CF-0317-189D-0A669D2D3FD4}"/>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1278A58-8027-E1E5-829C-BF65C6C42DA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4E37A740-A5ED-043E-215F-8C41C2CB8E86}"/>
              </a:ext>
            </a:extLst>
          </p:cNvPr>
          <p:cNvSpPr>
            <a:spLocks noGrp="1"/>
          </p:cNvSpPr>
          <p:nvPr>
            <p:ph type="body" sz="quarter" idx="16"/>
          </p:nvPr>
        </p:nvSpPr>
        <p:spPr>
          <a:xfrm>
            <a:off x="304794" y="2978427"/>
            <a:ext cx="11291460" cy="901146"/>
          </a:xfrm>
        </p:spPr>
        <p:txBody>
          <a:bodyPr>
            <a:normAutofit/>
          </a:bodyPr>
          <a:lstStyle/>
          <a:p>
            <a:pPr marL="0" indent="0" algn="ctr">
              <a:buNone/>
            </a:pPr>
            <a:r>
              <a:rPr lang="en-US" sz="4800" dirty="0"/>
              <a:t>Google Last Mile Fleet Solution</a:t>
            </a:r>
          </a:p>
        </p:txBody>
      </p:sp>
      <p:sp>
        <p:nvSpPr>
          <p:cNvPr id="5" name="Text Placeholder 4">
            <a:extLst>
              <a:ext uri="{FF2B5EF4-FFF2-40B4-BE49-F238E27FC236}">
                <a16:creationId xmlns:a16="http://schemas.microsoft.com/office/drawing/2014/main" id="{78BBBAE6-5EC1-ED9B-9F1B-48A9E18F8FB9}"/>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40189379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F03A8E-8B7F-8093-96EA-FCD6326CAF62}"/>
              </a:ext>
            </a:extLst>
          </p:cNvPr>
          <p:cNvSpPr>
            <a:spLocks noGrp="1"/>
          </p:cNvSpPr>
          <p:nvPr>
            <p:ph type="body" sz="quarter" idx="15"/>
          </p:nvPr>
        </p:nvSpPr>
        <p:spPr/>
        <p:txBody>
          <a:bodyPr/>
          <a:lstStyle/>
          <a:p>
            <a:endParaRPr lang="en-US" dirty="0"/>
          </a:p>
        </p:txBody>
      </p:sp>
      <p:sp>
        <p:nvSpPr>
          <p:cNvPr id="3" name="Text Placeholder 2">
            <a:extLst>
              <a:ext uri="{FF2B5EF4-FFF2-40B4-BE49-F238E27FC236}">
                <a16:creationId xmlns:a16="http://schemas.microsoft.com/office/drawing/2014/main" id="{D564BF21-428C-1708-9A5A-E90234C1011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519FBE91-84BF-B725-4EE1-69515FDE2F82}"/>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7C683103-B0B9-93D5-10CA-BADF1EDCC083}"/>
              </a:ext>
            </a:extLst>
          </p:cNvPr>
          <p:cNvSpPr>
            <a:spLocks noGrp="1"/>
          </p:cNvSpPr>
          <p:nvPr>
            <p:ph type="body" sz="quarter" idx="21"/>
          </p:nvPr>
        </p:nvSpPr>
        <p:spPr/>
        <p:txBody>
          <a:bodyPr>
            <a:normAutofit fontScale="70000" lnSpcReduction="20000"/>
          </a:bodyPr>
          <a:lstStyle/>
          <a:p>
            <a:endParaRPr lang="en-US"/>
          </a:p>
        </p:txBody>
      </p:sp>
      <p:pic>
        <p:nvPicPr>
          <p:cNvPr id="7" name="Picture 6">
            <a:extLst>
              <a:ext uri="{FF2B5EF4-FFF2-40B4-BE49-F238E27FC236}">
                <a16:creationId xmlns:a16="http://schemas.microsoft.com/office/drawing/2014/main" id="{D9FD42BF-4883-BE87-D296-E15F335B3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89" y="1159174"/>
            <a:ext cx="11417441" cy="5364066"/>
          </a:xfrm>
          <a:prstGeom prst="rect">
            <a:avLst/>
          </a:prstGeom>
        </p:spPr>
      </p:pic>
    </p:spTree>
    <p:extLst>
      <p:ext uri="{BB962C8B-B14F-4D97-AF65-F5344CB8AC3E}">
        <p14:creationId xmlns:p14="http://schemas.microsoft.com/office/powerpoint/2010/main" val="12685557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21065E-A7AF-0535-FB5C-FC91DD8C8008}"/>
              </a:ext>
            </a:extLst>
          </p:cNvPr>
          <p:cNvSpPr>
            <a:spLocks noGrp="1"/>
          </p:cNvSpPr>
          <p:nvPr>
            <p:ph type="body" sz="quarter" idx="15"/>
          </p:nvPr>
        </p:nvSpPr>
        <p:spPr/>
        <p:txBody>
          <a:bodyPr/>
          <a:lstStyle/>
          <a:p>
            <a:r>
              <a:rPr lang="en-US" dirty="0"/>
              <a:t>Azure – Data Warehouse, Data Factory and </a:t>
            </a:r>
            <a:r>
              <a:rPr lang="en-US" dirty="0" err="1"/>
              <a:t>PowerBi</a:t>
            </a:r>
            <a:r>
              <a:rPr lang="en-US" dirty="0"/>
              <a:t> Visualization</a:t>
            </a:r>
          </a:p>
        </p:txBody>
      </p:sp>
      <p:sp>
        <p:nvSpPr>
          <p:cNvPr id="3" name="Text Placeholder 2">
            <a:extLst>
              <a:ext uri="{FF2B5EF4-FFF2-40B4-BE49-F238E27FC236}">
                <a16:creationId xmlns:a16="http://schemas.microsoft.com/office/drawing/2014/main" id="{6A1F83F7-A5F7-DC46-31FF-359221216A7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FD1CB4F-9DF5-D493-B9CA-338A96466EB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AA9C252-2C3C-1E67-5952-72D56877A75E}"/>
              </a:ext>
            </a:extLst>
          </p:cNvPr>
          <p:cNvSpPr>
            <a:spLocks noGrp="1"/>
          </p:cNvSpPr>
          <p:nvPr>
            <p:ph type="body" sz="quarter" idx="21"/>
          </p:nvPr>
        </p:nvSpPr>
        <p:spPr/>
        <p:txBody>
          <a:bodyPr>
            <a:normAutofit fontScale="70000" lnSpcReduction="20000"/>
          </a:bodyPr>
          <a:lstStyle/>
          <a:p>
            <a:endParaRPr lang="en-US"/>
          </a:p>
        </p:txBody>
      </p:sp>
      <p:pic>
        <p:nvPicPr>
          <p:cNvPr id="1026" name="Picture 2" descr="Data warehousing and analytics - Azure Architecture Center | Microsoft Learn">
            <a:extLst>
              <a:ext uri="{FF2B5EF4-FFF2-40B4-BE49-F238E27FC236}">
                <a16:creationId xmlns:a16="http://schemas.microsoft.com/office/drawing/2014/main" id="{94096F43-757B-8125-BCF8-48EC9CAE6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52" y="1252116"/>
            <a:ext cx="11282762" cy="441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3202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E3C0F-8128-D9D9-BCB2-EBD7A20CF54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2C7F886-3397-8B09-CF91-3391802A833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E7BB973-E770-079F-5336-CF700B55542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381520B-1644-B62A-BB98-9A9E49E1AEEE}"/>
              </a:ext>
            </a:extLst>
          </p:cNvPr>
          <p:cNvSpPr>
            <a:spLocks noGrp="1"/>
          </p:cNvSpPr>
          <p:nvPr>
            <p:ph type="body" sz="quarter" idx="21"/>
          </p:nvPr>
        </p:nvSpPr>
        <p:spPr/>
        <p:txBody>
          <a:bodyPr>
            <a:normAutofit fontScale="70000" lnSpcReduction="20000"/>
          </a:bodyPr>
          <a:lstStyle/>
          <a:p>
            <a:endParaRPr lang="en-US"/>
          </a:p>
        </p:txBody>
      </p:sp>
      <p:pic>
        <p:nvPicPr>
          <p:cNvPr id="3074" name="Picture 2">
            <a:extLst>
              <a:ext uri="{FF2B5EF4-FFF2-40B4-BE49-F238E27FC236}">
                <a16:creationId xmlns:a16="http://schemas.microsoft.com/office/drawing/2014/main" id="{567A374C-288D-02D3-391E-7E72A7F14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27" y="1147233"/>
            <a:ext cx="11291459"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225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3FC3F-C26E-13BE-702B-EFF764DB72D6}"/>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C14DBCDA-AAC2-153B-4C78-0360DC72F7F9}"/>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6F37A4-CB62-257F-400C-BD8C1A89A1F8}"/>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3EA51A9-EBA1-4BD7-FC6F-643F9F395ECA}"/>
              </a:ext>
            </a:extLst>
          </p:cNvPr>
          <p:cNvSpPr>
            <a:spLocks noGrp="1"/>
          </p:cNvSpPr>
          <p:nvPr>
            <p:ph type="body" sz="quarter" idx="21"/>
          </p:nvPr>
        </p:nvSpPr>
        <p:spPr/>
        <p:txBody>
          <a:bodyPr>
            <a:normAutofit fontScale="70000" lnSpcReduction="20000"/>
          </a:bodyPr>
          <a:lstStyle/>
          <a:p>
            <a:endParaRPr lang="en-US"/>
          </a:p>
        </p:txBody>
      </p:sp>
      <p:pic>
        <p:nvPicPr>
          <p:cNvPr id="2050" name="Picture 2">
            <a:extLst>
              <a:ext uri="{FF2B5EF4-FFF2-40B4-BE49-F238E27FC236}">
                <a16:creationId xmlns:a16="http://schemas.microsoft.com/office/drawing/2014/main" id="{771BE9A2-F1C9-28F4-2067-113658F5D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28" y="1147233"/>
            <a:ext cx="11305632" cy="575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524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4E40B-31CB-00F7-B560-3C140D58EA2A}"/>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4333A487-FF8A-89DD-E89A-D2DC4B9862C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2D232909-5E8A-193C-C417-B2F81694406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AF5EBEF0-6893-85E8-4363-61FD03CD937F}"/>
              </a:ext>
            </a:extLst>
          </p:cNvPr>
          <p:cNvSpPr>
            <a:spLocks noGrp="1"/>
          </p:cNvSpPr>
          <p:nvPr>
            <p:ph type="body" sz="quarter" idx="21"/>
          </p:nvPr>
        </p:nvSpPr>
        <p:spPr/>
        <p:txBody>
          <a:bodyPr>
            <a:normAutofit fontScale="70000" lnSpcReduction="20000"/>
          </a:bodyPr>
          <a:lstStyle/>
          <a:p>
            <a:endParaRPr lang="en-US"/>
          </a:p>
        </p:txBody>
      </p:sp>
      <p:pic>
        <p:nvPicPr>
          <p:cNvPr id="4098" name="Picture 2" descr="Big Data - Data Warehouse - Data Warehouse Modern Architecture - Data -  Magestore">
            <a:extLst>
              <a:ext uri="{FF2B5EF4-FFF2-40B4-BE49-F238E27FC236}">
                <a16:creationId xmlns:a16="http://schemas.microsoft.com/office/drawing/2014/main" id="{66EF770D-418A-4158-4C57-E280E7133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7775"/>
            <a:ext cx="1219200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69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BE150D-3E66-F7BA-C6DE-86CD42ED9A5F}"/>
              </a:ext>
            </a:extLst>
          </p:cNvPr>
          <p:cNvSpPr>
            <a:spLocks noGrp="1"/>
          </p:cNvSpPr>
          <p:nvPr>
            <p:ph type="body" sz="quarter" idx="15"/>
          </p:nvPr>
        </p:nvSpPr>
        <p:spPr/>
        <p:txBody>
          <a:bodyPr/>
          <a:lstStyle/>
          <a:p>
            <a:r>
              <a:rPr lang="en-US" dirty="0"/>
              <a:t>AMLP – Virtual Desktop Interface (VDI) Setup Framework</a:t>
            </a:r>
          </a:p>
        </p:txBody>
      </p:sp>
      <p:sp>
        <p:nvSpPr>
          <p:cNvPr id="3" name="Text Placeholder 2">
            <a:extLst>
              <a:ext uri="{FF2B5EF4-FFF2-40B4-BE49-F238E27FC236}">
                <a16:creationId xmlns:a16="http://schemas.microsoft.com/office/drawing/2014/main" id="{4756917A-4E4D-E007-92D0-63EC6DFAD45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BD38EEE-7BA9-B139-4585-D5FF8801E62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EF821C3-F176-4B11-9B6C-5F4981CB81C2}"/>
              </a:ext>
            </a:extLst>
          </p:cNvPr>
          <p:cNvSpPr>
            <a:spLocks noGrp="1"/>
          </p:cNvSpPr>
          <p:nvPr>
            <p:ph type="body" sz="quarter" idx="21"/>
          </p:nvPr>
        </p:nvSpPr>
        <p:spPr/>
        <p:txBody>
          <a:bodyPr>
            <a:normAutofit fontScale="70000" lnSpcReduction="20000"/>
          </a:bodyPr>
          <a:lstStyle/>
          <a:p>
            <a:endParaRPr lang="en-US"/>
          </a:p>
        </p:txBody>
      </p:sp>
      <p:pic>
        <p:nvPicPr>
          <p:cNvPr id="1026" name="Picture 2">
            <a:extLst>
              <a:ext uri="{FF2B5EF4-FFF2-40B4-BE49-F238E27FC236}">
                <a16:creationId xmlns:a16="http://schemas.microsoft.com/office/drawing/2014/main" id="{AB6BC134-15A0-A009-CDCF-AA5D4B699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50" y="1147233"/>
            <a:ext cx="12009099" cy="415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9302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7584AD-A5F0-8745-A06C-1F93B735A163}"/>
              </a:ext>
            </a:extLst>
          </p:cNvPr>
          <p:cNvSpPr>
            <a:spLocks noGrp="1"/>
          </p:cNvSpPr>
          <p:nvPr>
            <p:ph type="body" sz="quarter" idx="15"/>
          </p:nvPr>
        </p:nvSpPr>
        <p:spPr/>
        <p:txBody>
          <a:bodyPr/>
          <a:lstStyle/>
          <a:p>
            <a:endParaRPr lang="en-US" dirty="0"/>
          </a:p>
        </p:txBody>
      </p:sp>
      <p:sp>
        <p:nvSpPr>
          <p:cNvPr id="5" name="Text Placeholder 4">
            <a:extLst>
              <a:ext uri="{FF2B5EF4-FFF2-40B4-BE49-F238E27FC236}">
                <a16:creationId xmlns:a16="http://schemas.microsoft.com/office/drawing/2014/main" id="{58A39647-F67D-D546-AB2F-36AFEB5D65F1}"/>
              </a:ext>
            </a:extLst>
          </p:cNvPr>
          <p:cNvSpPr>
            <a:spLocks noGrp="1"/>
          </p:cNvSpPr>
          <p:nvPr>
            <p:ph type="body" sz="quarter" idx="21"/>
          </p:nvPr>
        </p:nvSpPr>
        <p:spPr/>
        <p:txBody>
          <a:bodyPr>
            <a:normAutofit fontScale="70000" lnSpcReduction="20000"/>
          </a:bodyPr>
          <a:lstStyle/>
          <a:p>
            <a:endParaRPr lang="en-US"/>
          </a:p>
        </p:txBody>
      </p:sp>
      <p:pic>
        <p:nvPicPr>
          <p:cNvPr id="4098" name="Picture 2">
            <a:extLst>
              <a:ext uri="{FF2B5EF4-FFF2-40B4-BE49-F238E27FC236}">
                <a16:creationId xmlns:a16="http://schemas.microsoft.com/office/drawing/2014/main" id="{5807C9B5-372E-5A4F-B322-DB365B70D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2956"/>
            <a:ext cx="12192000" cy="407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711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6A749F24-659C-972C-130C-BA3A8E282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510" y="407618"/>
            <a:ext cx="9378129" cy="5669667"/>
          </a:xfrm>
          <a:prstGeom prst="rect">
            <a:avLst/>
          </a:prstGeom>
        </p:spPr>
      </p:pic>
      <p:grpSp>
        <p:nvGrpSpPr>
          <p:cNvPr id="2" name="Group 1">
            <a:extLst>
              <a:ext uri="{FF2B5EF4-FFF2-40B4-BE49-F238E27FC236}">
                <a16:creationId xmlns:a16="http://schemas.microsoft.com/office/drawing/2014/main" id="{A8B46FBB-7F70-4CD7-0833-D2427334498A}"/>
              </a:ext>
            </a:extLst>
          </p:cNvPr>
          <p:cNvGrpSpPr/>
          <p:nvPr/>
        </p:nvGrpSpPr>
        <p:grpSpPr>
          <a:xfrm>
            <a:off x="160451" y="1203062"/>
            <a:ext cx="4078937" cy="1384995"/>
            <a:chOff x="6107715" y="3587478"/>
            <a:chExt cx="4078937" cy="1384995"/>
          </a:xfrm>
        </p:grpSpPr>
        <p:sp>
          <p:nvSpPr>
            <p:cNvPr id="4" name="Heptagon 3">
              <a:extLst>
                <a:ext uri="{FF2B5EF4-FFF2-40B4-BE49-F238E27FC236}">
                  <a16:creationId xmlns:a16="http://schemas.microsoft.com/office/drawing/2014/main" id="{D7F9710A-4D8B-A007-CA94-EE90ADC577BC}"/>
                </a:ext>
              </a:extLst>
            </p:cNvPr>
            <p:cNvSpPr/>
            <p:nvPr/>
          </p:nvSpPr>
          <p:spPr>
            <a:xfrm>
              <a:off x="6170706" y="4045518"/>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5" name="TextBox 4">
              <a:extLst>
                <a:ext uri="{FF2B5EF4-FFF2-40B4-BE49-F238E27FC236}">
                  <a16:creationId xmlns:a16="http://schemas.microsoft.com/office/drawing/2014/main" id="{51AB5FDB-B45A-BADD-6930-41291C595A65}"/>
                </a:ext>
              </a:extLst>
            </p:cNvPr>
            <p:cNvSpPr txBox="1"/>
            <p:nvPr/>
          </p:nvSpPr>
          <p:spPr>
            <a:xfrm>
              <a:off x="6107715" y="3587478"/>
              <a:ext cx="4078937" cy="1384995"/>
            </a:xfrm>
            <a:prstGeom prst="rect">
              <a:avLst/>
            </a:prstGeom>
            <a:noFill/>
          </p:spPr>
          <p:txBody>
            <a:bodyPr wrap="none" rtlCol="0">
              <a:spAutoFit/>
            </a:bodyPr>
            <a:lstStyle/>
            <a:p>
              <a:r>
                <a:rPr lang="en-US" sz="1800" b="1"/>
                <a:t>Route-1: Direct Order Injection with BSP </a:t>
              </a:r>
            </a:p>
            <a:p>
              <a:endParaRPr lang="en-US" sz="2400"/>
            </a:p>
            <a:p>
              <a:endParaRPr lang="en-US" sz="2400"/>
            </a:p>
            <a:p>
              <a:r>
                <a:rPr lang="en-US" sz="1800"/>
                <a:t>ADP - BSP – Store – BSP – IPAAS - 1Click</a:t>
              </a:r>
              <a:endParaRPr lang="en-US"/>
            </a:p>
          </p:txBody>
        </p:sp>
        <p:sp>
          <p:nvSpPr>
            <p:cNvPr id="7" name="Heptagon 6">
              <a:extLst>
                <a:ext uri="{FF2B5EF4-FFF2-40B4-BE49-F238E27FC236}">
                  <a16:creationId xmlns:a16="http://schemas.microsoft.com/office/drawing/2014/main" id="{F890AA53-A2CB-0229-8526-B26B7D9E796F}"/>
                </a:ext>
              </a:extLst>
            </p:cNvPr>
            <p:cNvSpPr/>
            <p:nvPr/>
          </p:nvSpPr>
          <p:spPr>
            <a:xfrm>
              <a:off x="6850754" y="4034322"/>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8" name="Heptagon 7">
              <a:extLst>
                <a:ext uri="{FF2B5EF4-FFF2-40B4-BE49-F238E27FC236}">
                  <a16:creationId xmlns:a16="http://schemas.microsoft.com/office/drawing/2014/main" id="{F2DC0F4A-FC22-2206-844D-EEE063F98AE0}"/>
                </a:ext>
              </a:extLst>
            </p:cNvPr>
            <p:cNvSpPr/>
            <p:nvPr/>
          </p:nvSpPr>
          <p:spPr>
            <a:xfrm>
              <a:off x="7600463" y="4045518"/>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9" name="Heptagon 8">
              <a:extLst>
                <a:ext uri="{FF2B5EF4-FFF2-40B4-BE49-F238E27FC236}">
                  <a16:creationId xmlns:a16="http://schemas.microsoft.com/office/drawing/2014/main" id="{F897A370-6794-04FA-20AE-23382C4F979F}"/>
                </a:ext>
              </a:extLst>
            </p:cNvPr>
            <p:cNvSpPr/>
            <p:nvPr/>
          </p:nvSpPr>
          <p:spPr>
            <a:xfrm>
              <a:off x="8350172" y="4034322"/>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p>
          </p:txBody>
        </p:sp>
      </p:grpSp>
      <p:grpSp>
        <p:nvGrpSpPr>
          <p:cNvPr id="10" name="Group 9">
            <a:extLst>
              <a:ext uri="{FF2B5EF4-FFF2-40B4-BE49-F238E27FC236}">
                <a16:creationId xmlns:a16="http://schemas.microsoft.com/office/drawing/2014/main" id="{686A5E90-72BA-8D9A-5163-D5508F7CB46B}"/>
              </a:ext>
            </a:extLst>
          </p:cNvPr>
          <p:cNvGrpSpPr/>
          <p:nvPr/>
        </p:nvGrpSpPr>
        <p:grpSpPr>
          <a:xfrm>
            <a:off x="112361" y="2911232"/>
            <a:ext cx="2727042" cy="1384995"/>
            <a:chOff x="5107698" y="2006070"/>
            <a:chExt cx="2727042" cy="1384995"/>
          </a:xfrm>
        </p:grpSpPr>
        <p:sp>
          <p:nvSpPr>
            <p:cNvPr id="11" name="TextBox 10">
              <a:extLst>
                <a:ext uri="{FF2B5EF4-FFF2-40B4-BE49-F238E27FC236}">
                  <a16:creationId xmlns:a16="http://schemas.microsoft.com/office/drawing/2014/main" id="{9A3F84C5-C77C-A089-7B9D-89B2B025C427}"/>
                </a:ext>
              </a:extLst>
            </p:cNvPr>
            <p:cNvSpPr txBox="1"/>
            <p:nvPr/>
          </p:nvSpPr>
          <p:spPr>
            <a:xfrm>
              <a:off x="5107698" y="2006070"/>
              <a:ext cx="2637132" cy="1384995"/>
            </a:xfrm>
            <a:prstGeom prst="rect">
              <a:avLst/>
            </a:prstGeom>
            <a:noFill/>
          </p:spPr>
          <p:txBody>
            <a:bodyPr wrap="none" rtlCol="0">
              <a:spAutoFit/>
            </a:bodyPr>
            <a:lstStyle/>
            <a:p>
              <a:r>
                <a:rPr lang="en-US" b="1"/>
                <a:t>Back Syncing to SDM </a:t>
              </a:r>
              <a:endParaRPr lang="en-US" sz="1800" b="1"/>
            </a:p>
            <a:p>
              <a:endParaRPr lang="en-US" sz="2400"/>
            </a:p>
            <a:p>
              <a:endParaRPr lang="en-US" sz="2400"/>
            </a:p>
            <a:p>
              <a:pPr marL="0" indent="0">
                <a:lnSpc>
                  <a:spcPct val="100000"/>
                </a:lnSpc>
                <a:buNone/>
              </a:pPr>
              <a:r>
                <a:rPr lang="en-US" sz="1800"/>
                <a:t>ADP – BSP – STORE – SDM</a:t>
              </a:r>
            </a:p>
          </p:txBody>
        </p:sp>
        <p:grpSp>
          <p:nvGrpSpPr>
            <p:cNvPr id="12" name="Group 11">
              <a:extLst>
                <a:ext uri="{FF2B5EF4-FFF2-40B4-BE49-F238E27FC236}">
                  <a16:creationId xmlns:a16="http://schemas.microsoft.com/office/drawing/2014/main" id="{27147802-B3DE-61D0-6976-87F87981DDE4}"/>
                </a:ext>
              </a:extLst>
            </p:cNvPr>
            <p:cNvGrpSpPr/>
            <p:nvPr/>
          </p:nvGrpSpPr>
          <p:grpSpPr>
            <a:xfrm>
              <a:off x="5223274" y="2487181"/>
              <a:ext cx="2611466" cy="443196"/>
              <a:chOff x="5997487" y="3875844"/>
              <a:chExt cx="2611466" cy="443196"/>
            </a:xfrm>
          </p:grpSpPr>
          <p:sp>
            <p:nvSpPr>
              <p:cNvPr id="13" name="Heptagon 12">
                <a:extLst>
                  <a:ext uri="{FF2B5EF4-FFF2-40B4-BE49-F238E27FC236}">
                    <a16:creationId xmlns:a16="http://schemas.microsoft.com/office/drawing/2014/main" id="{BA4F908B-240F-CF0D-E22A-917733DF9C61}"/>
                  </a:ext>
                </a:extLst>
              </p:cNvPr>
              <p:cNvSpPr/>
              <p:nvPr/>
            </p:nvSpPr>
            <p:spPr>
              <a:xfrm>
                <a:off x="5997487" y="3887040"/>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4" name="Heptagon 13">
                <a:extLst>
                  <a:ext uri="{FF2B5EF4-FFF2-40B4-BE49-F238E27FC236}">
                    <a16:creationId xmlns:a16="http://schemas.microsoft.com/office/drawing/2014/main" id="{82217433-7558-3216-37BB-6B497E0B5403}"/>
                  </a:ext>
                </a:extLst>
              </p:cNvPr>
              <p:cNvSpPr/>
              <p:nvPr/>
            </p:nvSpPr>
            <p:spPr>
              <a:xfrm>
                <a:off x="6677535" y="3875844"/>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5" name="Heptagon 14">
                <a:extLst>
                  <a:ext uri="{FF2B5EF4-FFF2-40B4-BE49-F238E27FC236}">
                    <a16:creationId xmlns:a16="http://schemas.microsoft.com/office/drawing/2014/main" id="{3753ED17-1ADA-3F88-2F1D-4A83B518975D}"/>
                  </a:ext>
                </a:extLst>
              </p:cNvPr>
              <p:cNvSpPr/>
              <p:nvPr/>
            </p:nvSpPr>
            <p:spPr>
              <a:xfrm>
                <a:off x="7427244" y="3887040"/>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6" name="Heptagon 15">
                <a:extLst>
                  <a:ext uri="{FF2B5EF4-FFF2-40B4-BE49-F238E27FC236}">
                    <a16:creationId xmlns:a16="http://schemas.microsoft.com/office/drawing/2014/main" id="{CDFB5C4F-26E2-9D0B-ED5D-4CEA5BD0FDE0}"/>
                  </a:ext>
                </a:extLst>
              </p:cNvPr>
              <p:cNvSpPr/>
              <p:nvPr/>
            </p:nvSpPr>
            <p:spPr>
              <a:xfrm>
                <a:off x="8176953" y="3875844"/>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grpSp>
      </p:grpSp>
      <p:sp>
        <p:nvSpPr>
          <p:cNvPr id="17" name="Heptagon 16">
            <a:extLst>
              <a:ext uri="{FF2B5EF4-FFF2-40B4-BE49-F238E27FC236}">
                <a16:creationId xmlns:a16="http://schemas.microsoft.com/office/drawing/2014/main" id="{666AAA5C-3E51-A8C6-4865-AA9A8F054E3E}"/>
              </a:ext>
            </a:extLst>
          </p:cNvPr>
          <p:cNvSpPr/>
          <p:nvPr/>
        </p:nvSpPr>
        <p:spPr>
          <a:xfrm>
            <a:off x="11136816" y="2329341"/>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8" name="Heptagon 17">
            <a:extLst>
              <a:ext uri="{FF2B5EF4-FFF2-40B4-BE49-F238E27FC236}">
                <a16:creationId xmlns:a16="http://schemas.microsoft.com/office/drawing/2014/main" id="{70C19DE3-B142-8F9F-BD85-A6885E4A379A}"/>
              </a:ext>
            </a:extLst>
          </p:cNvPr>
          <p:cNvSpPr>
            <a:spLocks noChangeAspect="1"/>
          </p:cNvSpPr>
          <p:nvPr/>
        </p:nvSpPr>
        <p:spPr>
          <a:xfrm>
            <a:off x="9274490" y="564715"/>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9" name="Heptagon 18">
            <a:extLst>
              <a:ext uri="{FF2B5EF4-FFF2-40B4-BE49-F238E27FC236}">
                <a16:creationId xmlns:a16="http://schemas.microsoft.com/office/drawing/2014/main" id="{7C4AB2BE-23C6-B857-A4F3-45A5A7F23F7C}"/>
              </a:ext>
            </a:extLst>
          </p:cNvPr>
          <p:cNvSpPr/>
          <p:nvPr/>
        </p:nvSpPr>
        <p:spPr>
          <a:xfrm>
            <a:off x="6364969" y="946037"/>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p>
        </p:txBody>
      </p:sp>
      <p:sp>
        <p:nvSpPr>
          <p:cNvPr id="20" name="Heptagon 19">
            <a:extLst>
              <a:ext uri="{FF2B5EF4-FFF2-40B4-BE49-F238E27FC236}">
                <a16:creationId xmlns:a16="http://schemas.microsoft.com/office/drawing/2014/main" id="{C82FE4A8-9C49-3357-7558-C0CAEC0345A6}"/>
              </a:ext>
            </a:extLst>
          </p:cNvPr>
          <p:cNvSpPr/>
          <p:nvPr/>
        </p:nvSpPr>
        <p:spPr>
          <a:xfrm>
            <a:off x="8584120" y="3429000"/>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21" name="Heptagon 20">
            <a:extLst>
              <a:ext uri="{FF2B5EF4-FFF2-40B4-BE49-F238E27FC236}">
                <a16:creationId xmlns:a16="http://schemas.microsoft.com/office/drawing/2014/main" id="{6E5308A6-49F8-D3C5-D749-3D40E8694051}"/>
              </a:ext>
            </a:extLst>
          </p:cNvPr>
          <p:cNvSpPr/>
          <p:nvPr/>
        </p:nvSpPr>
        <p:spPr>
          <a:xfrm>
            <a:off x="7503652" y="2768348"/>
            <a:ext cx="432000" cy="4320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2" name="TextBox 21">
            <a:extLst>
              <a:ext uri="{FF2B5EF4-FFF2-40B4-BE49-F238E27FC236}">
                <a16:creationId xmlns:a16="http://schemas.microsoft.com/office/drawing/2014/main" id="{115B9032-155C-ABDE-E1BE-F28ECA0D9E12}"/>
              </a:ext>
            </a:extLst>
          </p:cNvPr>
          <p:cNvSpPr txBox="1"/>
          <p:nvPr/>
        </p:nvSpPr>
        <p:spPr>
          <a:xfrm>
            <a:off x="208861" y="122830"/>
            <a:ext cx="65949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defRPr/>
            </a:pPr>
            <a:r>
              <a:rPr lang="en-GB" b="1">
                <a:solidFill>
                  <a:srgbClr val="C00000"/>
                </a:solidFill>
              </a:rPr>
              <a:t>DIGITAL: DIRECT BSP INTEGRATION</a:t>
            </a:r>
          </a:p>
        </p:txBody>
      </p:sp>
    </p:spTree>
    <p:extLst>
      <p:ext uri="{BB962C8B-B14F-4D97-AF65-F5344CB8AC3E}">
        <p14:creationId xmlns:p14="http://schemas.microsoft.com/office/powerpoint/2010/main" val="4072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3B8E3B0-F7CC-4ACB-AD98-0BD06A2519F7}"/>
              </a:ext>
            </a:extLst>
          </p:cNvPr>
          <p:cNvSpPr>
            <a:spLocks noGrp="1"/>
          </p:cNvSpPr>
          <p:nvPr>
            <p:ph type="body" sz="quarter" idx="21"/>
          </p:nvPr>
        </p:nvSpPr>
        <p:spPr>
          <a:xfrm>
            <a:off x="9767448" y="-10729"/>
            <a:ext cx="1785924" cy="224049"/>
          </a:xfrm>
        </p:spPr>
        <p:txBody>
          <a:bodyPr anchor="ctr">
            <a:normAutofit lnSpcReduction="10000"/>
          </a:bodyPr>
          <a:lstStyle/>
          <a:p>
            <a:pPr algn="ctr"/>
            <a:endParaRPr lang="en-US" b="1">
              <a:solidFill>
                <a:schemeClr val="bg1"/>
              </a:solidFill>
            </a:endParaRPr>
          </a:p>
        </p:txBody>
      </p:sp>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4" name="TextBox 3">
            <a:extLst>
              <a:ext uri="{FF2B5EF4-FFF2-40B4-BE49-F238E27FC236}">
                <a16:creationId xmlns:a16="http://schemas.microsoft.com/office/drawing/2014/main" id="{9E65CC24-08A9-9998-17AC-C9B199F37B02}"/>
              </a:ext>
            </a:extLst>
          </p:cNvPr>
          <p:cNvSpPr txBox="1"/>
          <p:nvPr/>
        </p:nvSpPr>
        <p:spPr>
          <a:xfrm>
            <a:off x="378334" y="316620"/>
            <a:ext cx="6513120" cy="369332"/>
          </a:xfrm>
          <a:prstGeom prst="rect">
            <a:avLst/>
          </a:prstGeom>
          <a:noFill/>
          <a:ln>
            <a:solidFill>
              <a:srgbClr val="C00000"/>
            </a:solidFill>
          </a:ln>
        </p:spPr>
        <p:txBody>
          <a:bodyPr wrap="square" rtlCol="0">
            <a:spAutoFit/>
          </a:bodyPr>
          <a:lstStyle/>
          <a:p>
            <a:pPr lvl="0">
              <a:defRPr/>
            </a:pPr>
            <a:r>
              <a:rPr lang="en-GB" b="1">
                <a:solidFill>
                  <a:srgbClr val="C00000"/>
                </a:solidFill>
              </a:rPr>
              <a:t>FIRST 20 STORE – AMERICANA ECO SYSTEM BSP INTEGRATION </a:t>
            </a:r>
          </a:p>
        </p:txBody>
      </p:sp>
      <p:graphicFrame>
        <p:nvGraphicFramePr>
          <p:cNvPr id="2" name="Diagram 1">
            <a:extLst>
              <a:ext uri="{FF2B5EF4-FFF2-40B4-BE49-F238E27FC236}">
                <a16:creationId xmlns:a16="http://schemas.microsoft.com/office/drawing/2014/main" id="{BC7D1B98-925B-20FA-C3CB-77900A29E6E9}"/>
              </a:ext>
            </a:extLst>
          </p:cNvPr>
          <p:cNvGraphicFramePr/>
          <p:nvPr/>
        </p:nvGraphicFramePr>
        <p:xfrm>
          <a:off x="330421" y="870482"/>
          <a:ext cx="11531158" cy="412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C390535F-64A4-6EEF-5E64-0EECBDA0D29D}"/>
              </a:ext>
            </a:extLst>
          </p:cNvPr>
          <p:cNvGraphicFramePr/>
          <p:nvPr/>
        </p:nvGraphicFramePr>
        <p:xfrm>
          <a:off x="330421" y="1460715"/>
          <a:ext cx="11531158" cy="4127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23C69C72-984A-2F64-C68F-B6C7A45509EA}"/>
              </a:ext>
            </a:extLst>
          </p:cNvPr>
          <p:cNvGraphicFramePr/>
          <p:nvPr/>
        </p:nvGraphicFramePr>
        <p:xfrm>
          <a:off x="330421" y="2050913"/>
          <a:ext cx="11531158" cy="41274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TextBox 7">
            <a:extLst>
              <a:ext uri="{FF2B5EF4-FFF2-40B4-BE49-F238E27FC236}">
                <a16:creationId xmlns:a16="http://schemas.microsoft.com/office/drawing/2014/main" id="{EC2A9A00-2F2D-4F9F-549C-DA71202500BA}"/>
              </a:ext>
            </a:extLst>
          </p:cNvPr>
          <p:cNvSpPr txBox="1"/>
          <p:nvPr/>
        </p:nvSpPr>
        <p:spPr>
          <a:xfrm>
            <a:off x="378333" y="4126620"/>
            <a:ext cx="5119217" cy="369332"/>
          </a:xfrm>
          <a:prstGeom prst="rect">
            <a:avLst/>
          </a:prstGeom>
          <a:noFill/>
          <a:ln>
            <a:solidFill>
              <a:srgbClr val="C00000"/>
            </a:solidFill>
          </a:ln>
        </p:spPr>
        <p:txBody>
          <a:bodyPr wrap="square" rtlCol="0">
            <a:spAutoFit/>
          </a:bodyPr>
          <a:lstStyle/>
          <a:p>
            <a:pPr lvl="0">
              <a:defRPr/>
            </a:pPr>
            <a:r>
              <a:rPr lang="en-GB" b="1">
                <a:solidFill>
                  <a:srgbClr val="C00000"/>
                </a:solidFill>
              </a:rPr>
              <a:t>4 STORE – ONLY DIGITAL BSP DIRECT INTEGRATION </a:t>
            </a:r>
          </a:p>
        </p:txBody>
      </p:sp>
      <p:graphicFrame>
        <p:nvGraphicFramePr>
          <p:cNvPr id="11" name="Diagram 10">
            <a:extLst>
              <a:ext uri="{FF2B5EF4-FFF2-40B4-BE49-F238E27FC236}">
                <a16:creationId xmlns:a16="http://schemas.microsoft.com/office/drawing/2014/main" id="{4D1D2E1E-4633-DCA5-C712-F9B91AEB0C77}"/>
              </a:ext>
            </a:extLst>
          </p:cNvPr>
          <p:cNvGraphicFramePr/>
          <p:nvPr/>
        </p:nvGraphicFramePr>
        <p:xfrm>
          <a:off x="330421" y="4680482"/>
          <a:ext cx="11531158" cy="41274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2" name="Diagram 11">
            <a:extLst>
              <a:ext uri="{FF2B5EF4-FFF2-40B4-BE49-F238E27FC236}">
                <a16:creationId xmlns:a16="http://schemas.microsoft.com/office/drawing/2014/main" id="{6E0E9DF5-97F5-5121-7E4B-9C1669B489DD}"/>
              </a:ext>
            </a:extLst>
          </p:cNvPr>
          <p:cNvGraphicFramePr/>
          <p:nvPr/>
        </p:nvGraphicFramePr>
        <p:xfrm>
          <a:off x="330421" y="5270715"/>
          <a:ext cx="11531158" cy="412747"/>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5" name="Diagram 14">
            <a:extLst>
              <a:ext uri="{FF2B5EF4-FFF2-40B4-BE49-F238E27FC236}">
                <a16:creationId xmlns:a16="http://schemas.microsoft.com/office/drawing/2014/main" id="{87B13379-631D-0EC9-19DC-8F94C9AD2C13}"/>
              </a:ext>
            </a:extLst>
          </p:cNvPr>
          <p:cNvGraphicFramePr/>
          <p:nvPr/>
        </p:nvGraphicFramePr>
        <p:xfrm>
          <a:off x="330421" y="5860913"/>
          <a:ext cx="11531158" cy="41274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cxnSp>
        <p:nvCxnSpPr>
          <p:cNvPr id="17" name="Straight Connector 16">
            <a:extLst>
              <a:ext uri="{FF2B5EF4-FFF2-40B4-BE49-F238E27FC236}">
                <a16:creationId xmlns:a16="http://schemas.microsoft.com/office/drawing/2014/main" id="{61F1D62F-1C88-3E8D-526D-763ACE60C64A}"/>
              </a:ext>
            </a:extLst>
          </p:cNvPr>
          <p:cNvCxnSpPr>
            <a:cxnSpLocks/>
          </p:cNvCxnSpPr>
          <p:nvPr/>
        </p:nvCxnSpPr>
        <p:spPr>
          <a:xfrm>
            <a:off x="354378" y="3429000"/>
            <a:ext cx="11483245" cy="0"/>
          </a:xfrm>
          <a:prstGeom prst="line">
            <a:avLst/>
          </a:prstGeom>
          <a:ln w="63500">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659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FE38EE-2B65-6CA9-75EB-6C6E8793AC51}"/>
              </a:ext>
            </a:extLst>
          </p:cNvPr>
          <p:cNvSpPr>
            <a:spLocks noGrp="1"/>
          </p:cNvSpPr>
          <p:nvPr>
            <p:ph type="body" sz="quarter" idx="15"/>
          </p:nvPr>
        </p:nvSpPr>
        <p:spPr>
          <a:xfrm>
            <a:off x="420429" y="337068"/>
            <a:ext cx="4169859" cy="320912"/>
          </a:xfr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
                <a:ea typeface="+mn-ea"/>
                <a:cs typeface="+mn-cs"/>
              </a:rPr>
              <a:t>Americana Restaurants Connect (ARC)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6" name="Rectangle: Rounded Corners 1055">
            <a:extLst>
              <a:ext uri="{FF2B5EF4-FFF2-40B4-BE49-F238E27FC236}">
                <a16:creationId xmlns:a16="http://schemas.microsoft.com/office/drawing/2014/main" id="{F054B009-5E44-F0D8-345A-27E47E83A6FA}"/>
              </a:ext>
            </a:extLst>
          </p:cNvPr>
          <p:cNvSpPr/>
          <p:nvPr/>
        </p:nvSpPr>
        <p:spPr>
          <a:xfrm>
            <a:off x="264066" y="838003"/>
            <a:ext cx="4109151" cy="5881963"/>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TextBox 1071">
            <a:extLst>
              <a:ext uri="{FF2B5EF4-FFF2-40B4-BE49-F238E27FC236}">
                <a16:creationId xmlns:a16="http://schemas.microsoft.com/office/drawing/2014/main" id="{959DF822-BDF1-14EF-E0A5-1A7CBC5CC4BC}"/>
              </a:ext>
            </a:extLst>
          </p:cNvPr>
          <p:cNvSpPr txBox="1"/>
          <p:nvPr/>
        </p:nvSpPr>
        <p:spPr>
          <a:xfrm>
            <a:off x="264066" y="697427"/>
            <a:ext cx="4109151" cy="348951"/>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270" b="1" i="0" u="none" strike="noStrike" kern="1200" cap="all" spc="0" normalizeH="0" baseline="0" noProof="0">
                <a:ln>
                  <a:noFill/>
                </a:ln>
                <a:solidFill>
                  <a:prstClr val="white"/>
                </a:solidFill>
                <a:effectLst/>
                <a:uLnTx/>
                <a:uFillTx/>
                <a:latin typeface="Century Gothic"/>
                <a:ea typeface="+mn-ea"/>
                <a:cs typeface="+mn-cs"/>
              </a:rPr>
              <a:t>Key CHALLENGES  </a:t>
            </a:r>
          </a:p>
        </p:txBody>
      </p:sp>
      <p:grpSp>
        <p:nvGrpSpPr>
          <p:cNvPr id="18" name="Group 17">
            <a:extLst>
              <a:ext uri="{FF2B5EF4-FFF2-40B4-BE49-F238E27FC236}">
                <a16:creationId xmlns:a16="http://schemas.microsoft.com/office/drawing/2014/main" id="{5B1B7D34-DCC2-9157-0C30-29691E0661F7}"/>
              </a:ext>
            </a:extLst>
          </p:cNvPr>
          <p:cNvGrpSpPr/>
          <p:nvPr/>
        </p:nvGrpSpPr>
        <p:grpSpPr>
          <a:xfrm>
            <a:off x="342156" y="1039808"/>
            <a:ext cx="4027338" cy="1154225"/>
            <a:chOff x="342156" y="1039808"/>
            <a:chExt cx="4027338" cy="1154225"/>
          </a:xfrm>
        </p:grpSpPr>
        <p:sp>
          <p:nvSpPr>
            <p:cNvPr id="1067" name="TextBox 1066">
              <a:extLst>
                <a:ext uri="{FF2B5EF4-FFF2-40B4-BE49-F238E27FC236}">
                  <a16:creationId xmlns:a16="http://schemas.microsoft.com/office/drawing/2014/main" id="{F2E581D6-860C-2993-37CB-5D9D82865393}"/>
                </a:ext>
              </a:extLst>
            </p:cNvPr>
            <p:cNvSpPr txBox="1"/>
            <p:nvPr/>
          </p:nvSpPr>
          <p:spPr>
            <a:xfrm>
              <a:off x="831022" y="1455369"/>
              <a:ext cx="3538472"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Single point of failure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Downtimes at peak business days/hours</a:t>
              </a:r>
            </a:p>
          </p:txBody>
        </p:sp>
        <p:sp>
          <p:nvSpPr>
            <p:cNvPr id="1068" name="TextBox 1067">
              <a:extLst>
                <a:ext uri="{FF2B5EF4-FFF2-40B4-BE49-F238E27FC236}">
                  <a16:creationId xmlns:a16="http://schemas.microsoft.com/office/drawing/2014/main" id="{F3C08372-C8EF-5379-881D-23F8F735AA0F}"/>
                </a:ext>
              </a:extLst>
            </p:cNvPr>
            <p:cNvSpPr txBox="1"/>
            <p:nvPr/>
          </p:nvSpPr>
          <p:spPr>
            <a:xfrm>
              <a:off x="342156" y="1039808"/>
              <a:ext cx="28484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Challenges with SDM systems</a:t>
              </a:r>
            </a:p>
          </p:txBody>
        </p:sp>
        <p:pic>
          <p:nvPicPr>
            <p:cNvPr id="16" name="Picture 15" descr="Icon&#10;&#10;Description automatically generated">
              <a:extLst>
                <a:ext uri="{FF2B5EF4-FFF2-40B4-BE49-F238E27FC236}">
                  <a16:creationId xmlns:a16="http://schemas.microsoft.com/office/drawing/2014/main" id="{4F694A76-DBCC-EC37-1AD0-C603A2CA7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82" y="1601065"/>
              <a:ext cx="468000" cy="468000"/>
            </a:xfrm>
            <a:prstGeom prst="rect">
              <a:avLst/>
            </a:prstGeom>
          </p:spPr>
        </p:pic>
      </p:grpSp>
      <p:grpSp>
        <p:nvGrpSpPr>
          <p:cNvPr id="19" name="Group 18">
            <a:extLst>
              <a:ext uri="{FF2B5EF4-FFF2-40B4-BE49-F238E27FC236}">
                <a16:creationId xmlns:a16="http://schemas.microsoft.com/office/drawing/2014/main" id="{531E6A3D-36BD-57EE-08A7-BE047357D923}"/>
              </a:ext>
            </a:extLst>
          </p:cNvPr>
          <p:cNvGrpSpPr/>
          <p:nvPr/>
        </p:nvGrpSpPr>
        <p:grpSpPr>
          <a:xfrm>
            <a:off x="338435" y="2318695"/>
            <a:ext cx="4031059" cy="1315644"/>
            <a:chOff x="338688" y="2883477"/>
            <a:chExt cx="4031059" cy="1315644"/>
          </a:xfrm>
        </p:grpSpPr>
        <p:sp>
          <p:nvSpPr>
            <p:cNvPr id="6" name="TextBox 5">
              <a:extLst>
                <a:ext uri="{FF2B5EF4-FFF2-40B4-BE49-F238E27FC236}">
                  <a16:creationId xmlns:a16="http://schemas.microsoft.com/office/drawing/2014/main" id="{B2F7FF03-5DD3-5A24-FD8C-020413843787}"/>
                </a:ext>
              </a:extLst>
            </p:cNvPr>
            <p:cNvSpPr txBox="1"/>
            <p:nvPr/>
          </p:nvSpPr>
          <p:spPr>
            <a:xfrm>
              <a:off x="831276" y="3245014"/>
              <a:ext cx="3538471" cy="95410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Dine-in, carhop &amp; DriveThru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order modes are not supported</a:t>
              </a:r>
              <a:r>
                <a:rPr kumimoji="0" lang="en-US" sz="1400" b="0" i="0" u="none" strike="noStrike" kern="1200" cap="none" spc="0" normalizeH="0" baseline="0" noProof="0">
                  <a:ln>
                    <a:noFill/>
                  </a:ln>
                  <a:solidFill>
                    <a:srgbClr val="C00000"/>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Additional h/w required for kiosk</a:t>
              </a:r>
            </a:p>
          </p:txBody>
        </p:sp>
        <p:sp>
          <p:nvSpPr>
            <p:cNvPr id="7" name="TextBox 6">
              <a:extLst>
                <a:ext uri="{FF2B5EF4-FFF2-40B4-BE49-F238E27FC236}">
                  <a16:creationId xmlns:a16="http://schemas.microsoft.com/office/drawing/2014/main" id="{ED14E9F9-0520-842A-E563-CADAEC8ED22B}"/>
                </a:ext>
              </a:extLst>
            </p:cNvPr>
            <p:cNvSpPr txBox="1"/>
            <p:nvPr/>
          </p:nvSpPr>
          <p:spPr>
            <a:xfrm>
              <a:off x="338688" y="2883477"/>
              <a:ext cx="28484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Challenges with POS systems</a:t>
              </a:r>
            </a:p>
          </p:txBody>
        </p:sp>
        <p:pic>
          <p:nvPicPr>
            <p:cNvPr id="1026" name="Picture 2" descr="Pos System Icon - Download in Colored Outline Style">
              <a:extLst>
                <a:ext uri="{FF2B5EF4-FFF2-40B4-BE49-F238E27FC236}">
                  <a16:creationId xmlns:a16="http://schemas.microsoft.com/office/drawing/2014/main" id="{645DC3B2-F836-D09E-3C21-376E23E22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82" y="3435050"/>
              <a:ext cx="468000" cy="46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5003668B-C86E-2AE9-E351-D2506506F1AE}"/>
              </a:ext>
            </a:extLst>
          </p:cNvPr>
          <p:cNvGrpSpPr/>
          <p:nvPr/>
        </p:nvGrpSpPr>
        <p:grpSpPr>
          <a:xfrm>
            <a:off x="338435" y="3705165"/>
            <a:ext cx="4031059" cy="1459964"/>
            <a:chOff x="338435" y="4299113"/>
            <a:chExt cx="4031059" cy="1651364"/>
          </a:xfrm>
        </p:grpSpPr>
        <p:sp>
          <p:nvSpPr>
            <p:cNvPr id="9" name="TextBox 8">
              <a:extLst>
                <a:ext uri="{FF2B5EF4-FFF2-40B4-BE49-F238E27FC236}">
                  <a16:creationId xmlns:a16="http://schemas.microsoft.com/office/drawing/2014/main" id="{F48FBD30-F137-8898-6D8A-73DDD7478613}"/>
                </a:ext>
              </a:extLst>
            </p:cNvPr>
            <p:cNvSpPr txBox="1"/>
            <p:nvPr/>
          </p:nvSpPr>
          <p:spPr>
            <a:xfrm>
              <a:off x="831024" y="4627599"/>
              <a:ext cx="3538470" cy="132287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Absence of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real-time delivery updates</a:t>
              </a: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to customers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Payment tenders are not captured properly for home delivery orders.</a:t>
              </a:r>
            </a:p>
          </p:txBody>
        </p:sp>
        <p:sp>
          <p:nvSpPr>
            <p:cNvPr id="10" name="TextBox 9">
              <a:extLst>
                <a:ext uri="{FF2B5EF4-FFF2-40B4-BE49-F238E27FC236}">
                  <a16:creationId xmlns:a16="http://schemas.microsoft.com/office/drawing/2014/main" id="{A5109FE8-B2C2-FB9E-8161-FF26B7DD3A22}"/>
                </a:ext>
              </a:extLst>
            </p:cNvPr>
            <p:cNvSpPr txBox="1"/>
            <p:nvPr/>
          </p:nvSpPr>
          <p:spPr>
            <a:xfrm>
              <a:off x="338435" y="4299113"/>
              <a:ext cx="3538470" cy="3829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No automated order closure at POS</a:t>
              </a:r>
            </a:p>
          </p:txBody>
        </p:sp>
        <p:pic>
          <p:nvPicPr>
            <p:cNvPr id="1028" name="Picture 4" descr="System integration - Free computer icons">
              <a:extLst>
                <a:ext uri="{FF2B5EF4-FFF2-40B4-BE49-F238E27FC236}">
                  <a16:creationId xmlns:a16="http://schemas.microsoft.com/office/drawing/2014/main" id="{395C04C3-2592-7068-8E85-B7B8977C6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45" y="4900184"/>
              <a:ext cx="468000" cy="46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59D6384B-A110-3B80-448D-A52C5C848533}"/>
              </a:ext>
            </a:extLst>
          </p:cNvPr>
          <p:cNvGrpSpPr/>
          <p:nvPr/>
        </p:nvGrpSpPr>
        <p:grpSpPr>
          <a:xfrm>
            <a:off x="338688" y="5282967"/>
            <a:ext cx="4030806" cy="1431935"/>
            <a:chOff x="338688" y="5441675"/>
            <a:chExt cx="4030806" cy="1431935"/>
          </a:xfrm>
        </p:grpSpPr>
        <p:sp>
          <p:nvSpPr>
            <p:cNvPr id="12" name="TextBox 11">
              <a:extLst>
                <a:ext uri="{FF2B5EF4-FFF2-40B4-BE49-F238E27FC236}">
                  <a16:creationId xmlns:a16="http://schemas.microsoft.com/office/drawing/2014/main" id="{F3E8E89E-9C46-4B84-6179-98F8569BA588}"/>
                </a:ext>
              </a:extLst>
            </p:cNvPr>
            <p:cNvSpPr txBox="1"/>
            <p:nvPr/>
          </p:nvSpPr>
          <p:spPr>
            <a:xfrm>
              <a:off x="831277" y="5704059"/>
              <a:ext cx="3538217"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Orders are visible in back-office systems causing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customer concerns</a:t>
              </a:r>
              <a:r>
                <a:rPr kumimoji="0" lang="en-US" sz="1400" b="0" i="0" u="none" strike="noStrike" kern="1200" cap="none" spc="0" normalizeH="0" baseline="0" noProof="0">
                  <a:ln>
                    <a:noFill/>
                  </a:ln>
                  <a:solidFill>
                    <a:srgbClr val="C00000"/>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Calculation of the speed of service for delivery orders.</a:t>
              </a:r>
            </a:p>
          </p:txBody>
        </p:sp>
        <p:sp>
          <p:nvSpPr>
            <p:cNvPr id="13" name="TextBox 12">
              <a:extLst>
                <a:ext uri="{FF2B5EF4-FFF2-40B4-BE49-F238E27FC236}">
                  <a16:creationId xmlns:a16="http://schemas.microsoft.com/office/drawing/2014/main" id="{7DE85593-602A-8D11-206F-6CCEBCFF8D26}"/>
                </a:ext>
              </a:extLst>
            </p:cNvPr>
            <p:cNvSpPr txBox="1"/>
            <p:nvPr/>
          </p:nvSpPr>
          <p:spPr>
            <a:xfrm>
              <a:off x="338688" y="5441675"/>
              <a:ext cx="31598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In-stores operational challenges</a:t>
              </a:r>
            </a:p>
          </p:txBody>
        </p:sp>
        <p:pic>
          <p:nvPicPr>
            <p:cNvPr id="1030" name="Picture 6" descr="Operations - Free people icons">
              <a:extLst>
                <a:ext uri="{FF2B5EF4-FFF2-40B4-BE49-F238E27FC236}">
                  <a16:creationId xmlns:a16="http://schemas.microsoft.com/office/drawing/2014/main" id="{A32B14AB-390D-E3E4-254B-B14918181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45" y="5899157"/>
              <a:ext cx="468000" cy="46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a:extLst>
              <a:ext uri="{FF2B5EF4-FFF2-40B4-BE49-F238E27FC236}">
                <a16:creationId xmlns:a16="http://schemas.microsoft.com/office/drawing/2014/main" id="{8892AB94-375E-CA84-2D47-6EDC8FB9D72C}"/>
              </a:ext>
            </a:extLst>
          </p:cNvPr>
          <p:cNvPicPr>
            <a:picLocks noChangeAspect="1"/>
          </p:cNvPicPr>
          <p:nvPr/>
        </p:nvPicPr>
        <p:blipFill>
          <a:blip r:embed="rId6"/>
          <a:stretch>
            <a:fillRect/>
          </a:stretch>
        </p:blipFill>
        <p:spPr>
          <a:xfrm>
            <a:off x="4525518" y="782948"/>
            <a:ext cx="7568614" cy="5868936"/>
          </a:xfrm>
          <a:prstGeom prst="rect">
            <a:avLst/>
          </a:prstGeom>
        </p:spPr>
      </p:pic>
      <p:sp>
        <p:nvSpPr>
          <p:cNvPr id="22" name="Frame 21">
            <a:extLst>
              <a:ext uri="{FF2B5EF4-FFF2-40B4-BE49-F238E27FC236}">
                <a16:creationId xmlns:a16="http://schemas.microsoft.com/office/drawing/2014/main" id="{4194F31B-1396-A08A-318E-CD0F7A49A060}"/>
              </a:ext>
            </a:extLst>
          </p:cNvPr>
          <p:cNvSpPr/>
          <p:nvPr/>
        </p:nvSpPr>
        <p:spPr>
          <a:xfrm>
            <a:off x="4369494" y="1683026"/>
            <a:ext cx="1514471" cy="2809473"/>
          </a:xfrm>
          <a:prstGeom prst="frame">
            <a:avLst>
              <a:gd name="adj1" fmla="val 4502"/>
            </a:avLst>
          </a:prstGeom>
          <a:solidFill>
            <a:srgbClr val="C00000"/>
          </a:solidFill>
          <a:ln w="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 Placeholder 2">
            <a:extLst>
              <a:ext uri="{FF2B5EF4-FFF2-40B4-BE49-F238E27FC236}">
                <a16:creationId xmlns:a16="http://schemas.microsoft.com/office/drawing/2014/main" id="{E766378A-60D1-B8D6-90BA-1B6B9BA55BCD}"/>
              </a:ext>
            </a:extLst>
          </p:cNvPr>
          <p:cNvSpPr txBox="1">
            <a:spLocks/>
          </p:cNvSpPr>
          <p:nvPr/>
        </p:nvSpPr>
        <p:spPr>
          <a:xfrm>
            <a:off x="470057" y="512720"/>
            <a:ext cx="3743128" cy="367583"/>
          </a:xfrm>
          <a:prstGeom prst="rect">
            <a:avLst/>
          </a:prstGeom>
        </p:spPr>
        <p:txBody>
          <a:bodyPr anchor="t"/>
          <a:lstStyle>
            <a:lvl1pPr marL="0" indent="0" algn="l" defTabSz="914400" rtl="0" eaLnBrk="1" latinLnBrk="0" hangingPunct="1">
              <a:lnSpc>
                <a:spcPct val="90000"/>
              </a:lnSpc>
              <a:spcBef>
                <a:spcPts val="1000"/>
              </a:spcBef>
              <a:buClr>
                <a:srgbClr val="C00000"/>
              </a:buClr>
              <a:buFontTx/>
              <a:buNone/>
              <a:defRPr sz="1600" b="1" kern="1200">
                <a:solidFill>
                  <a:srgbClr val="C00000"/>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24" name="Text Placeholder 3">
            <a:extLst>
              <a:ext uri="{FF2B5EF4-FFF2-40B4-BE49-F238E27FC236}">
                <a16:creationId xmlns:a16="http://schemas.microsoft.com/office/drawing/2014/main" id="{A5F9E23B-CED5-7688-3AC1-5922A0730E8B}"/>
              </a:ext>
            </a:extLst>
          </p:cNvPr>
          <p:cNvSpPr txBox="1">
            <a:spLocks/>
          </p:cNvSpPr>
          <p:nvPr/>
        </p:nvSpPr>
        <p:spPr>
          <a:xfrm>
            <a:off x="6096000" y="337068"/>
            <a:ext cx="3949065"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C00000"/>
                </a:solidFill>
                <a:effectLst/>
                <a:uLnTx/>
                <a:uFillTx/>
                <a:latin typeface="Calibri "/>
                <a:ea typeface="+mn-ea"/>
                <a:cs typeface="+mn-cs"/>
              </a:rPr>
              <a:t>Current Architecture </a:t>
            </a:r>
            <a:endParaRPr kumimoji="0" lang="en-IN" sz="20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2" name="Picture 1" descr="A blue and red sign&#10;&#10;Description automatically generated with low confidence">
            <a:extLst>
              <a:ext uri="{FF2B5EF4-FFF2-40B4-BE49-F238E27FC236}">
                <a16:creationId xmlns:a16="http://schemas.microsoft.com/office/drawing/2014/main" id="{9F4C99C2-4E54-D373-379A-BF2D7DF93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0358" y="147930"/>
            <a:ext cx="1183774" cy="528296"/>
          </a:xfrm>
          <a:prstGeom prst="rect">
            <a:avLst/>
          </a:prstGeom>
        </p:spPr>
      </p:pic>
    </p:spTree>
    <p:extLst>
      <p:ext uri="{BB962C8B-B14F-4D97-AF65-F5344CB8AC3E}">
        <p14:creationId xmlns:p14="http://schemas.microsoft.com/office/powerpoint/2010/main" val="1545917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Rectangle: Rounded Corners 1055">
            <a:extLst>
              <a:ext uri="{FF2B5EF4-FFF2-40B4-BE49-F238E27FC236}">
                <a16:creationId xmlns:a16="http://schemas.microsoft.com/office/drawing/2014/main" id="{F054B009-5E44-F0D8-345A-27E47E83A6FA}"/>
              </a:ext>
            </a:extLst>
          </p:cNvPr>
          <p:cNvSpPr/>
          <p:nvPr/>
        </p:nvSpPr>
        <p:spPr>
          <a:xfrm>
            <a:off x="244124" y="696511"/>
            <a:ext cx="4109151" cy="5881963"/>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TextBox 1071">
            <a:extLst>
              <a:ext uri="{FF2B5EF4-FFF2-40B4-BE49-F238E27FC236}">
                <a16:creationId xmlns:a16="http://schemas.microsoft.com/office/drawing/2014/main" id="{959DF822-BDF1-14EF-E0A5-1A7CBC5CC4BC}"/>
              </a:ext>
            </a:extLst>
          </p:cNvPr>
          <p:cNvSpPr txBox="1"/>
          <p:nvPr/>
        </p:nvSpPr>
        <p:spPr>
          <a:xfrm>
            <a:off x="237034" y="676227"/>
            <a:ext cx="4125297" cy="381038"/>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270" b="1" i="0" u="none" strike="noStrike" kern="1200" cap="all" spc="0" normalizeH="0" baseline="0" noProof="0">
                <a:ln>
                  <a:noFill/>
                </a:ln>
                <a:solidFill>
                  <a:prstClr val="white"/>
                </a:solidFill>
                <a:effectLst/>
                <a:uLnTx/>
                <a:uFillTx/>
                <a:latin typeface="Century Gothic"/>
                <a:ea typeface="+mn-ea"/>
                <a:cs typeface="+mn-cs"/>
              </a:rPr>
              <a:t>Key Solutions  </a:t>
            </a:r>
          </a:p>
        </p:txBody>
      </p:sp>
      <p:sp>
        <p:nvSpPr>
          <p:cNvPr id="1067" name="TextBox 1066">
            <a:extLst>
              <a:ext uri="{FF2B5EF4-FFF2-40B4-BE49-F238E27FC236}">
                <a16:creationId xmlns:a16="http://schemas.microsoft.com/office/drawing/2014/main" id="{F2E581D6-860C-2993-37CB-5D9D82865393}"/>
              </a:ext>
            </a:extLst>
          </p:cNvPr>
          <p:cNvSpPr txBox="1"/>
          <p:nvPr/>
        </p:nvSpPr>
        <p:spPr>
          <a:xfrm>
            <a:off x="830829" y="1570328"/>
            <a:ext cx="3538472"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Developed Future Proof Scalable Cloud Solution with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Near to Zero Downtime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62626"/>
                </a:solidFill>
                <a:effectLst/>
                <a:uLnTx/>
                <a:uFillTx/>
                <a:latin typeface="Calibri" panose="020F0502020204030204"/>
                <a:ea typeface="+mn-ea"/>
                <a:cs typeface="Segoe UI" panose="020B0502040204020203" pitchFamily="34" charset="0"/>
              </a:rPr>
              <a:t>Higher Availability &amp;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Segoe UI" panose="020B0502040204020203" pitchFamily="34" charset="0"/>
              </a:rPr>
              <a:t>ease of Integration with Digital Channels</a:t>
            </a:r>
          </a:p>
        </p:txBody>
      </p:sp>
      <p:sp>
        <p:nvSpPr>
          <p:cNvPr id="1068" name="TextBox 1067">
            <a:extLst>
              <a:ext uri="{FF2B5EF4-FFF2-40B4-BE49-F238E27FC236}">
                <a16:creationId xmlns:a16="http://schemas.microsoft.com/office/drawing/2014/main" id="{F3C08372-C8EF-5379-881D-23F8F735AA0F}"/>
              </a:ext>
            </a:extLst>
          </p:cNvPr>
          <p:cNvSpPr txBox="1"/>
          <p:nvPr/>
        </p:nvSpPr>
        <p:spPr>
          <a:xfrm>
            <a:off x="342156" y="1039808"/>
            <a:ext cx="402714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Cloud Based Services for Americana Future Needs</a:t>
            </a:r>
          </a:p>
        </p:txBody>
      </p:sp>
      <p:sp>
        <p:nvSpPr>
          <p:cNvPr id="6" name="TextBox 5">
            <a:extLst>
              <a:ext uri="{FF2B5EF4-FFF2-40B4-BE49-F238E27FC236}">
                <a16:creationId xmlns:a16="http://schemas.microsoft.com/office/drawing/2014/main" id="{B2F7FF03-5DD3-5A24-FD8C-020413843787}"/>
              </a:ext>
            </a:extLst>
          </p:cNvPr>
          <p:cNvSpPr txBox="1"/>
          <p:nvPr/>
        </p:nvSpPr>
        <p:spPr>
          <a:xfrm>
            <a:off x="831023" y="3019527"/>
            <a:ext cx="3538471"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Manpower Optimization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Reduced Risk of Fraud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Easier to Calculate Speed of Service</a:t>
            </a:r>
          </a:p>
        </p:txBody>
      </p:sp>
      <p:sp>
        <p:nvSpPr>
          <p:cNvPr id="7" name="TextBox 6">
            <a:extLst>
              <a:ext uri="{FF2B5EF4-FFF2-40B4-BE49-F238E27FC236}">
                <a16:creationId xmlns:a16="http://schemas.microsoft.com/office/drawing/2014/main" id="{ED14E9F9-0520-842A-E563-CADAEC8ED22B}"/>
              </a:ext>
            </a:extLst>
          </p:cNvPr>
          <p:cNvSpPr txBox="1"/>
          <p:nvPr/>
        </p:nvSpPr>
        <p:spPr>
          <a:xfrm>
            <a:off x="338435" y="2757143"/>
            <a:ext cx="402714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Automated Order Closure at POS Systems</a:t>
            </a:r>
          </a:p>
        </p:txBody>
      </p:sp>
      <p:pic>
        <p:nvPicPr>
          <p:cNvPr id="1026" name="Picture 2" descr="Pos System Icon - Download in Colored Outline Style">
            <a:extLst>
              <a:ext uri="{FF2B5EF4-FFF2-40B4-BE49-F238E27FC236}">
                <a16:creationId xmlns:a16="http://schemas.microsoft.com/office/drawing/2014/main" id="{645DC3B2-F836-D09E-3C21-376E23E22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76" y="3344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8FBD30-F137-8898-6D8A-73DDD7478613}"/>
              </a:ext>
            </a:extLst>
          </p:cNvPr>
          <p:cNvSpPr txBox="1"/>
          <p:nvPr/>
        </p:nvSpPr>
        <p:spPr>
          <a:xfrm>
            <a:off x="814805" y="4507825"/>
            <a:ext cx="3538470"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Digital Kiosk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Dine-in &amp; Takeaway  Integration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1" i="0" u="none" strike="noStrike" kern="1200" cap="none" spc="0" normalizeH="0" baseline="0" noProof="0">
                <a:ln>
                  <a:noFill/>
                </a:ln>
                <a:solidFill>
                  <a:srgbClr val="C00000"/>
                </a:solidFill>
                <a:effectLst/>
                <a:uLnTx/>
                <a:uFillTx/>
                <a:latin typeface="Calibri" panose="020F0502020204030204"/>
                <a:ea typeface="+mn-ea"/>
                <a:cs typeface="+mn-cs"/>
              </a:rPr>
              <a:t>Order modes available </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to add revenue and digitization</a:t>
            </a:r>
          </a:p>
        </p:txBody>
      </p:sp>
      <p:sp>
        <p:nvSpPr>
          <p:cNvPr id="10" name="TextBox 9">
            <a:extLst>
              <a:ext uri="{FF2B5EF4-FFF2-40B4-BE49-F238E27FC236}">
                <a16:creationId xmlns:a16="http://schemas.microsoft.com/office/drawing/2014/main" id="{A5109FE8-B2C2-FB9E-8161-FF26B7DD3A22}"/>
              </a:ext>
            </a:extLst>
          </p:cNvPr>
          <p:cNvSpPr txBox="1"/>
          <p:nvPr/>
        </p:nvSpPr>
        <p:spPr>
          <a:xfrm>
            <a:off x="338435" y="4229055"/>
            <a:ext cx="28484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All Order Modes are Supported</a:t>
            </a:r>
          </a:p>
        </p:txBody>
      </p:sp>
      <p:pic>
        <p:nvPicPr>
          <p:cNvPr id="1028" name="Picture 4" descr="System integration - Free computer icons">
            <a:extLst>
              <a:ext uri="{FF2B5EF4-FFF2-40B4-BE49-F238E27FC236}">
                <a16:creationId xmlns:a16="http://schemas.microsoft.com/office/drawing/2014/main" id="{395C04C3-2592-7068-8E85-B7B8977C6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76" y="4780670"/>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3E8E89E-9C46-4B84-6179-98F8569BA588}"/>
              </a:ext>
            </a:extLst>
          </p:cNvPr>
          <p:cNvSpPr txBox="1"/>
          <p:nvPr/>
        </p:nvSpPr>
        <p:spPr>
          <a:xfrm>
            <a:off x="791030" y="6119500"/>
            <a:ext cx="3538217" cy="30777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Unified call-center solution</a:t>
            </a:r>
          </a:p>
        </p:txBody>
      </p:sp>
      <p:sp>
        <p:nvSpPr>
          <p:cNvPr id="13" name="TextBox 12">
            <a:extLst>
              <a:ext uri="{FF2B5EF4-FFF2-40B4-BE49-F238E27FC236}">
                <a16:creationId xmlns:a16="http://schemas.microsoft.com/office/drawing/2014/main" id="{7DE85593-602A-8D11-206F-6CCEBCFF8D26}"/>
              </a:ext>
            </a:extLst>
          </p:cNvPr>
          <p:cNvSpPr txBox="1"/>
          <p:nvPr/>
        </p:nvSpPr>
        <p:spPr>
          <a:xfrm>
            <a:off x="237034" y="5727936"/>
            <a:ext cx="396185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Unified Multi-Country/Multi-Brand Support </a:t>
            </a:r>
          </a:p>
        </p:txBody>
      </p:sp>
      <p:pic>
        <p:nvPicPr>
          <p:cNvPr id="1030" name="Picture 6" descr="Operations - Free people icons">
            <a:extLst>
              <a:ext uri="{FF2B5EF4-FFF2-40B4-BE49-F238E27FC236}">
                <a16:creationId xmlns:a16="http://schemas.microsoft.com/office/drawing/2014/main" id="{A32B14AB-390D-E3E4-254B-B14918181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64" y="6019133"/>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a:extLst>
              <a:ext uri="{FF2B5EF4-FFF2-40B4-BE49-F238E27FC236}">
                <a16:creationId xmlns:a16="http://schemas.microsoft.com/office/drawing/2014/main" id="{E766378A-60D1-B8D6-90BA-1B6B9BA55BCD}"/>
              </a:ext>
            </a:extLst>
          </p:cNvPr>
          <p:cNvSpPr txBox="1">
            <a:spLocks/>
          </p:cNvSpPr>
          <p:nvPr/>
        </p:nvSpPr>
        <p:spPr>
          <a:xfrm>
            <a:off x="470057" y="512720"/>
            <a:ext cx="3743128" cy="367583"/>
          </a:xfrm>
          <a:prstGeom prst="rect">
            <a:avLst/>
          </a:prstGeom>
        </p:spPr>
        <p:txBody>
          <a:bodyPr anchor="t"/>
          <a:lstStyle>
            <a:lvl1pPr marL="0" indent="0" algn="l" defTabSz="914400" rtl="0" eaLnBrk="1" latinLnBrk="0" hangingPunct="1">
              <a:lnSpc>
                <a:spcPct val="90000"/>
              </a:lnSpc>
              <a:spcBef>
                <a:spcPts val="1000"/>
              </a:spcBef>
              <a:buClr>
                <a:srgbClr val="C00000"/>
              </a:buClr>
              <a:buFontTx/>
              <a:buNone/>
              <a:defRPr sz="1600" b="1" kern="1200">
                <a:solidFill>
                  <a:srgbClr val="C00000"/>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1950331D-AF26-0596-B298-F5D35FEA4373}"/>
              </a:ext>
            </a:extLst>
          </p:cNvPr>
          <p:cNvGrpSpPr/>
          <p:nvPr/>
        </p:nvGrpSpPr>
        <p:grpSpPr>
          <a:xfrm>
            <a:off x="5051429" y="728946"/>
            <a:ext cx="5956889" cy="4270757"/>
            <a:chOff x="4571132" y="696511"/>
            <a:chExt cx="6153579" cy="4291261"/>
          </a:xfrm>
        </p:grpSpPr>
        <p:pic>
          <p:nvPicPr>
            <p:cNvPr id="3" name="Picture 2">
              <a:extLst>
                <a:ext uri="{FF2B5EF4-FFF2-40B4-BE49-F238E27FC236}">
                  <a16:creationId xmlns:a16="http://schemas.microsoft.com/office/drawing/2014/main" id="{2C8BF7DF-9178-B64C-26EB-F61363AE8C1D}"/>
                </a:ext>
              </a:extLst>
            </p:cNvPr>
            <p:cNvPicPr>
              <a:picLocks noChangeAspect="1"/>
            </p:cNvPicPr>
            <p:nvPr/>
          </p:nvPicPr>
          <p:blipFill>
            <a:blip r:embed="rId5"/>
            <a:stretch>
              <a:fillRect/>
            </a:stretch>
          </p:blipFill>
          <p:spPr>
            <a:xfrm>
              <a:off x="4571132" y="696511"/>
              <a:ext cx="6153579" cy="4291261"/>
            </a:xfrm>
            <a:prstGeom prst="rect">
              <a:avLst/>
            </a:prstGeom>
          </p:spPr>
        </p:pic>
        <p:sp>
          <p:nvSpPr>
            <p:cNvPr id="5" name="Frame 4">
              <a:extLst>
                <a:ext uri="{FF2B5EF4-FFF2-40B4-BE49-F238E27FC236}">
                  <a16:creationId xmlns:a16="http://schemas.microsoft.com/office/drawing/2014/main" id="{45CEA41B-B451-F6F7-AA47-E641EB6C97F2}"/>
                </a:ext>
              </a:extLst>
            </p:cNvPr>
            <p:cNvSpPr/>
            <p:nvPr/>
          </p:nvSpPr>
          <p:spPr>
            <a:xfrm>
              <a:off x="6085735" y="2170766"/>
              <a:ext cx="1627031" cy="885175"/>
            </a:xfrm>
            <a:prstGeom prst="frame">
              <a:avLst>
                <a:gd name="adj1" fmla="val 11452"/>
              </a:avLst>
            </a:prstGeom>
            <a:solidFill>
              <a:schemeClr val="accent6"/>
            </a:solidFill>
            <a:ln w="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39EBEB9B-AB4F-DA24-7EF5-3B215551FD90}"/>
              </a:ext>
            </a:extLst>
          </p:cNvPr>
          <p:cNvGrpSpPr/>
          <p:nvPr/>
        </p:nvGrpSpPr>
        <p:grpSpPr>
          <a:xfrm>
            <a:off x="4468063" y="5110519"/>
            <a:ext cx="7618983" cy="1569233"/>
            <a:chOff x="3855903" y="4564721"/>
            <a:chExt cx="8231143" cy="2115031"/>
          </a:xfrm>
        </p:grpSpPr>
        <p:sp>
          <p:nvSpPr>
            <p:cNvPr id="44" name="Rectangle: Rounded Corners 1055">
              <a:extLst>
                <a:ext uri="{FF2B5EF4-FFF2-40B4-BE49-F238E27FC236}">
                  <a16:creationId xmlns:a16="http://schemas.microsoft.com/office/drawing/2014/main" id="{ECB8454E-6ABC-3098-1A3D-772F18A7AF71}"/>
                </a:ext>
              </a:extLst>
            </p:cNvPr>
            <p:cNvSpPr/>
            <p:nvPr/>
          </p:nvSpPr>
          <p:spPr>
            <a:xfrm>
              <a:off x="3855903" y="4844265"/>
              <a:ext cx="8231143" cy="1835487"/>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0F12791A-9D00-77AA-8B7A-425CAEB049E8}"/>
                </a:ext>
              </a:extLst>
            </p:cNvPr>
            <p:cNvSpPr txBox="1"/>
            <p:nvPr/>
          </p:nvSpPr>
          <p:spPr>
            <a:xfrm>
              <a:off x="3855903" y="4564721"/>
              <a:ext cx="8231143" cy="348951"/>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600" b="1" i="0" u="none" strike="noStrike" kern="1200" cap="all" spc="0" normalizeH="0" baseline="0" noProof="0">
                  <a:ln>
                    <a:noFill/>
                  </a:ln>
                  <a:solidFill>
                    <a:prstClr val="white"/>
                  </a:solidFill>
                  <a:effectLst/>
                  <a:uLnTx/>
                  <a:uFillTx/>
                  <a:latin typeface="Calibri" panose="020F0502020204030204"/>
                  <a:ea typeface="+mn-ea"/>
                  <a:cs typeface="+mn-cs"/>
                </a:rPr>
                <a:t>Key BENEFITS (Achieved)-2022 </a:t>
              </a:r>
            </a:p>
          </p:txBody>
        </p:sp>
        <p:pic>
          <p:nvPicPr>
            <p:cNvPr id="46" name="Picture 2" descr="4 Ways to Skyrocket your Service Business Revenue - Centrinity">
              <a:extLst>
                <a:ext uri="{FF2B5EF4-FFF2-40B4-BE49-F238E27FC236}">
                  <a16:creationId xmlns:a16="http://schemas.microsoft.com/office/drawing/2014/main" id="{776F2821-98AA-69AC-1717-DBA07DE9E512}"/>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7513" y="5574842"/>
              <a:ext cx="144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11899C9-607A-FBA3-585E-6B89CD2DD60C}"/>
                </a:ext>
              </a:extLst>
            </p:cNvPr>
            <p:cNvSpPr txBox="1"/>
            <p:nvPr/>
          </p:nvSpPr>
          <p:spPr>
            <a:xfrm>
              <a:off x="3897513" y="4970065"/>
              <a:ext cx="2520000" cy="705202"/>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mn-cs"/>
                </a:rPr>
                <a:t>Additional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 </a:t>
              </a:r>
              <a:r>
                <a:rPr lang="en-US" sz="1400" b="1">
                  <a:solidFill>
                    <a:srgbClr val="C00000"/>
                  </a:solidFill>
                  <a:latin typeface="Calibri" panose="020F0502020204030204"/>
                </a:rPr>
                <a:t>500K</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 Revenue</a:t>
              </a:r>
              <a:r>
                <a:rPr kumimoji="0" lang="en-US" sz="1400" b="1" i="0" u="none" strike="noStrike" kern="1200" cap="none" spc="0" normalizeH="0" baseline="0" noProof="0">
                  <a:ln>
                    <a:noFill/>
                  </a:ln>
                  <a:effectLst/>
                  <a:uLnTx/>
                  <a:uFillTx/>
                  <a:latin typeface="Calibri" panose="020F0502020204030204"/>
                  <a:ea typeface="+mn-ea"/>
                  <a:cs typeface="+mn-cs"/>
                </a:rPr>
                <a:t> </a:t>
              </a:r>
              <a:r>
                <a:rPr kumimoji="0" lang="en-US" sz="1400" b="0" i="0" u="none" strike="noStrike" kern="1200" cap="none" spc="0" normalizeH="0" baseline="0" noProof="0">
                  <a:ln>
                    <a:noFill/>
                  </a:ln>
                  <a:effectLst/>
                  <a:uLnTx/>
                  <a:uFillTx/>
                  <a:latin typeface="Calibri" panose="020F0502020204030204"/>
                  <a:ea typeface="+mn-ea"/>
                  <a:cs typeface="+mn-cs"/>
                </a:rPr>
                <a:t>in Q2 &amp; Q3</a:t>
              </a:r>
            </a:p>
          </p:txBody>
        </p:sp>
        <p:sp>
          <p:nvSpPr>
            <p:cNvPr id="48" name="TextBox 47">
              <a:extLst>
                <a:ext uri="{FF2B5EF4-FFF2-40B4-BE49-F238E27FC236}">
                  <a16:creationId xmlns:a16="http://schemas.microsoft.com/office/drawing/2014/main" id="{F696D14F-535A-1344-FB3A-500D1F4ECE49}"/>
                </a:ext>
              </a:extLst>
            </p:cNvPr>
            <p:cNvSpPr txBox="1"/>
            <p:nvPr/>
          </p:nvSpPr>
          <p:spPr>
            <a:xfrm>
              <a:off x="6701901" y="4973675"/>
              <a:ext cx="2520000" cy="70520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 of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44 Stores at Digital Platforms</a:t>
              </a:r>
            </a:p>
          </p:txBody>
        </p:sp>
        <p:pic>
          <p:nvPicPr>
            <p:cNvPr id="49" name="Picture 8" descr="698 Dining Shopping Icon Illustrations &amp; Clip Art - iStock">
              <a:extLst>
                <a:ext uri="{FF2B5EF4-FFF2-40B4-BE49-F238E27FC236}">
                  <a16:creationId xmlns:a16="http://schemas.microsoft.com/office/drawing/2014/main" id="{6D42C2E4-3D99-1446-F87E-7DACEF2655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943" t="16912" r="18674" b="19074"/>
            <a:stretch/>
          </p:blipFill>
          <p:spPr bwMode="auto">
            <a:xfrm>
              <a:off x="7456149" y="5616395"/>
              <a:ext cx="1011505" cy="102157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B703EEB-992D-C0C6-C598-29D15149BD6A}"/>
                </a:ext>
              </a:extLst>
            </p:cNvPr>
            <p:cNvSpPr txBox="1"/>
            <p:nvPr/>
          </p:nvSpPr>
          <p:spPr>
            <a:xfrm>
              <a:off x="9444495" y="4970062"/>
              <a:ext cx="2520000" cy="41482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Additional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Order Modes</a:t>
              </a:r>
            </a:p>
          </p:txBody>
        </p:sp>
        <p:pic>
          <p:nvPicPr>
            <p:cNvPr id="51" name="Picture 10" descr="Welcome to KFC - Order your meal online now!">
              <a:extLst>
                <a:ext uri="{FF2B5EF4-FFF2-40B4-BE49-F238E27FC236}">
                  <a16:creationId xmlns:a16="http://schemas.microsoft.com/office/drawing/2014/main" id="{6EFD7CC4-7EB5-E967-6797-AC965737FD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3481" y="5392306"/>
              <a:ext cx="1502029" cy="120162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HD Blue Storage Host Clouds Icon PNG | Citypng">
            <a:extLst>
              <a:ext uri="{FF2B5EF4-FFF2-40B4-BE49-F238E27FC236}">
                <a16:creationId xmlns:a16="http://schemas.microsoft.com/office/drawing/2014/main" id="{4E37238B-5BA0-9697-DA87-16DCF8110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576" y="1803275"/>
            <a:ext cx="663000" cy="46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B8A7C0D9-0F90-FD83-C06D-0BB464BB2502}"/>
              </a:ext>
            </a:extLst>
          </p:cNvPr>
          <p:cNvSpPr txBox="1">
            <a:spLocks/>
          </p:cNvSpPr>
          <p:nvPr/>
        </p:nvSpPr>
        <p:spPr>
          <a:xfrm>
            <a:off x="420429" y="337068"/>
            <a:ext cx="5956888" cy="439677"/>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Calibri "/>
                <a:ea typeface="+mn-ea"/>
                <a:cs typeface="+mn-cs"/>
              </a:rPr>
              <a:t>Americana Restaurants Connect (ARC)</a:t>
            </a:r>
            <a:endParaRPr kumimoji="0" lang="en-IN"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Placeholder 3">
            <a:extLst>
              <a:ext uri="{FF2B5EF4-FFF2-40B4-BE49-F238E27FC236}">
                <a16:creationId xmlns:a16="http://schemas.microsoft.com/office/drawing/2014/main" id="{BBBC2F7B-6F25-3818-BED9-1E78BCEA74F4}"/>
              </a:ext>
            </a:extLst>
          </p:cNvPr>
          <p:cNvSpPr txBox="1">
            <a:spLocks/>
          </p:cNvSpPr>
          <p:nvPr/>
        </p:nvSpPr>
        <p:spPr>
          <a:xfrm>
            <a:off x="6096000" y="337068"/>
            <a:ext cx="3949065"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C00000"/>
                </a:solidFill>
                <a:effectLst/>
                <a:uLnTx/>
                <a:uFillTx/>
                <a:latin typeface="Calibri "/>
                <a:ea typeface="+mn-ea"/>
                <a:cs typeface="+mn-cs"/>
              </a:rPr>
              <a:t>To Be Architecture </a:t>
            </a:r>
            <a:endParaRPr kumimoji="0" lang="en-IN" sz="20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2" name="Picture 1" descr="A blue and red sign&#10;&#10;Description automatically generated with low confidence">
            <a:extLst>
              <a:ext uri="{FF2B5EF4-FFF2-40B4-BE49-F238E27FC236}">
                <a16:creationId xmlns:a16="http://schemas.microsoft.com/office/drawing/2014/main" id="{767B9D1A-97AD-43D2-4421-9FC2EF49F6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10358" y="147930"/>
            <a:ext cx="1183774" cy="528296"/>
          </a:xfrm>
          <a:prstGeom prst="rect">
            <a:avLst/>
          </a:prstGeom>
        </p:spPr>
      </p:pic>
    </p:spTree>
    <p:extLst>
      <p:ext uri="{BB962C8B-B14F-4D97-AF65-F5344CB8AC3E}">
        <p14:creationId xmlns:p14="http://schemas.microsoft.com/office/powerpoint/2010/main" val="1735667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Rectangle: Rounded Corners 1055">
            <a:extLst>
              <a:ext uri="{FF2B5EF4-FFF2-40B4-BE49-F238E27FC236}">
                <a16:creationId xmlns:a16="http://schemas.microsoft.com/office/drawing/2014/main" id="{F054B009-5E44-F0D8-345A-27E47E83A6FA}"/>
              </a:ext>
            </a:extLst>
          </p:cNvPr>
          <p:cNvSpPr/>
          <p:nvPr/>
        </p:nvSpPr>
        <p:spPr>
          <a:xfrm>
            <a:off x="244124" y="696511"/>
            <a:ext cx="4109151" cy="5881963"/>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TextBox 1071">
            <a:extLst>
              <a:ext uri="{FF2B5EF4-FFF2-40B4-BE49-F238E27FC236}">
                <a16:creationId xmlns:a16="http://schemas.microsoft.com/office/drawing/2014/main" id="{959DF822-BDF1-14EF-E0A5-1A7CBC5CC4BC}"/>
              </a:ext>
            </a:extLst>
          </p:cNvPr>
          <p:cNvSpPr txBox="1"/>
          <p:nvPr/>
        </p:nvSpPr>
        <p:spPr>
          <a:xfrm>
            <a:off x="237034" y="676227"/>
            <a:ext cx="4125297" cy="381038"/>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270" b="1" i="0" u="none" strike="noStrike" kern="1200" cap="all" spc="0" normalizeH="0" baseline="0" noProof="0">
                <a:ln>
                  <a:noFill/>
                </a:ln>
                <a:solidFill>
                  <a:prstClr val="white"/>
                </a:solidFill>
                <a:effectLst/>
                <a:uLnTx/>
                <a:uFillTx/>
                <a:latin typeface="Century Gothic"/>
                <a:ea typeface="+mn-ea"/>
                <a:cs typeface="+mn-cs"/>
              </a:rPr>
              <a:t>Key Solutions  </a:t>
            </a:r>
          </a:p>
        </p:txBody>
      </p:sp>
      <p:sp>
        <p:nvSpPr>
          <p:cNvPr id="1067" name="TextBox 1066">
            <a:extLst>
              <a:ext uri="{FF2B5EF4-FFF2-40B4-BE49-F238E27FC236}">
                <a16:creationId xmlns:a16="http://schemas.microsoft.com/office/drawing/2014/main" id="{F2E581D6-860C-2993-37CB-5D9D82865393}"/>
              </a:ext>
            </a:extLst>
          </p:cNvPr>
          <p:cNvSpPr txBox="1"/>
          <p:nvPr/>
        </p:nvSpPr>
        <p:spPr>
          <a:xfrm>
            <a:off x="830829" y="1570328"/>
            <a:ext cx="3538472"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Developed Future Proof Scalable Cloud Solution with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Near to Zero Downtime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62626"/>
                </a:solidFill>
                <a:effectLst/>
                <a:uLnTx/>
                <a:uFillTx/>
                <a:latin typeface="Calibri" panose="020F0502020204030204"/>
                <a:ea typeface="+mn-ea"/>
                <a:cs typeface="Segoe UI" panose="020B0502040204020203" pitchFamily="34" charset="0"/>
              </a:rPr>
              <a:t>Higher Availability &amp;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Segoe UI" panose="020B0502040204020203" pitchFamily="34" charset="0"/>
              </a:rPr>
              <a:t>ease of Integration with Digital Channels</a:t>
            </a:r>
          </a:p>
        </p:txBody>
      </p:sp>
      <p:sp>
        <p:nvSpPr>
          <p:cNvPr id="1068" name="TextBox 1067">
            <a:extLst>
              <a:ext uri="{FF2B5EF4-FFF2-40B4-BE49-F238E27FC236}">
                <a16:creationId xmlns:a16="http://schemas.microsoft.com/office/drawing/2014/main" id="{F3C08372-C8EF-5379-881D-23F8F735AA0F}"/>
              </a:ext>
            </a:extLst>
          </p:cNvPr>
          <p:cNvSpPr txBox="1"/>
          <p:nvPr/>
        </p:nvSpPr>
        <p:spPr>
          <a:xfrm>
            <a:off x="342156" y="1039808"/>
            <a:ext cx="402714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Cloud Based Services for Americana Future Needs</a:t>
            </a:r>
          </a:p>
        </p:txBody>
      </p:sp>
      <p:sp>
        <p:nvSpPr>
          <p:cNvPr id="6" name="TextBox 5">
            <a:extLst>
              <a:ext uri="{FF2B5EF4-FFF2-40B4-BE49-F238E27FC236}">
                <a16:creationId xmlns:a16="http://schemas.microsoft.com/office/drawing/2014/main" id="{B2F7FF03-5DD3-5A24-FD8C-020413843787}"/>
              </a:ext>
            </a:extLst>
          </p:cNvPr>
          <p:cNvSpPr txBox="1"/>
          <p:nvPr/>
        </p:nvSpPr>
        <p:spPr>
          <a:xfrm>
            <a:off x="831023" y="3019527"/>
            <a:ext cx="3538471"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Manpower Optimization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Reduced Risk of Fraud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Easier to Calculate Speed of Service</a:t>
            </a:r>
          </a:p>
        </p:txBody>
      </p:sp>
      <p:sp>
        <p:nvSpPr>
          <p:cNvPr id="7" name="TextBox 6">
            <a:extLst>
              <a:ext uri="{FF2B5EF4-FFF2-40B4-BE49-F238E27FC236}">
                <a16:creationId xmlns:a16="http://schemas.microsoft.com/office/drawing/2014/main" id="{ED14E9F9-0520-842A-E563-CADAEC8ED22B}"/>
              </a:ext>
            </a:extLst>
          </p:cNvPr>
          <p:cNvSpPr txBox="1"/>
          <p:nvPr/>
        </p:nvSpPr>
        <p:spPr>
          <a:xfrm>
            <a:off x="338435" y="2757143"/>
            <a:ext cx="402714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Automated Order Closure at POS Systems</a:t>
            </a:r>
          </a:p>
        </p:txBody>
      </p:sp>
      <p:pic>
        <p:nvPicPr>
          <p:cNvPr id="1026" name="Picture 2" descr="Pos System Icon - Download in Colored Outline Style">
            <a:extLst>
              <a:ext uri="{FF2B5EF4-FFF2-40B4-BE49-F238E27FC236}">
                <a16:creationId xmlns:a16="http://schemas.microsoft.com/office/drawing/2014/main" id="{645DC3B2-F836-D09E-3C21-376E23E22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76" y="3344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8FBD30-F137-8898-6D8A-73DDD7478613}"/>
              </a:ext>
            </a:extLst>
          </p:cNvPr>
          <p:cNvSpPr txBox="1"/>
          <p:nvPr/>
        </p:nvSpPr>
        <p:spPr>
          <a:xfrm>
            <a:off x="814805" y="4507825"/>
            <a:ext cx="3538470" cy="116955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Digital Kiosk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Dine-in &amp; Takeaway  Integration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1" i="0" u="none" strike="noStrike" kern="1200" cap="none" spc="0" normalizeH="0" baseline="0" noProof="0">
                <a:ln>
                  <a:noFill/>
                </a:ln>
                <a:solidFill>
                  <a:srgbClr val="C00000"/>
                </a:solidFill>
                <a:effectLst/>
                <a:uLnTx/>
                <a:uFillTx/>
                <a:latin typeface="Calibri" panose="020F0502020204030204"/>
                <a:ea typeface="+mn-ea"/>
                <a:cs typeface="+mn-cs"/>
              </a:rPr>
              <a:t>Order modes available </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to add revenue and digitization</a:t>
            </a:r>
          </a:p>
        </p:txBody>
      </p:sp>
      <p:sp>
        <p:nvSpPr>
          <p:cNvPr id="10" name="TextBox 9">
            <a:extLst>
              <a:ext uri="{FF2B5EF4-FFF2-40B4-BE49-F238E27FC236}">
                <a16:creationId xmlns:a16="http://schemas.microsoft.com/office/drawing/2014/main" id="{A5109FE8-B2C2-FB9E-8161-FF26B7DD3A22}"/>
              </a:ext>
            </a:extLst>
          </p:cNvPr>
          <p:cNvSpPr txBox="1"/>
          <p:nvPr/>
        </p:nvSpPr>
        <p:spPr>
          <a:xfrm>
            <a:off x="338435" y="4229055"/>
            <a:ext cx="28484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All Order Modes are Supported</a:t>
            </a:r>
          </a:p>
        </p:txBody>
      </p:sp>
      <p:pic>
        <p:nvPicPr>
          <p:cNvPr id="1028" name="Picture 4" descr="System integration - Free computer icons">
            <a:extLst>
              <a:ext uri="{FF2B5EF4-FFF2-40B4-BE49-F238E27FC236}">
                <a16:creationId xmlns:a16="http://schemas.microsoft.com/office/drawing/2014/main" id="{395C04C3-2592-7068-8E85-B7B8977C6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76" y="4780670"/>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3E8E89E-9C46-4B84-6179-98F8569BA588}"/>
              </a:ext>
            </a:extLst>
          </p:cNvPr>
          <p:cNvSpPr txBox="1"/>
          <p:nvPr/>
        </p:nvSpPr>
        <p:spPr>
          <a:xfrm>
            <a:off x="791030" y="6119500"/>
            <a:ext cx="3538217" cy="30777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Unified call-center solution</a:t>
            </a:r>
          </a:p>
        </p:txBody>
      </p:sp>
      <p:sp>
        <p:nvSpPr>
          <p:cNvPr id="13" name="TextBox 12">
            <a:extLst>
              <a:ext uri="{FF2B5EF4-FFF2-40B4-BE49-F238E27FC236}">
                <a16:creationId xmlns:a16="http://schemas.microsoft.com/office/drawing/2014/main" id="{7DE85593-602A-8D11-206F-6CCEBCFF8D26}"/>
              </a:ext>
            </a:extLst>
          </p:cNvPr>
          <p:cNvSpPr txBox="1"/>
          <p:nvPr/>
        </p:nvSpPr>
        <p:spPr>
          <a:xfrm>
            <a:off x="237034" y="5727936"/>
            <a:ext cx="396185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rPr>
              <a:t>Unified Multi-Country/Multi-Brand Support </a:t>
            </a:r>
          </a:p>
        </p:txBody>
      </p:sp>
      <p:pic>
        <p:nvPicPr>
          <p:cNvPr id="1030" name="Picture 6" descr="Operations - Free people icons">
            <a:extLst>
              <a:ext uri="{FF2B5EF4-FFF2-40B4-BE49-F238E27FC236}">
                <a16:creationId xmlns:a16="http://schemas.microsoft.com/office/drawing/2014/main" id="{A32B14AB-390D-E3E4-254B-B14918181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64" y="6019133"/>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a:extLst>
              <a:ext uri="{FF2B5EF4-FFF2-40B4-BE49-F238E27FC236}">
                <a16:creationId xmlns:a16="http://schemas.microsoft.com/office/drawing/2014/main" id="{E766378A-60D1-B8D6-90BA-1B6B9BA55BCD}"/>
              </a:ext>
            </a:extLst>
          </p:cNvPr>
          <p:cNvSpPr txBox="1">
            <a:spLocks/>
          </p:cNvSpPr>
          <p:nvPr/>
        </p:nvSpPr>
        <p:spPr>
          <a:xfrm>
            <a:off x="470057" y="512720"/>
            <a:ext cx="3743128" cy="367583"/>
          </a:xfrm>
          <a:prstGeom prst="rect">
            <a:avLst/>
          </a:prstGeom>
        </p:spPr>
        <p:txBody>
          <a:bodyPr anchor="t"/>
          <a:lstStyle>
            <a:lvl1pPr marL="0" indent="0" algn="l" defTabSz="914400" rtl="0" eaLnBrk="1" latinLnBrk="0" hangingPunct="1">
              <a:lnSpc>
                <a:spcPct val="90000"/>
              </a:lnSpc>
              <a:spcBef>
                <a:spcPts val="1000"/>
              </a:spcBef>
              <a:buClr>
                <a:srgbClr val="C00000"/>
              </a:buClr>
              <a:buFontTx/>
              <a:buNone/>
              <a:defRPr sz="1600" b="1" kern="1200">
                <a:solidFill>
                  <a:srgbClr val="C00000"/>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C00000"/>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39EBEB9B-AB4F-DA24-7EF5-3B215551FD90}"/>
              </a:ext>
            </a:extLst>
          </p:cNvPr>
          <p:cNvGrpSpPr/>
          <p:nvPr/>
        </p:nvGrpSpPr>
        <p:grpSpPr>
          <a:xfrm>
            <a:off x="4468063" y="5110519"/>
            <a:ext cx="7618983" cy="1569233"/>
            <a:chOff x="3855903" y="4564721"/>
            <a:chExt cx="8231143" cy="2115031"/>
          </a:xfrm>
        </p:grpSpPr>
        <p:sp>
          <p:nvSpPr>
            <p:cNvPr id="44" name="Rectangle: Rounded Corners 1055">
              <a:extLst>
                <a:ext uri="{FF2B5EF4-FFF2-40B4-BE49-F238E27FC236}">
                  <a16:creationId xmlns:a16="http://schemas.microsoft.com/office/drawing/2014/main" id="{ECB8454E-6ABC-3098-1A3D-772F18A7AF71}"/>
                </a:ext>
              </a:extLst>
            </p:cNvPr>
            <p:cNvSpPr/>
            <p:nvPr/>
          </p:nvSpPr>
          <p:spPr>
            <a:xfrm>
              <a:off x="3855903" y="4844265"/>
              <a:ext cx="8231143" cy="1835487"/>
            </a:xfrm>
            <a:prstGeom prst="roundRect">
              <a:avLst>
                <a:gd name="adj" fmla="val 58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0F12791A-9D00-77AA-8B7A-425CAEB049E8}"/>
                </a:ext>
              </a:extLst>
            </p:cNvPr>
            <p:cNvSpPr txBox="1"/>
            <p:nvPr/>
          </p:nvSpPr>
          <p:spPr>
            <a:xfrm>
              <a:off x="3855903" y="4564721"/>
              <a:ext cx="8231143" cy="348951"/>
            </a:xfrm>
            <a:prstGeom prst="round2SameRect">
              <a:avLst>
                <a:gd name="adj1" fmla="val 35815"/>
                <a:gd name="adj2" fmla="val 0"/>
              </a:avLst>
            </a:prstGeom>
            <a:solidFill>
              <a:srgbClr val="C00000"/>
            </a:solidFill>
            <a:ln>
              <a:noFill/>
            </a:ln>
          </p:spPr>
          <p:txBody>
            <a:bodyPr vert="horz" wrap="square" lIns="0" tIns="41457" rIns="0" bIns="41457" rtlCol="0" anchor="ctr" anchorCtr="0">
              <a:noAutofit/>
            </a:bodyPr>
            <a:lstStyle>
              <a:lvl1pPr marL="333642" indent="-333642" algn="ctr" defTabSz="889711">
                <a:spcBef>
                  <a:spcPct val="20000"/>
                </a:spcBef>
                <a:buClr>
                  <a:schemeClr val="accent2"/>
                </a:buClr>
                <a:buFont typeface="Wingdings" panose="05000000000000000000" pitchFamily="2" charset="2"/>
                <a:buNone/>
                <a:defRPr sz="1600" b="1" cap="all" baseline="0">
                  <a:solidFill>
                    <a:schemeClr val="accent1"/>
                  </a:solidFill>
                </a:defRPr>
              </a:lvl1pPr>
              <a:lvl2pPr marL="665739" indent="-329008" defTabSz="889711">
                <a:spcBef>
                  <a:spcPct val="20000"/>
                </a:spcBef>
                <a:buFont typeface="Arial" pitchFamily="34" charset="0"/>
                <a:buNone/>
                <a:defRPr sz="1400">
                  <a:solidFill>
                    <a:schemeClr val="tx1">
                      <a:lumMod val="50000"/>
                      <a:lumOff val="50000"/>
                    </a:schemeClr>
                  </a:solidFill>
                </a:defRPr>
              </a:lvl2pPr>
              <a:lvl3pPr marL="1002470" indent="-336731" defTabSz="889711">
                <a:spcBef>
                  <a:spcPct val="20000"/>
                </a:spcBef>
                <a:buFont typeface="Arial" panose="020B0604020202020204" pitchFamily="34" charset="0"/>
                <a:buNone/>
                <a:defRPr sz="1400">
                  <a:solidFill>
                    <a:schemeClr val="tx1">
                      <a:lumMod val="50000"/>
                      <a:lumOff val="50000"/>
                    </a:schemeClr>
                  </a:solidFill>
                </a:defRPr>
              </a:lvl3pPr>
              <a:lvl4pPr marL="1339201" indent="-336731" defTabSz="889711">
                <a:spcBef>
                  <a:spcPct val="20000"/>
                </a:spcBef>
                <a:buFont typeface="Arial" pitchFamily="34" charset="0"/>
                <a:buNone/>
                <a:defRPr sz="1400">
                  <a:solidFill>
                    <a:schemeClr val="tx1">
                      <a:lumMod val="50000"/>
                      <a:lumOff val="50000"/>
                    </a:schemeClr>
                  </a:solidFill>
                </a:defRPr>
              </a:lvl4pPr>
              <a:lvl5pPr marL="1666664" indent="-327463" defTabSz="889711">
                <a:spcBef>
                  <a:spcPct val="20000"/>
                </a:spcBef>
                <a:buFont typeface="Arial" pitchFamily="34" charset="0"/>
                <a:buNone/>
                <a:defRPr sz="1400">
                  <a:solidFill>
                    <a:schemeClr val="tx1">
                      <a:lumMod val="50000"/>
                      <a:lumOff val="50000"/>
                    </a:schemeClr>
                  </a:solidFill>
                </a:defRPr>
              </a:lvl5pPr>
              <a:lvl6pPr marL="2446706" indent="-222428" defTabSz="889711">
                <a:spcBef>
                  <a:spcPct val="20000"/>
                </a:spcBef>
                <a:buFont typeface="Arial" pitchFamily="34" charset="0"/>
                <a:buChar char="•"/>
                <a:defRPr sz="1946"/>
              </a:lvl6pPr>
              <a:lvl7pPr marL="2891561" indent="-222428" defTabSz="889711">
                <a:spcBef>
                  <a:spcPct val="20000"/>
                </a:spcBef>
                <a:buFont typeface="Arial" pitchFamily="34" charset="0"/>
                <a:buChar char="•"/>
                <a:defRPr sz="1946"/>
              </a:lvl7pPr>
              <a:lvl8pPr marL="3336417" indent="-222428" defTabSz="889711">
                <a:spcBef>
                  <a:spcPct val="20000"/>
                </a:spcBef>
                <a:buFont typeface="Arial" pitchFamily="34" charset="0"/>
                <a:buChar char="•"/>
                <a:defRPr sz="1946"/>
              </a:lvl8pPr>
              <a:lvl9pPr marL="3781273" indent="-222428" defTabSz="889711">
                <a:spcBef>
                  <a:spcPct val="20000"/>
                </a:spcBef>
                <a:buFont typeface="Arial" pitchFamily="34" charset="0"/>
                <a:buChar char="•"/>
                <a:defRPr sz="1946"/>
              </a:lvl9pPr>
            </a:lstStyle>
            <a:p>
              <a:pPr marL="302547" marR="0" lvl="0" indent="-302547" algn="ctr" defTabSz="806790" rtl="0" eaLnBrk="1" fontAlgn="auto" latinLnBrk="0" hangingPunct="1">
                <a:lnSpc>
                  <a:spcPct val="100000"/>
                </a:lnSpc>
                <a:spcBef>
                  <a:spcPct val="20000"/>
                </a:spcBef>
                <a:spcAft>
                  <a:spcPts val="0"/>
                </a:spcAft>
                <a:buClr>
                  <a:srgbClr val="313131"/>
                </a:buClr>
                <a:buSzTx/>
                <a:buFont typeface="Wingdings" panose="05000000000000000000" pitchFamily="2" charset="2"/>
                <a:buNone/>
                <a:tabLst/>
                <a:defRPr/>
              </a:pPr>
              <a:r>
                <a:rPr kumimoji="0" lang="en-GB" sz="1600" b="1" i="0" u="none" strike="noStrike" kern="1200" cap="all" spc="0" normalizeH="0" baseline="0" noProof="0">
                  <a:ln>
                    <a:noFill/>
                  </a:ln>
                  <a:solidFill>
                    <a:prstClr val="white"/>
                  </a:solidFill>
                  <a:effectLst/>
                  <a:uLnTx/>
                  <a:uFillTx/>
                  <a:latin typeface="Calibri" panose="020F0502020204030204"/>
                  <a:ea typeface="+mn-ea"/>
                  <a:cs typeface="+mn-cs"/>
                </a:rPr>
                <a:t>Key BENEFITS (Achieved)-2022 </a:t>
              </a:r>
            </a:p>
          </p:txBody>
        </p:sp>
        <p:pic>
          <p:nvPicPr>
            <p:cNvPr id="46" name="Picture 2" descr="4 Ways to Skyrocket your Service Business Revenue - Centrinity">
              <a:extLst>
                <a:ext uri="{FF2B5EF4-FFF2-40B4-BE49-F238E27FC236}">
                  <a16:creationId xmlns:a16="http://schemas.microsoft.com/office/drawing/2014/main" id="{776F2821-98AA-69AC-1717-DBA07DE9E51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513" y="5574842"/>
              <a:ext cx="144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11899C9-607A-FBA3-585E-6B89CD2DD60C}"/>
                </a:ext>
              </a:extLst>
            </p:cNvPr>
            <p:cNvSpPr txBox="1"/>
            <p:nvPr/>
          </p:nvSpPr>
          <p:spPr>
            <a:xfrm>
              <a:off x="3897513" y="4970065"/>
              <a:ext cx="2520000" cy="705202"/>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mn-cs"/>
                </a:rPr>
                <a:t>Additional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 </a:t>
              </a:r>
              <a:r>
                <a:rPr lang="en-US" sz="1400" b="1">
                  <a:solidFill>
                    <a:srgbClr val="C00000"/>
                  </a:solidFill>
                  <a:latin typeface="Calibri" panose="020F0502020204030204"/>
                </a:rPr>
                <a:t>500K</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 Revenue</a:t>
              </a:r>
              <a:r>
                <a:rPr kumimoji="0" lang="en-US" sz="1400" b="1" i="0" u="none" strike="noStrike" kern="1200" cap="none" spc="0" normalizeH="0" baseline="0" noProof="0">
                  <a:ln>
                    <a:noFill/>
                  </a:ln>
                  <a:effectLst/>
                  <a:uLnTx/>
                  <a:uFillTx/>
                  <a:latin typeface="Calibri" panose="020F0502020204030204"/>
                  <a:ea typeface="+mn-ea"/>
                  <a:cs typeface="+mn-cs"/>
                </a:rPr>
                <a:t> </a:t>
              </a:r>
              <a:r>
                <a:rPr kumimoji="0" lang="en-US" sz="1400" b="0" i="0" u="none" strike="noStrike" kern="1200" cap="none" spc="0" normalizeH="0" baseline="0" noProof="0">
                  <a:ln>
                    <a:noFill/>
                  </a:ln>
                  <a:effectLst/>
                  <a:uLnTx/>
                  <a:uFillTx/>
                  <a:latin typeface="Calibri" panose="020F0502020204030204"/>
                  <a:ea typeface="+mn-ea"/>
                  <a:cs typeface="+mn-cs"/>
                </a:rPr>
                <a:t>in Q2 &amp; Q3</a:t>
              </a:r>
            </a:p>
          </p:txBody>
        </p:sp>
        <p:sp>
          <p:nvSpPr>
            <p:cNvPr id="48" name="TextBox 47">
              <a:extLst>
                <a:ext uri="{FF2B5EF4-FFF2-40B4-BE49-F238E27FC236}">
                  <a16:creationId xmlns:a16="http://schemas.microsoft.com/office/drawing/2014/main" id="{F696D14F-535A-1344-FB3A-500D1F4ECE49}"/>
                </a:ext>
              </a:extLst>
            </p:cNvPr>
            <p:cNvSpPr txBox="1"/>
            <p:nvPr/>
          </p:nvSpPr>
          <p:spPr>
            <a:xfrm>
              <a:off x="6701901" y="4973675"/>
              <a:ext cx="2520000" cy="70520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 of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44 Stores at Digital Platforms</a:t>
              </a:r>
            </a:p>
          </p:txBody>
        </p:sp>
        <p:pic>
          <p:nvPicPr>
            <p:cNvPr id="49" name="Picture 8" descr="698 Dining Shopping Icon Illustrations &amp; Clip Art - iStock">
              <a:extLst>
                <a:ext uri="{FF2B5EF4-FFF2-40B4-BE49-F238E27FC236}">
                  <a16:creationId xmlns:a16="http://schemas.microsoft.com/office/drawing/2014/main" id="{6D42C2E4-3D99-1446-F87E-7DACEF2655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943" t="16912" r="18674" b="19074"/>
            <a:stretch/>
          </p:blipFill>
          <p:spPr bwMode="auto">
            <a:xfrm>
              <a:off x="7456149" y="5616395"/>
              <a:ext cx="1011505" cy="102157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B703EEB-992D-C0C6-C598-29D15149BD6A}"/>
                </a:ext>
              </a:extLst>
            </p:cNvPr>
            <p:cNvSpPr txBox="1"/>
            <p:nvPr/>
          </p:nvSpPr>
          <p:spPr>
            <a:xfrm>
              <a:off x="9444495" y="4970062"/>
              <a:ext cx="2520000" cy="41482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Additional </a:t>
              </a: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Order Modes</a:t>
              </a:r>
            </a:p>
          </p:txBody>
        </p:sp>
        <p:pic>
          <p:nvPicPr>
            <p:cNvPr id="51" name="Picture 10" descr="Welcome to KFC - Order your meal online now!">
              <a:extLst>
                <a:ext uri="{FF2B5EF4-FFF2-40B4-BE49-F238E27FC236}">
                  <a16:creationId xmlns:a16="http://schemas.microsoft.com/office/drawing/2014/main" id="{6EFD7CC4-7EB5-E967-6797-AC965737FD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3481" y="5392306"/>
              <a:ext cx="1502029" cy="120162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HD Blue Storage Host Clouds Icon PNG | Citypng">
            <a:extLst>
              <a:ext uri="{FF2B5EF4-FFF2-40B4-BE49-F238E27FC236}">
                <a16:creationId xmlns:a16="http://schemas.microsoft.com/office/drawing/2014/main" id="{4E37238B-5BA0-9697-DA87-16DCF81102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576" y="1803275"/>
            <a:ext cx="663000" cy="46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B8A7C0D9-0F90-FD83-C06D-0BB464BB2502}"/>
              </a:ext>
            </a:extLst>
          </p:cNvPr>
          <p:cNvSpPr txBox="1">
            <a:spLocks/>
          </p:cNvSpPr>
          <p:nvPr/>
        </p:nvSpPr>
        <p:spPr>
          <a:xfrm>
            <a:off x="420429" y="337068"/>
            <a:ext cx="5956888" cy="439677"/>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Calibri "/>
                <a:ea typeface="+mn-ea"/>
                <a:cs typeface="+mn-cs"/>
              </a:rPr>
              <a:t>Americana Restaurants Connect (ARC)</a:t>
            </a:r>
            <a:endParaRPr kumimoji="0" lang="en-IN"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Placeholder 3">
            <a:extLst>
              <a:ext uri="{FF2B5EF4-FFF2-40B4-BE49-F238E27FC236}">
                <a16:creationId xmlns:a16="http://schemas.microsoft.com/office/drawing/2014/main" id="{BBBC2F7B-6F25-3818-BED9-1E78BCEA74F4}"/>
              </a:ext>
            </a:extLst>
          </p:cNvPr>
          <p:cNvSpPr txBox="1">
            <a:spLocks/>
          </p:cNvSpPr>
          <p:nvPr/>
        </p:nvSpPr>
        <p:spPr>
          <a:xfrm>
            <a:off x="6096000" y="337068"/>
            <a:ext cx="3949065"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C00000"/>
                </a:solidFill>
                <a:effectLst/>
                <a:uLnTx/>
                <a:uFillTx/>
                <a:latin typeface="Calibri "/>
                <a:ea typeface="+mn-ea"/>
                <a:cs typeface="+mn-cs"/>
              </a:rPr>
              <a:t>To Be Architecture </a:t>
            </a:r>
            <a:endParaRPr kumimoji="0" lang="en-IN" sz="20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2" name="Picture 1" descr="A blue and red sign&#10;&#10;Description automatically generated with low confidence">
            <a:extLst>
              <a:ext uri="{FF2B5EF4-FFF2-40B4-BE49-F238E27FC236}">
                <a16:creationId xmlns:a16="http://schemas.microsoft.com/office/drawing/2014/main" id="{767B9D1A-97AD-43D2-4421-9FC2EF49F6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10358" y="147930"/>
            <a:ext cx="1183774" cy="528296"/>
          </a:xfrm>
          <a:prstGeom prst="rect">
            <a:avLst/>
          </a:prstGeom>
        </p:spPr>
      </p:pic>
      <p:pic>
        <p:nvPicPr>
          <p:cNvPr id="8" name="Picture 7">
            <a:extLst>
              <a:ext uri="{FF2B5EF4-FFF2-40B4-BE49-F238E27FC236}">
                <a16:creationId xmlns:a16="http://schemas.microsoft.com/office/drawing/2014/main" id="{42A908EC-FB6C-45A6-F307-44E0D16E1416}"/>
              </a:ext>
            </a:extLst>
          </p:cNvPr>
          <p:cNvPicPr>
            <a:picLocks noChangeAspect="1"/>
          </p:cNvPicPr>
          <p:nvPr/>
        </p:nvPicPr>
        <p:blipFill>
          <a:blip r:embed="rId10"/>
          <a:stretch>
            <a:fillRect/>
          </a:stretch>
        </p:blipFill>
        <p:spPr>
          <a:xfrm>
            <a:off x="4724300" y="602415"/>
            <a:ext cx="7196124" cy="4391409"/>
          </a:xfrm>
          <a:prstGeom prst="rect">
            <a:avLst/>
          </a:prstGeom>
        </p:spPr>
      </p:pic>
    </p:spTree>
    <p:extLst>
      <p:ext uri="{BB962C8B-B14F-4D97-AF65-F5344CB8AC3E}">
        <p14:creationId xmlns:p14="http://schemas.microsoft.com/office/powerpoint/2010/main" val="1114572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lstStyle/>
          <a:p>
            <a:r>
              <a:rPr lang="en-US" dirty="0"/>
              <a:t>ALMP Platform – Disaster Recovery Challenges</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r>
              <a:rPr lang="en-US" dirty="0"/>
              <a:t>11/01/2023</a:t>
            </a:r>
          </a:p>
        </p:txBody>
      </p:sp>
      <p:sp>
        <p:nvSpPr>
          <p:cNvPr id="6" name="Rectangle: Rounded Corners 5">
            <a:extLst>
              <a:ext uri="{FF2B5EF4-FFF2-40B4-BE49-F238E27FC236}">
                <a16:creationId xmlns:a16="http://schemas.microsoft.com/office/drawing/2014/main" id="{13443EBA-28DA-A0A3-7FB5-59056077B986}"/>
              </a:ext>
            </a:extLst>
          </p:cNvPr>
          <p:cNvSpPr/>
          <p:nvPr/>
        </p:nvSpPr>
        <p:spPr>
          <a:xfrm>
            <a:off x="637040" y="2703105"/>
            <a:ext cx="10535483" cy="3137769"/>
          </a:xfrm>
          <a:prstGeom prst="roundRect">
            <a:avLst>
              <a:gd name="adj" fmla="val 16667"/>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sp>
        <p:nvSpPr>
          <p:cNvPr id="7" name="Rectangle: Rounded Corners 6">
            <a:extLst>
              <a:ext uri="{FF2B5EF4-FFF2-40B4-BE49-F238E27FC236}">
                <a16:creationId xmlns:a16="http://schemas.microsoft.com/office/drawing/2014/main" id="{DA6E3BFA-D556-FCC0-08CF-4E73F238183F}"/>
              </a:ext>
            </a:extLst>
          </p:cNvPr>
          <p:cNvSpPr/>
          <p:nvPr/>
        </p:nvSpPr>
        <p:spPr>
          <a:xfrm>
            <a:off x="997599" y="3031628"/>
            <a:ext cx="4094882" cy="1305516"/>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8" name="Picture 7">
            <a:extLst>
              <a:ext uri="{FF2B5EF4-FFF2-40B4-BE49-F238E27FC236}">
                <a16:creationId xmlns:a16="http://schemas.microsoft.com/office/drawing/2014/main" id="{4123D88A-0E8F-CAC1-B060-7039CDFB32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0787" y="2912891"/>
            <a:ext cx="356665" cy="223675"/>
          </a:xfrm>
          <a:prstGeom prst="rect">
            <a:avLst/>
          </a:prstGeom>
        </p:spPr>
      </p:pic>
      <p:pic>
        <p:nvPicPr>
          <p:cNvPr id="10" name="Picture 9">
            <a:extLst>
              <a:ext uri="{FF2B5EF4-FFF2-40B4-BE49-F238E27FC236}">
                <a16:creationId xmlns:a16="http://schemas.microsoft.com/office/drawing/2014/main" id="{BCA790FF-CE44-06E1-65C9-E5636E342E27}"/>
              </a:ext>
            </a:extLst>
          </p:cNvPr>
          <p:cNvPicPr>
            <a:picLocks noChangeAspect="1"/>
          </p:cNvPicPr>
          <p:nvPr/>
        </p:nvPicPr>
        <p:blipFill>
          <a:blip r:embed="rId3"/>
          <a:stretch>
            <a:fillRect/>
          </a:stretch>
        </p:blipFill>
        <p:spPr>
          <a:xfrm>
            <a:off x="4420488" y="3524679"/>
            <a:ext cx="410508" cy="285045"/>
          </a:xfrm>
          <a:prstGeom prst="rect">
            <a:avLst/>
          </a:prstGeom>
        </p:spPr>
      </p:pic>
      <p:sp>
        <p:nvSpPr>
          <p:cNvPr id="11" name="Rectangle: Rounded Corners 10">
            <a:extLst>
              <a:ext uri="{FF2B5EF4-FFF2-40B4-BE49-F238E27FC236}">
                <a16:creationId xmlns:a16="http://schemas.microsoft.com/office/drawing/2014/main" id="{D8B9E557-B89F-5B57-7434-5790A8CA2BA3}"/>
              </a:ext>
            </a:extLst>
          </p:cNvPr>
          <p:cNvSpPr/>
          <p:nvPr/>
        </p:nvSpPr>
        <p:spPr>
          <a:xfrm rot="10800000" flipV="1">
            <a:off x="9895623" y="2869918"/>
            <a:ext cx="953017" cy="2832896"/>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12" name="Picture 11">
            <a:extLst>
              <a:ext uri="{FF2B5EF4-FFF2-40B4-BE49-F238E27FC236}">
                <a16:creationId xmlns:a16="http://schemas.microsoft.com/office/drawing/2014/main" id="{5758D240-7BF1-FE21-E42E-B6B249CE46DD}"/>
              </a:ext>
            </a:extLst>
          </p:cNvPr>
          <p:cNvPicPr>
            <a:picLocks noChangeAspect="1"/>
          </p:cNvPicPr>
          <p:nvPr/>
        </p:nvPicPr>
        <p:blipFill>
          <a:blip r:embed="rId4"/>
          <a:stretch>
            <a:fillRect/>
          </a:stretch>
        </p:blipFill>
        <p:spPr>
          <a:xfrm>
            <a:off x="10190826" y="4592984"/>
            <a:ext cx="410722" cy="323538"/>
          </a:xfrm>
          <a:prstGeom prst="rect">
            <a:avLst/>
          </a:prstGeom>
        </p:spPr>
      </p:pic>
      <p:pic>
        <p:nvPicPr>
          <p:cNvPr id="13" name="Picture 12">
            <a:extLst>
              <a:ext uri="{FF2B5EF4-FFF2-40B4-BE49-F238E27FC236}">
                <a16:creationId xmlns:a16="http://schemas.microsoft.com/office/drawing/2014/main" id="{78E0A840-0674-AA64-E316-BE305D2DB453}"/>
              </a:ext>
            </a:extLst>
          </p:cNvPr>
          <p:cNvPicPr>
            <a:picLocks noChangeAspect="1"/>
          </p:cNvPicPr>
          <p:nvPr/>
        </p:nvPicPr>
        <p:blipFill>
          <a:blip r:embed="rId5"/>
          <a:stretch>
            <a:fillRect/>
          </a:stretch>
        </p:blipFill>
        <p:spPr>
          <a:xfrm>
            <a:off x="10162892" y="3434074"/>
            <a:ext cx="466591" cy="326863"/>
          </a:xfrm>
          <a:prstGeom prst="rect">
            <a:avLst/>
          </a:prstGeom>
        </p:spPr>
      </p:pic>
      <p:pic>
        <p:nvPicPr>
          <p:cNvPr id="14" name="Picture 13">
            <a:extLst>
              <a:ext uri="{FF2B5EF4-FFF2-40B4-BE49-F238E27FC236}">
                <a16:creationId xmlns:a16="http://schemas.microsoft.com/office/drawing/2014/main" id="{F32383FC-B560-96BD-5E9F-ED4A9FBB9BA7}"/>
              </a:ext>
            </a:extLst>
          </p:cNvPr>
          <p:cNvPicPr>
            <a:picLocks noChangeAspect="1"/>
          </p:cNvPicPr>
          <p:nvPr/>
        </p:nvPicPr>
        <p:blipFill>
          <a:blip r:embed="rId6"/>
          <a:stretch>
            <a:fillRect/>
          </a:stretch>
        </p:blipFill>
        <p:spPr>
          <a:xfrm>
            <a:off x="10167252" y="2900318"/>
            <a:ext cx="462230" cy="351451"/>
          </a:xfrm>
          <a:prstGeom prst="rect">
            <a:avLst/>
          </a:prstGeom>
        </p:spPr>
      </p:pic>
      <p:pic>
        <p:nvPicPr>
          <p:cNvPr id="15" name="Picture 14">
            <a:extLst>
              <a:ext uri="{FF2B5EF4-FFF2-40B4-BE49-F238E27FC236}">
                <a16:creationId xmlns:a16="http://schemas.microsoft.com/office/drawing/2014/main" id="{6BF93354-905D-ED1E-774A-5C2B4C1E74EC}"/>
              </a:ext>
            </a:extLst>
          </p:cNvPr>
          <p:cNvPicPr>
            <a:picLocks noChangeAspect="1"/>
          </p:cNvPicPr>
          <p:nvPr/>
        </p:nvPicPr>
        <p:blipFill>
          <a:blip r:embed="rId7"/>
          <a:stretch>
            <a:fillRect/>
          </a:stretch>
        </p:blipFill>
        <p:spPr>
          <a:xfrm>
            <a:off x="10257658" y="4041534"/>
            <a:ext cx="372419" cy="343455"/>
          </a:xfrm>
          <a:prstGeom prst="rect">
            <a:avLst/>
          </a:prstGeom>
        </p:spPr>
      </p:pic>
      <p:sp>
        <p:nvSpPr>
          <p:cNvPr id="16" name="TextBox 19">
            <a:extLst>
              <a:ext uri="{FF2B5EF4-FFF2-40B4-BE49-F238E27FC236}">
                <a16:creationId xmlns:a16="http://schemas.microsoft.com/office/drawing/2014/main" id="{945A8B91-8CE8-CEEF-E480-889A776221A4}"/>
              </a:ext>
            </a:extLst>
          </p:cNvPr>
          <p:cNvSpPr txBox="1"/>
          <p:nvPr/>
        </p:nvSpPr>
        <p:spPr bwMode="auto">
          <a:xfrm>
            <a:off x="7481093" y="2741071"/>
            <a:ext cx="2586977" cy="23743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1100" b="1" dirty="0">
                <a:latin typeface="+mj-lt"/>
              </a:rPr>
              <a:t>DR region North Europe</a:t>
            </a:r>
          </a:p>
        </p:txBody>
      </p:sp>
      <p:cxnSp>
        <p:nvCxnSpPr>
          <p:cNvPr id="17" name="Straight Arrow Connector 16">
            <a:extLst>
              <a:ext uri="{FF2B5EF4-FFF2-40B4-BE49-F238E27FC236}">
                <a16:creationId xmlns:a16="http://schemas.microsoft.com/office/drawing/2014/main" id="{A3865289-BD3C-A202-5DC0-733E1AD915BB}"/>
              </a:ext>
            </a:extLst>
          </p:cNvPr>
          <p:cNvCxnSpPr>
            <a:cxnSpLocks/>
          </p:cNvCxnSpPr>
          <p:nvPr/>
        </p:nvCxnSpPr>
        <p:spPr>
          <a:xfrm>
            <a:off x="3316415" y="4069077"/>
            <a:ext cx="0" cy="615027"/>
          </a:xfrm>
          <a:prstGeom prst="straightConnector1">
            <a:avLst/>
          </a:prstGeom>
          <a:ln w="222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5F53C66-8EA8-A989-A25A-4BE63668FC41}"/>
              </a:ext>
            </a:extLst>
          </p:cNvPr>
          <p:cNvPicPr>
            <a:picLocks noChangeAspect="1"/>
          </p:cNvPicPr>
          <p:nvPr/>
        </p:nvPicPr>
        <p:blipFill>
          <a:blip r:embed="rId8"/>
          <a:stretch>
            <a:fillRect/>
          </a:stretch>
        </p:blipFill>
        <p:spPr>
          <a:xfrm>
            <a:off x="1383336" y="3592919"/>
            <a:ext cx="289325" cy="147455"/>
          </a:xfrm>
          <a:prstGeom prst="rect">
            <a:avLst/>
          </a:prstGeom>
        </p:spPr>
      </p:pic>
      <p:sp>
        <p:nvSpPr>
          <p:cNvPr id="19" name="TextBox 22">
            <a:extLst>
              <a:ext uri="{FF2B5EF4-FFF2-40B4-BE49-F238E27FC236}">
                <a16:creationId xmlns:a16="http://schemas.microsoft.com/office/drawing/2014/main" id="{E5C71E5B-13F7-3613-3897-5C8862F45FDA}"/>
              </a:ext>
            </a:extLst>
          </p:cNvPr>
          <p:cNvSpPr txBox="1"/>
          <p:nvPr/>
        </p:nvSpPr>
        <p:spPr bwMode="auto">
          <a:xfrm>
            <a:off x="917225" y="4510694"/>
            <a:ext cx="1477256"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Prod- Spoke</a:t>
            </a:r>
          </a:p>
        </p:txBody>
      </p:sp>
      <p:pic>
        <p:nvPicPr>
          <p:cNvPr id="20" name="Picture 19">
            <a:extLst>
              <a:ext uri="{FF2B5EF4-FFF2-40B4-BE49-F238E27FC236}">
                <a16:creationId xmlns:a16="http://schemas.microsoft.com/office/drawing/2014/main" id="{A8DC329C-7C4E-FDC3-76FD-5134A5AA18DE}"/>
              </a:ext>
            </a:extLst>
          </p:cNvPr>
          <p:cNvPicPr>
            <a:picLocks noChangeAspect="1"/>
          </p:cNvPicPr>
          <p:nvPr/>
        </p:nvPicPr>
        <p:blipFill>
          <a:blip r:embed="rId9"/>
          <a:stretch>
            <a:fillRect/>
          </a:stretch>
        </p:blipFill>
        <p:spPr>
          <a:xfrm>
            <a:off x="10499714" y="2610376"/>
            <a:ext cx="443482" cy="247612"/>
          </a:xfrm>
          <a:prstGeom prst="rect">
            <a:avLst/>
          </a:prstGeom>
        </p:spPr>
      </p:pic>
      <p:pic>
        <p:nvPicPr>
          <p:cNvPr id="21" name="Picture 20">
            <a:extLst>
              <a:ext uri="{FF2B5EF4-FFF2-40B4-BE49-F238E27FC236}">
                <a16:creationId xmlns:a16="http://schemas.microsoft.com/office/drawing/2014/main" id="{6F64D8DD-AD66-B94C-D546-76958C4BE785}"/>
              </a:ext>
            </a:extLst>
          </p:cNvPr>
          <p:cNvPicPr>
            <a:picLocks noChangeAspect="1"/>
          </p:cNvPicPr>
          <p:nvPr/>
        </p:nvPicPr>
        <p:blipFill>
          <a:blip r:embed="rId10"/>
          <a:stretch>
            <a:fillRect/>
          </a:stretch>
        </p:blipFill>
        <p:spPr>
          <a:xfrm>
            <a:off x="1697677" y="3679954"/>
            <a:ext cx="134702" cy="134093"/>
          </a:xfrm>
          <a:prstGeom prst="rect">
            <a:avLst/>
          </a:prstGeom>
        </p:spPr>
      </p:pic>
      <p:sp>
        <p:nvSpPr>
          <p:cNvPr id="22" name="TextBox 26">
            <a:extLst>
              <a:ext uri="{FF2B5EF4-FFF2-40B4-BE49-F238E27FC236}">
                <a16:creationId xmlns:a16="http://schemas.microsoft.com/office/drawing/2014/main" id="{C6C5A561-E5AB-F377-E1B0-34B03228AA1A}"/>
              </a:ext>
            </a:extLst>
          </p:cNvPr>
          <p:cNvSpPr txBox="1"/>
          <p:nvPr/>
        </p:nvSpPr>
        <p:spPr bwMode="auto">
          <a:xfrm rot="16200000">
            <a:off x="2707621" y="4243824"/>
            <a:ext cx="938746" cy="24836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vnet peering</a:t>
            </a:r>
          </a:p>
        </p:txBody>
      </p:sp>
      <p:pic>
        <p:nvPicPr>
          <p:cNvPr id="23" name="Picture 22">
            <a:extLst>
              <a:ext uri="{FF2B5EF4-FFF2-40B4-BE49-F238E27FC236}">
                <a16:creationId xmlns:a16="http://schemas.microsoft.com/office/drawing/2014/main" id="{F4DEE802-3356-A5D8-FFAE-975EB7A92E91}"/>
              </a:ext>
            </a:extLst>
          </p:cNvPr>
          <p:cNvPicPr>
            <a:picLocks noChangeAspect="1"/>
          </p:cNvPicPr>
          <p:nvPr/>
        </p:nvPicPr>
        <p:blipFill>
          <a:blip r:embed="rId11"/>
          <a:stretch>
            <a:fillRect/>
          </a:stretch>
        </p:blipFill>
        <p:spPr>
          <a:xfrm>
            <a:off x="10209119" y="5128604"/>
            <a:ext cx="328250" cy="343436"/>
          </a:xfrm>
          <a:prstGeom prst="rect">
            <a:avLst/>
          </a:prstGeom>
        </p:spPr>
      </p:pic>
      <p:sp>
        <p:nvSpPr>
          <p:cNvPr id="24" name="TextBox 29">
            <a:extLst>
              <a:ext uri="{FF2B5EF4-FFF2-40B4-BE49-F238E27FC236}">
                <a16:creationId xmlns:a16="http://schemas.microsoft.com/office/drawing/2014/main" id="{25B1D52E-5808-F257-093E-169043F9A8E6}"/>
              </a:ext>
            </a:extLst>
          </p:cNvPr>
          <p:cNvSpPr txBox="1"/>
          <p:nvPr/>
        </p:nvSpPr>
        <p:spPr bwMode="auto">
          <a:xfrm>
            <a:off x="3574618" y="3916541"/>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API Management</a:t>
            </a:r>
          </a:p>
        </p:txBody>
      </p:sp>
      <p:sp>
        <p:nvSpPr>
          <p:cNvPr id="25" name="TextBox 30">
            <a:extLst>
              <a:ext uri="{FF2B5EF4-FFF2-40B4-BE49-F238E27FC236}">
                <a16:creationId xmlns:a16="http://schemas.microsoft.com/office/drawing/2014/main" id="{08775F69-EFFC-B329-B7EE-FA3C43044B55}"/>
              </a:ext>
            </a:extLst>
          </p:cNvPr>
          <p:cNvSpPr txBox="1"/>
          <p:nvPr/>
        </p:nvSpPr>
        <p:spPr bwMode="auto">
          <a:xfrm>
            <a:off x="573932" y="3857654"/>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Azure Firewall (HA)</a:t>
            </a:r>
          </a:p>
        </p:txBody>
      </p:sp>
      <p:sp>
        <p:nvSpPr>
          <p:cNvPr id="26" name="TextBox 31">
            <a:extLst>
              <a:ext uri="{FF2B5EF4-FFF2-40B4-BE49-F238E27FC236}">
                <a16:creationId xmlns:a16="http://schemas.microsoft.com/office/drawing/2014/main" id="{680161EC-6B4A-364B-4BB0-3CA476F112A0}"/>
              </a:ext>
            </a:extLst>
          </p:cNvPr>
          <p:cNvSpPr txBox="1"/>
          <p:nvPr/>
        </p:nvSpPr>
        <p:spPr bwMode="auto">
          <a:xfrm>
            <a:off x="8203778" y="3812844"/>
            <a:ext cx="2000750" cy="33519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API </a:t>
            </a:r>
          </a:p>
          <a:p>
            <a:pPr algn="ctr" eaLnBrk="0" hangingPunct="0"/>
            <a:r>
              <a:rPr lang="en-US" sz="900" b="1" dirty="0">
                <a:latin typeface="+mj-lt"/>
              </a:rPr>
              <a:t>Management</a:t>
            </a:r>
          </a:p>
        </p:txBody>
      </p:sp>
      <p:sp>
        <p:nvSpPr>
          <p:cNvPr id="27" name="TextBox 34">
            <a:extLst>
              <a:ext uri="{FF2B5EF4-FFF2-40B4-BE49-F238E27FC236}">
                <a16:creationId xmlns:a16="http://schemas.microsoft.com/office/drawing/2014/main" id="{B437595D-4B57-0CEA-51F3-DEC30866FDDA}"/>
              </a:ext>
            </a:extLst>
          </p:cNvPr>
          <p:cNvSpPr txBox="1"/>
          <p:nvPr/>
        </p:nvSpPr>
        <p:spPr>
          <a:xfrm>
            <a:off x="4539144" y="939621"/>
            <a:ext cx="1500895" cy="2374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dirty="0"/>
              <a:t>almp.americana.rest</a:t>
            </a:r>
          </a:p>
        </p:txBody>
      </p:sp>
      <p:sp>
        <p:nvSpPr>
          <p:cNvPr id="28" name="Rectangle: Rounded Corners 27">
            <a:extLst>
              <a:ext uri="{FF2B5EF4-FFF2-40B4-BE49-F238E27FC236}">
                <a16:creationId xmlns:a16="http://schemas.microsoft.com/office/drawing/2014/main" id="{4228EA58-207A-A6E5-151B-3DCCB6D2918F}"/>
              </a:ext>
            </a:extLst>
          </p:cNvPr>
          <p:cNvSpPr/>
          <p:nvPr/>
        </p:nvSpPr>
        <p:spPr>
          <a:xfrm flipV="1">
            <a:off x="8407492" y="1922989"/>
            <a:ext cx="2802759" cy="555815"/>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29" name="Picture 28">
            <a:extLst>
              <a:ext uri="{FF2B5EF4-FFF2-40B4-BE49-F238E27FC236}">
                <a16:creationId xmlns:a16="http://schemas.microsoft.com/office/drawing/2014/main" id="{C7F03F3D-4966-3601-096B-8399F05F1831}"/>
              </a:ext>
            </a:extLst>
          </p:cNvPr>
          <p:cNvPicPr>
            <a:picLocks noChangeAspect="1"/>
          </p:cNvPicPr>
          <p:nvPr/>
        </p:nvPicPr>
        <p:blipFill>
          <a:blip r:embed="rId12"/>
          <a:stretch>
            <a:fillRect/>
          </a:stretch>
        </p:blipFill>
        <p:spPr>
          <a:xfrm>
            <a:off x="10049686" y="2066655"/>
            <a:ext cx="1090357" cy="243630"/>
          </a:xfrm>
          <a:prstGeom prst="rect">
            <a:avLst/>
          </a:prstGeom>
        </p:spPr>
      </p:pic>
      <p:pic>
        <p:nvPicPr>
          <p:cNvPr id="30" name="Picture 29">
            <a:extLst>
              <a:ext uri="{FF2B5EF4-FFF2-40B4-BE49-F238E27FC236}">
                <a16:creationId xmlns:a16="http://schemas.microsoft.com/office/drawing/2014/main" id="{B8B3D9A8-2C25-CF22-927E-BF643D8BB5D5}"/>
              </a:ext>
            </a:extLst>
          </p:cNvPr>
          <p:cNvPicPr>
            <a:picLocks noChangeAspect="1"/>
          </p:cNvPicPr>
          <p:nvPr/>
        </p:nvPicPr>
        <p:blipFill>
          <a:blip r:embed="rId13"/>
          <a:stretch>
            <a:fillRect/>
          </a:stretch>
        </p:blipFill>
        <p:spPr>
          <a:xfrm>
            <a:off x="9199986" y="2279824"/>
            <a:ext cx="901156" cy="151157"/>
          </a:xfrm>
          <a:prstGeom prst="rect">
            <a:avLst/>
          </a:prstGeom>
        </p:spPr>
      </p:pic>
      <p:pic>
        <p:nvPicPr>
          <p:cNvPr id="31" name="Picture 30">
            <a:extLst>
              <a:ext uri="{FF2B5EF4-FFF2-40B4-BE49-F238E27FC236}">
                <a16:creationId xmlns:a16="http://schemas.microsoft.com/office/drawing/2014/main" id="{B226F62F-7590-EF52-B9A0-0FEAF425A3E2}"/>
              </a:ext>
            </a:extLst>
          </p:cNvPr>
          <p:cNvPicPr>
            <a:picLocks noChangeAspect="1"/>
          </p:cNvPicPr>
          <p:nvPr/>
        </p:nvPicPr>
        <p:blipFill>
          <a:blip r:embed="rId14"/>
          <a:stretch>
            <a:fillRect/>
          </a:stretch>
        </p:blipFill>
        <p:spPr>
          <a:xfrm>
            <a:off x="9135264" y="2008521"/>
            <a:ext cx="829844" cy="301764"/>
          </a:xfrm>
          <a:prstGeom prst="rect">
            <a:avLst/>
          </a:prstGeom>
        </p:spPr>
      </p:pic>
      <p:pic>
        <p:nvPicPr>
          <p:cNvPr id="32" name="Picture 31">
            <a:extLst>
              <a:ext uri="{FF2B5EF4-FFF2-40B4-BE49-F238E27FC236}">
                <a16:creationId xmlns:a16="http://schemas.microsoft.com/office/drawing/2014/main" id="{70B0F3D8-A281-501E-4324-C0FA8639518D}"/>
              </a:ext>
            </a:extLst>
          </p:cNvPr>
          <p:cNvPicPr>
            <a:picLocks noChangeAspect="1"/>
          </p:cNvPicPr>
          <p:nvPr/>
        </p:nvPicPr>
        <p:blipFill>
          <a:blip r:embed="rId15"/>
          <a:stretch>
            <a:fillRect/>
          </a:stretch>
        </p:blipFill>
        <p:spPr>
          <a:xfrm>
            <a:off x="10107617" y="2240892"/>
            <a:ext cx="974494" cy="225215"/>
          </a:xfrm>
          <a:prstGeom prst="rect">
            <a:avLst/>
          </a:prstGeom>
        </p:spPr>
      </p:pic>
      <p:sp>
        <p:nvSpPr>
          <p:cNvPr id="33" name="Rectangle 32">
            <a:extLst>
              <a:ext uri="{FF2B5EF4-FFF2-40B4-BE49-F238E27FC236}">
                <a16:creationId xmlns:a16="http://schemas.microsoft.com/office/drawing/2014/main" id="{BC65D7B8-213B-810A-9A1F-37E93B1C7DA9}"/>
              </a:ext>
            </a:extLst>
          </p:cNvPr>
          <p:cNvSpPr/>
          <p:nvPr/>
        </p:nvSpPr>
        <p:spPr bwMode="auto">
          <a:xfrm>
            <a:off x="1255672" y="3439326"/>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34" name="TextBox 42">
            <a:extLst>
              <a:ext uri="{FF2B5EF4-FFF2-40B4-BE49-F238E27FC236}">
                <a16:creationId xmlns:a16="http://schemas.microsoft.com/office/drawing/2014/main" id="{F4E27D7B-2A98-F79E-BFF2-9E2E05D5039B}"/>
              </a:ext>
            </a:extLst>
          </p:cNvPr>
          <p:cNvSpPr txBox="1"/>
          <p:nvPr/>
        </p:nvSpPr>
        <p:spPr bwMode="auto">
          <a:xfrm>
            <a:off x="1774006" y="3904154"/>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App Gateway + WAF</a:t>
            </a:r>
          </a:p>
        </p:txBody>
      </p:sp>
      <p:sp>
        <p:nvSpPr>
          <p:cNvPr id="35" name="TextBox 43">
            <a:extLst>
              <a:ext uri="{FF2B5EF4-FFF2-40B4-BE49-F238E27FC236}">
                <a16:creationId xmlns:a16="http://schemas.microsoft.com/office/drawing/2014/main" id="{D3532C93-977E-0CD5-F518-61FCE7EF87D6}"/>
              </a:ext>
            </a:extLst>
          </p:cNvPr>
          <p:cNvSpPr txBox="1"/>
          <p:nvPr/>
        </p:nvSpPr>
        <p:spPr bwMode="auto">
          <a:xfrm>
            <a:off x="2722234" y="3901060"/>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UI Web VM</a:t>
            </a:r>
          </a:p>
        </p:txBody>
      </p:sp>
      <p:sp>
        <p:nvSpPr>
          <p:cNvPr id="36" name="Rectangle 35">
            <a:extLst>
              <a:ext uri="{FF2B5EF4-FFF2-40B4-BE49-F238E27FC236}">
                <a16:creationId xmlns:a16="http://schemas.microsoft.com/office/drawing/2014/main" id="{B65799AD-02F3-06FC-F114-9493483452DA}"/>
              </a:ext>
            </a:extLst>
          </p:cNvPr>
          <p:cNvSpPr/>
          <p:nvPr/>
        </p:nvSpPr>
        <p:spPr bwMode="auto">
          <a:xfrm>
            <a:off x="4316361" y="3456263"/>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grpSp>
        <p:nvGrpSpPr>
          <p:cNvPr id="37" name="Group 36">
            <a:extLst>
              <a:ext uri="{FF2B5EF4-FFF2-40B4-BE49-F238E27FC236}">
                <a16:creationId xmlns:a16="http://schemas.microsoft.com/office/drawing/2014/main" id="{341706E2-960F-041B-600F-E96D323BE280}"/>
              </a:ext>
            </a:extLst>
          </p:cNvPr>
          <p:cNvGrpSpPr/>
          <p:nvPr/>
        </p:nvGrpSpPr>
        <p:grpSpPr>
          <a:xfrm>
            <a:off x="997600" y="4468389"/>
            <a:ext cx="4094882" cy="1235862"/>
            <a:chOff x="2310102" y="3509158"/>
            <a:chExt cx="3805789" cy="1361720"/>
          </a:xfrm>
        </p:grpSpPr>
        <p:pic>
          <p:nvPicPr>
            <p:cNvPr id="136" name="Picture 135">
              <a:extLst>
                <a:ext uri="{FF2B5EF4-FFF2-40B4-BE49-F238E27FC236}">
                  <a16:creationId xmlns:a16="http://schemas.microsoft.com/office/drawing/2014/main" id="{FBF360F3-B0C9-D58D-48B4-0BC59F7023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6205" y="3509158"/>
              <a:ext cx="269686" cy="191225"/>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37" name="Picture 136">
              <a:extLst>
                <a:ext uri="{FF2B5EF4-FFF2-40B4-BE49-F238E27FC236}">
                  <a16:creationId xmlns:a16="http://schemas.microsoft.com/office/drawing/2014/main" id="{ADD5D67B-96C4-CC01-924D-D5885681BBC3}"/>
                </a:ext>
              </a:extLst>
            </p:cNvPr>
            <p:cNvPicPr>
              <a:picLocks noChangeAspect="1"/>
            </p:cNvPicPr>
            <p:nvPr/>
          </p:nvPicPr>
          <p:blipFill>
            <a:blip r:embed="rId16"/>
            <a:stretch>
              <a:fillRect/>
            </a:stretch>
          </p:blipFill>
          <p:spPr>
            <a:xfrm>
              <a:off x="5005923" y="4071709"/>
              <a:ext cx="353995" cy="240487"/>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38" name="Picture 137">
              <a:extLst>
                <a:ext uri="{FF2B5EF4-FFF2-40B4-BE49-F238E27FC236}">
                  <a16:creationId xmlns:a16="http://schemas.microsoft.com/office/drawing/2014/main" id="{4AB8434A-6B66-603F-704D-4335A0BF2DB6}"/>
                </a:ext>
              </a:extLst>
            </p:cNvPr>
            <p:cNvPicPr>
              <a:picLocks noChangeAspect="1"/>
            </p:cNvPicPr>
            <p:nvPr/>
          </p:nvPicPr>
          <p:blipFill>
            <a:blip r:embed="rId17"/>
            <a:stretch>
              <a:fillRect/>
            </a:stretch>
          </p:blipFill>
          <p:spPr>
            <a:xfrm>
              <a:off x="3722876" y="4025134"/>
              <a:ext cx="263265" cy="285457"/>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39" name="Picture 138">
              <a:extLst>
                <a:ext uri="{FF2B5EF4-FFF2-40B4-BE49-F238E27FC236}">
                  <a16:creationId xmlns:a16="http://schemas.microsoft.com/office/drawing/2014/main" id="{1C155B25-9154-02DB-1D20-CD212D361687}"/>
                </a:ext>
              </a:extLst>
            </p:cNvPr>
            <p:cNvPicPr>
              <a:picLocks noChangeAspect="1"/>
            </p:cNvPicPr>
            <p:nvPr/>
          </p:nvPicPr>
          <p:blipFill>
            <a:blip r:embed="rId18"/>
            <a:stretch>
              <a:fillRect/>
            </a:stretch>
          </p:blipFill>
          <p:spPr>
            <a:xfrm>
              <a:off x="4328519" y="4063361"/>
              <a:ext cx="273384" cy="287816"/>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40" name="Picture 139">
              <a:extLst>
                <a:ext uri="{FF2B5EF4-FFF2-40B4-BE49-F238E27FC236}">
                  <a16:creationId xmlns:a16="http://schemas.microsoft.com/office/drawing/2014/main" id="{D7B63A2B-B1AF-8D57-736B-E38A66856866}"/>
                </a:ext>
              </a:extLst>
            </p:cNvPr>
            <p:cNvPicPr>
              <a:picLocks noChangeAspect="1"/>
            </p:cNvPicPr>
            <p:nvPr/>
          </p:nvPicPr>
          <p:blipFill>
            <a:blip r:embed="rId19"/>
            <a:stretch>
              <a:fillRect/>
            </a:stretch>
          </p:blipFill>
          <p:spPr>
            <a:xfrm>
              <a:off x="2893713" y="4024472"/>
              <a:ext cx="466209" cy="20017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sp>
          <p:nvSpPr>
            <p:cNvPr id="141" name="Rectangle 140">
              <a:extLst>
                <a:ext uri="{FF2B5EF4-FFF2-40B4-BE49-F238E27FC236}">
                  <a16:creationId xmlns:a16="http://schemas.microsoft.com/office/drawing/2014/main" id="{8C0B0A12-FD17-4793-5534-5AA2B75767C8}"/>
                </a:ext>
              </a:extLst>
            </p:cNvPr>
            <p:cNvSpPr/>
            <p:nvPr/>
          </p:nvSpPr>
          <p:spPr bwMode="auto">
            <a:xfrm>
              <a:off x="2589250" y="3752720"/>
              <a:ext cx="3357036" cy="838907"/>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42" name="Rectangle: Rounded Corners 141">
              <a:extLst>
                <a:ext uri="{FF2B5EF4-FFF2-40B4-BE49-F238E27FC236}">
                  <a16:creationId xmlns:a16="http://schemas.microsoft.com/office/drawing/2014/main" id="{1A9E52D3-0ED7-C06A-ECBF-5798A163AA89}"/>
                </a:ext>
              </a:extLst>
            </p:cNvPr>
            <p:cNvSpPr/>
            <p:nvPr/>
          </p:nvSpPr>
          <p:spPr>
            <a:xfrm>
              <a:off x="2310102" y="3592927"/>
              <a:ext cx="3759401" cy="1100324"/>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143" name="Picture 142">
              <a:extLst>
                <a:ext uri="{FF2B5EF4-FFF2-40B4-BE49-F238E27FC236}">
                  <a16:creationId xmlns:a16="http://schemas.microsoft.com/office/drawing/2014/main" id="{91AD19E1-6B41-89AF-73CE-24A53B1138A7}"/>
                </a:ext>
              </a:extLst>
            </p:cNvPr>
            <p:cNvPicPr>
              <a:picLocks noChangeAspect="1"/>
            </p:cNvPicPr>
            <p:nvPr/>
          </p:nvPicPr>
          <p:blipFill>
            <a:blip r:embed="rId20"/>
            <a:stretch>
              <a:fillRect/>
            </a:stretch>
          </p:blipFill>
          <p:spPr>
            <a:xfrm>
              <a:off x="4714738" y="4076808"/>
              <a:ext cx="255897" cy="250925"/>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pic>
          <p:nvPicPr>
            <p:cNvPr id="144" name="Picture 143">
              <a:extLst>
                <a:ext uri="{FF2B5EF4-FFF2-40B4-BE49-F238E27FC236}">
                  <a16:creationId xmlns:a16="http://schemas.microsoft.com/office/drawing/2014/main" id="{3DB65089-5C39-C916-FBB2-C104FB769A53}"/>
                </a:ext>
              </a:extLst>
            </p:cNvPr>
            <p:cNvPicPr>
              <a:picLocks noChangeAspect="1"/>
            </p:cNvPicPr>
            <p:nvPr/>
          </p:nvPicPr>
          <p:blipFill>
            <a:blip r:embed="rId21"/>
            <a:stretch>
              <a:fillRect/>
            </a:stretch>
          </p:blipFill>
          <p:spPr>
            <a:xfrm>
              <a:off x="5480227" y="4078109"/>
              <a:ext cx="287570" cy="223685"/>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pic>
        <p:sp>
          <p:nvSpPr>
            <p:cNvPr id="145" name="TextBox 61">
              <a:extLst>
                <a:ext uri="{FF2B5EF4-FFF2-40B4-BE49-F238E27FC236}">
                  <a16:creationId xmlns:a16="http://schemas.microsoft.com/office/drawing/2014/main" id="{CCBBAD22-E357-B05D-1E41-EC7024012E13}"/>
                </a:ext>
              </a:extLst>
            </p:cNvPr>
            <p:cNvSpPr txBox="1"/>
            <p:nvPr/>
          </p:nvSpPr>
          <p:spPr bwMode="auto">
            <a:xfrm>
              <a:off x="2360677" y="4383509"/>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AKS (HA)</a:t>
              </a:r>
            </a:p>
          </p:txBody>
        </p:sp>
        <p:sp>
          <p:nvSpPr>
            <p:cNvPr id="146" name="TextBox 62">
              <a:extLst>
                <a:ext uri="{FF2B5EF4-FFF2-40B4-BE49-F238E27FC236}">
                  <a16:creationId xmlns:a16="http://schemas.microsoft.com/office/drawing/2014/main" id="{1524F4FB-8F83-DBE9-8424-99B127A50DE8}"/>
                </a:ext>
              </a:extLst>
            </p:cNvPr>
            <p:cNvSpPr txBox="1"/>
            <p:nvPr/>
          </p:nvSpPr>
          <p:spPr bwMode="auto">
            <a:xfrm>
              <a:off x="3096416" y="4399934"/>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PSQL</a:t>
              </a:r>
            </a:p>
          </p:txBody>
        </p:sp>
        <p:sp>
          <p:nvSpPr>
            <p:cNvPr id="147" name="Rectangle 146">
              <a:extLst>
                <a:ext uri="{FF2B5EF4-FFF2-40B4-BE49-F238E27FC236}">
                  <a16:creationId xmlns:a16="http://schemas.microsoft.com/office/drawing/2014/main" id="{A2351442-EC1D-C9A3-6F57-7A6BA0A500C0}"/>
                </a:ext>
              </a:extLst>
            </p:cNvPr>
            <p:cNvSpPr/>
            <p:nvPr/>
          </p:nvSpPr>
          <p:spPr bwMode="auto">
            <a:xfrm>
              <a:off x="3496572" y="3948711"/>
              <a:ext cx="633138" cy="514223"/>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48" name="Rectangle 147">
              <a:extLst>
                <a:ext uri="{FF2B5EF4-FFF2-40B4-BE49-F238E27FC236}">
                  <a16:creationId xmlns:a16="http://schemas.microsoft.com/office/drawing/2014/main" id="{88451B5A-1E25-A5E7-5FC7-B295CBE1148B}"/>
                </a:ext>
              </a:extLst>
            </p:cNvPr>
            <p:cNvSpPr/>
            <p:nvPr/>
          </p:nvSpPr>
          <p:spPr bwMode="auto">
            <a:xfrm>
              <a:off x="2716499" y="3942423"/>
              <a:ext cx="716390" cy="514223"/>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49" name="Rectangle 148">
              <a:extLst>
                <a:ext uri="{FF2B5EF4-FFF2-40B4-BE49-F238E27FC236}">
                  <a16:creationId xmlns:a16="http://schemas.microsoft.com/office/drawing/2014/main" id="{4C21E1AB-B067-241D-6D6D-BCA9C0473FC2}"/>
                </a:ext>
              </a:extLst>
            </p:cNvPr>
            <p:cNvSpPr/>
            <p:nvPr/>
          </p:nvSpPr>
          <p:spPr bwMode="auto">
            <a:xfrm>
              <a:off x="4176538" y="3960680"/>
              <a:ext cx="1679967" cy="524369"/>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50" name="TextBox 66">
              <a:extLst>
                <a:ext uri="{FF2B5EF4-FFF2-40B4-BE49-F238E27FC236}">
                  <a16:creationId xmlns:a16="http://schemas.microsoft.com/office/drawing/2014/main" id="{C419C680-E742-3A7D-2DD7-A6AA260029FA}"/>
                </a:ext>
              </a:extLst>
            </p:cNvPr>
            <p:cNvSpPr txBox="1"/>
            <p:nvPr/>
          </p:nvSpPr>
          <p:spPr bwMode="auto">
            <a:xfrm>
              <a:off x="3674714" y="4426864"/>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KV</a:t>
              </a:r>
            </a:p>
          </p:txBody>
        </p:sp>
        <p:sp>
          <p:nvSpPr>
            <p:cNvPr id="151" name="TextBox 67">
              <a:extLst>
                <a:ext uri="{FF2B5EF4-FFF2-40B4-BE49-F238E27FC236}">
                  <a16:creationId xmlns:a16="http://schemas.microsoft.com/office/drawing/2014/main" id="{CC6E4482-2C23-9623-5CE5-424AB121D950}"/>
                </a:ext>
              </a:extLst>
            </p:cNvPr>
            <p:cNvSpPr txBox="1"/>
            <p:nvPr/>
          </p:nvSpPr>
          <p:spPr bwMode="auto">
            <a:xfrm>
              <a:off x="4177543" y="4417942"/>
              <a:ext cx="1491428" cy="369332"/>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a:latin typeface="+mj-lt"/>
                </a:rPr>
                <a:t>Redis</a:t>
              </a:r>
            </a:p>
            <a:p>
              <a:pPr algn="ctr" eaLnBrk="0" hangingPunct="0"/>
              <a:r>
                <a:rPr lang="en-US" sz="900" b="1">
                  <a:latin typeface="+mj-lt"/>
                </a:rPr>
                <a:t> </a:t>
              </a:r>
              <a:r>
                <a:rPr lang="en-US" sz="900" b="1" dirty="0">
                  <a:latin typeface="+mj-lt"/>
                </a:rPr>
                <a:t>cache</a:t>
              </a:r>
            </a:p>
          </p:txBody>
        </p:sp>
        <p:sp>
          <p:nvSpPr>
            <p:cNvPr id="152" name="TextBox 68">
              <a:extLst>
                <a:ext uri="{FF2B5EF4-FFF2-40B4-BE49-F238E27FC236}">
                  <a16:creationId xmlns:a16="http://schemas.microsoft.com/office/drawing/2014/main" id="{DDDEDCE2-A868-FB82-8599-C56697E3B122}"/>
                </a:ext>
              </a:extLst>
            </p:cNvPr>
            <p:cNvSpPr txBox="1"/>
            <p:nvPr/>
          </p:nvSpPr>
          <p:spPr bwMode="auto">
            <a:xfrm>
              <a:off x="4573318" y="4694308"/>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ACR</a:t>
              </a:r>
            </a:p>
          </p:txBody>
        </p:sp>
      </p:grpSp>
      <p:sp>
        <p:nvSpPr>
          <p:cNvPr id="38" name="TextBox 69">
            <a:extLst>
              <a:ext uri="{FF2B5EF4-FFF2-40B4-BE49-F238E27FC236}">
                <a16:creationId xmlns:a16="http://schemas.microsoft.com/office/drawing/2014/main" id="{17FD70D2-7E56-ACC3-B3C0-6470CB010E17}"/>
              </a:ext>
            </a:extLst>
          </p:cNvPr>
          <p:cNvSpPr txBox="1"/>
          <p:nvPr/>
        </p:nvSpPr>
        <p:spPr bwMode="auto">
          <a:xfrm>
            <a:off x="9413261" y="3168156"/>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Azure policies</a:t>
            </a:r>
          </a:p>
        </p:txBody>
      </p:sp>
      <p:sp>
        <p:nvSpPr>
          <p:cNvPr id="39" name="TextBox 70">
            <a:extLst>
              <a:ext uri="{FF2B5EF4-FFF2-40B4-BE49-F238E27FC236}">
                <a16:creationId xmlns:a16="http://schemas.microsoft.com/office/drawing/2014/main" id="{7A17DB52-A412-D2A4-DE7A-6E925B331EFE}"/>
              </a:ext>
            </a:extLst>
          </p:cNvPr>
          <p:cNvSpPr txBox="1"/>
          <p:nvPr/>
        </p:nvSpPr>
        <p:spPr bwMode="auto">
          <a:xfrm>
            <a:off x="9413261" y="3795002"/>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Monitor</a:t>
            </a:r>
          </a:p>
        </p:txBody>
      </p:sp>
      <p:sp>
        <p:nvSpPr>
          <p:cNvPr id="40" name="TextBox 71">
            <a:extLst>
              <a:ext uri="{FF2B5EF4-FFF2-40B4-BE49-F238E27FC236}">
                <a16:creationId xmlns:a16="http://schemas.microsoft.com/office/drawing/2014/main" id="{00FB63C3-C611-C370-A6CC-199430CA820C}"/>
              </a:ext>
            </a:extLst>
          </p:cNvPr>
          <p:cNvSpPr txBox="1"/>
          <p:nvPr/>
        </p:nvSpPr>
        <p:spPr bwMode="auto">
          <a:xfrm>
            <a:off x="9458433" y="4399495"/>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App insights</a:t>
            </a:r>
          </a:p>
        </p:txBody>
      </p:sp>
      <p:sp>
        <p:nvSpPr>
          <p:cNvPr id="41" name="TextBox 72">
            <a:extLst>
              <a:ext uri="{FF2B5EF4-FFF2-40B4-BE49-F238E27FC236}">
                <a16:creationId xmlns:a16="http://schemas.microsoft.com/office/drawing/2014/main" id="{4A65A95B-B48C-0FF8-3741-A7CD5E234C68}"/>
              </a:ext>
            </a:extLst>
          </p:cNvPr>
          <p:cNvSpPr txBox="1"/>
          <p:nvPr/>
        </p:nvSpPr>
        <p:spPr bwMode="auto">
          <a:xfrm>
            <a:off x="9427653" y="4864257"/>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Log analytics</a:t>
            </a:r>
          </a:p>
        </p:txBody>
      </p:sp>
      <p:sp>
        <p:nvSpPr>
          <p:cNvPr id="42" name="TextBox 73">
            <a:extLst>
              <a:ext uri="{FF2B5EF4-FFF2-40B4-BE49-F238E27FC236}">
                <a16:creationId xmlns:a16="http://schemas.microsoft.com/office/drawing/2014/main" id="{FB72780B-3B89-3214-2905-799914E8F13C}"/>
              </a:ext>
            </a:extLst>
          </p:cNvPr>
          <p:cNvSpPr txBox="1"/>
          <p:nvPr/>
        </p:nvSpPr>
        <p:spPr bwMode="auto">
          <a:xfrm>
            <a:off x="9371755" y="5463454"/>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Azure defender</a:t>
            </a:r>
          </a:p>
        </p:txBody>
      </p:sp>
      <p:cxnSp>
        <p:nvCxnSpPr>
          <p:cNvPr id="43" name="Straight Arrow Connector 42">
            <a:extLst>
              <a:ext uri="{FF2B5EF4-FFF2-40B4-BE49-F238E27FC236}">
                <a16:creationId xmlns:a16="http://schemas.microsoft.com/office/drawing/2014/main" id="{79D13EC1-792A-B4D9-F2C7-AD04901B11F9}"/>
              </a:ext>
            </a:extLst>
          </p:cNvPr>
          <p:cNvCxnSpPr>
            <a:cxnSpLocks/>
          </p:cNvCxnSpPr>
          <p:nvPr/>
        </p:nvCxnSpPr>
        <p:spPr>
          <a:xfrm>
            <a:off x="8790528" y="5916901"/>
            <a:ext cx="622733"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TextBox 75">
            <a:extLst>
              <a:ext uri="{FF2B5EF4-FFF2-40B4-BE49-F238E27FC236}">
                <a16:creationId xmlns:a16="http://schemas.microsoft.com/office/drawing/2014/main" id="{1B381766-3889-4839-B898-53333C968D08}"/>
              </a:ext>
            </a:extLst>
          </p:cNvPr>
          <p:cNvSpPr txBox="1"/>
          <p:nvPr/>
        </p:nvSpPr>
        <p:spPr bwMode="auto">
          <a:xfrm>
            <a:off x="9416946" y="5812075"/>
            <a:ext cx="1563917" cy="33519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Inbound traffic from internet controlled via WAF</a:t>
            </a:r>
          </a:p>
        </p:txBody>
      </p:sp>
      <p:cxnSp>
        <p:nvCxnSpPr>
          <p:cNvPr id="45" name="Straight Arrow Connector 44">
            <a:extLst>
              <a:ext uri="{FF2B5EF4-FFF2-40B4-BE49-F238E27FC236}">
                <a16:creationId xmlns:a16="http://schemas.microsoft.com/office/drawing/2014/main" id="{67881704-155E-5F38-0F17-96D9F36D4573}"/>
              </a:ext>
            </a:extLst>
          </p:cNvPr>
          <p:cNvCxnSpPr>
            <a:cxnSpLocks/>
          </p:cNvCxnSpPr>
          <p:nvPr/>
        </p:nvCxnSpPr>
        <p:spPr>
          <a:xfrm flipH="1">
            <a:off x="8667996" y="6436132"/>
            <a:ext cx="793405" cy="0"/>
          </a:xfrm>
          <a:prstGeom prst="straightConnector1">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6" name="TextBox 77">
            <a:extLst>
              <a:ext uri="{FF2B5EF4-FFF2-40B4-BE49-F238E27FC236}">
                <a16:creationId xmlns:a16="http://schemas.microsoft.com/office/drawing/2014/main" id="{D7C38EE6-205F-B34B-5412-0CA5EF008F0E}"/>
              </a:ext>
            </a:extLst>
          </p:cNvPr>
          <p:cNvSpPr txBox="1"/>
          <p:nvPr/>
        </p:nvSpPr>
        <p:spPr bwMode="auto">
          <a:xfrm>
            <a:off x="9413261" y="6154701"/>
            <a:ext cx="1563917" cy="460894"/>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Outbound traffic to  internet from the resource controller via Firewall</a:t>
            </a:r>
          </a:p>
        </p:txBody>
      </p:sp>
      <p:sp>
        <p:nvSpPr>
          <p:cNvPr id="47" name="TextBox 79">
            <a:extLst>
              <a:ext uri="{FF2B5EF4-FFF2-40B4-BE49-F238E27FC236}">
                <a16:creationId xmlns:a16="http://schemas.microsoft.com/office/drawing/2014/main" id="{7BE38498-2EE5-11B4-3589-5AACEFB996C8}"/>
              </a:ext>
            </a:extLst>
          </p:cNvPr>
          <p:cNvSpPr txBox="1"/>
          <p:nvPr/>
        </p:nvSpPr>
        <p:spPr bwMode="auto">
          <a:xfrm>
            <a:off x="8437345" y="5294576"/>
            <a:ext cx="1604719" cy="33519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Storage </a:t>
            </a:r>
          </a:p>
          <a:p>
            <a:pPr algn="ctr" eaLnBrk="0" hangingPunct="0"/>
            <a:r>
              <a:rPr lang="en-US" sz="900" b="1" dirty="0">
                <a:latin typeface="+mj-lt"/>
              </a:rPr>
              <a:t>Account</a:t>
            </a:r>
          </a:p>
        </p:txBody>
      </p:sp>
      <p:pic>
        <p:nvPicPr>
          <p:cNvPr id="48" name="Picture 47">
            <a:extLst>
              <a:ext uri="{FF2B5EF4-FFF2-40B4-BE49-F238E27FC236}">
                <a16:creationId xmlns:a16="http://schemas.microsoft.com/office/drawing/2014/main" id="{48B84AE7-3B86-1F3C-1854-6E14AA7D36BD}"/>
              </a:ext>
            </a:extLst>
          </p:cNvPr>
          <p:cNvPicPr>
            <a:picLocks noChangeAspect="1"/>
          </p:cNvPicPr>
          <p:nvPr/>
        </p:nvPicPr>
        <p:blipFill>
          <a:blip r:embed="rId10"/>
          <a:stretch>
            <a:fillRect/>
          </a:stretch>
        </p:blipFill>
        <p:spPr>
          <a:xfrm>
            <a:off x="4755961" y="3703621"/>
            <a:ext cx="134702" cy="134093"/>
          </a:xfrm>
          <a:prstGeom prst="rect">
            <a:avLst/>
          </a:prstGeom>
        </p:spPr>
      </p:pic>
      <p:pic>
        <p:nvPicPr>
          <p:cNvPr id="49" name="Picture 48">
            <a:extLst>
              <a:ext uri="{FF2B5EF4-FFF2-40B4-BE49-F238E27FC236}">
                <a16:creationId xmlns:a16="http://schemas.microsoft.com/office/drawing/2014/main" id="{7BC71D63-9CE5-93ED-31BF-25DB450270C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698134" y="4566991"/>
            <a:ext cx="244626" cy="249272"/>
          </a:xfrm>
          <a:prstGeom prst="rect">
            <a:avLst/>
          </a:prstGeom>
        </p:spPr>
      </p:pic>
      <p:sp>
        <p:nvSpPr>
          <p:cNvPr id="50" name="Rectangle 49">
            <a:extLst>
              <a:ext uri="{FF2B5EF4-FFF2-40B4-BE49-F238E27FC236}">
                <a16:creationId xmlns:a16="http://schemas.microsoft.com/office/drawing/2014/main" id="{8BD000FC-8635-BCE3-D453-ADE73B8D073E}"/>
              </a:ext>
            </a:extLst>
          </p:cNvPr>
          <p:cNvSpPr/>
          <p:nvPr/>
        </p:nvSpPr>
        <p:spPr bwMode="auto">
          <a:xfrm>
            <a:off x="1118035" y="3316305"/>
            <a:ext cx="3893009" cy="761369"/>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pic>
        <p:nvPicPr>
          <p:cNvPr id="51" name="Picture 50">
            <a:extLst>
              <a:ext uri="{FF2B5EF4-FFF2-40B4-BE49-F238E27FC236}">
                <a16:creationId xmlns:a16="http://schemas.microsoft.com/office/drawing/2014/main" id="{AA0F9D80-07FB-F087-2260-D48F015E2EF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13393" y="3193784"/>
            <a:ext cx="244626" cy="249272"/>
          </a:xfrm>
          <a:prstGeom prst="rect">
            <a:avLst/>
          </a:prstGeom>
        </p:spPr>
      </p:pic>
      <p:sp>
        <p:nvSpPr>
          <p:cNvPr id="52" name="TextBox 217">
            <a:extLst>
              <a:ext uri="{FF2B5EF4-FFF2-40B4-BE49-F238E27FC236}">
                <a16:creationId xmlns:a16="http://schemas.microsoft.com/office/drawing/2014/main" id="{ABB90DDB-701E-6729-8A45-E58F91CF6810}"/>
              </a:ext>
            </a:extLst>
          </p:cNvPr>
          <p:cNvSpPr txBox="1"/>
          <p:nvPr/>
        </p:nvSpPr>
        <p:spPr bwMode="auto">
          <a:xfrm>
            <a:off x="644708" y="3159120"/>
            <a:ext cx="1477256"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Prod- HUB</a:t>
            </a:r>
          </a:p>
        </p:txBody>
      </p:sp>
      <p:sp>
        <p:nvSpPr>
          <p:cNvPr id="53" name="Rectangle: Rounded Corners 52">
            <a:extLst>
              <a:ext uri="{FF2B5EF4-FFF2-40B4-BE49-F238E27FC236}">
                <a16:creationId xmlns:a16="http://schemas.microsoft.com/office/drawing/2014/main" id="{6B589698-6463-1EA1-AB2A-CA2A14F6E67C}"/>
              </a:ext>
            </a:extLst>
          </p:cNvPr>
          <p:cNvSpPr/>
          <p:nvPr/>
        </p:nvSpPr>
        <p:spPr>
          <a:xfrm>
            <a:off x="5569624" y="3039762"/>
            <a:ext cx="4094882" cy="1305516"/>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54" name="Picture 53">
            <a:extLst>
              <a:ext uri="{FF2B5EF4-FFF2-40B4-BE49-F238E27FC236}">
                <a16:creationId xmlns:a16="http://schemas.microsoft.com/office/drawing/2014/main" id="{6B95BB0B-18A7-660B-A5AC-9E02310E6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2812" y="2921025"/>
            <a:ext cx="356665" cy="223675"/>
          </a:xfrm>
          <a:prstGeom prst="rect">
            <a:avLst/>
          </a:prstGeom>
        </p:spPr>
      </p:pic>
      <p:pic>
        <p:nvPicPr>
          <p:cNvPr id="55" name="Picture 54">
            <a:extLst>
              <a:ext uri="{FF2B5EF4-FFF2-40B4-BE49-F238E27FC236}">
                <a16:creationId xmlns:a16="http://schemas.microsoft.com/office/drawing/2014/main" id="{482A3F6B-DA64-24F7-3B64-3DD031DFEA48}"/>
              </a:ext>
            </a:extLst>
          </p:cNvPr>
          <p:cNvPicPr>
            <a:picLocks noChangeAspect="1"/>
          </p:cNvPicPr>
          <p:nvPr/>
        </p:nvPicPr>
        <p:blipFill>
          <a:blip r:embed="rId3"/>
          <a:stretch>
            <a:fillRect/>
          </a:stretch>
        </p:blipFill>
        <p:spPr>
          <a:xfrm>
            <a:off x="8992512" y="3532812"/>
            <a:ext cx="410508" cy="285045"/>
          </a:xfrm>
          <a:prstGeom prst="rect">
            <a:avLst/>
          </a:prstGeom>
        </p:spPr>
      </p:pic>
      <p:cxnSp>
        <p:nvCxnSpPr>
          <p:cNvPr id="56" name="Straight Arrow Connector 55">
            <a:extLst>
              <a:ext uri="{FF2B5EF4-FFF2-40B4-BE49-F238E27FC236}">
                <a16:creationId xmlns:a16="http://schemas.microsoft.com/office/drawing/2014/main" id="{04549FD7-C064-5412-ED3B-2700DB42DCF0}"/>
              </a:ext>
            </a:extLst>
          </p:cNvPr>
          <p:cNvCxnSpPr>
            <a:cxnSpLocks/>
          </p:cNvCxnSpPr>
          <p:nvPr/>
        </p:nvCxnSpPr>
        <p:spPr>
          <a:xfrm>
            <a:off x="7888439" y="4077211"/>
            <a:ext cx="0" cy="615027"/>
          </a:xfrm>
          <a:prstGeom prst="straightConnector1">
            <a:avLst/>
          </a:prstGeom>
          <a:ln w="22225">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43F13EBC-1EB4-80C4-482C-493B386CAC70}"/>
              </a:ext>
            </a:extLst>
          </p:cNvPr>
          <p:cNvPicPr>
            <a:picLocks noChangeAspect="1"/>
          </p:cNvPicPr>
          <p:nvPr/>
        </p:nvPicPr>
        <p:blipFill>
          <a:blip r:embed="rId8"/>
          <a:stretch>
            <a:fillRect/>
          </a:stretch>
        </p:blipFill>
        <p:spPr>
          <a:xfrm>
            <a:off x="5955361" y="3601053"/>
            <a:ext cx="289325" cy="147455"/>
          </a:xfrm>
          <a:prstGeom prst="rect">
            <a:avLst/>
          </a:prstGeom>
        </p:spPr>
      </p:pic>
      <p:pic>
        <p:nvPicPr>
          <p:cNvPr id="58" name="Picture 57">
            <a:extLst>
              <a:ext uri="{FF2B5EF4-FFF2-40B4-BE49-F238E27FC236}">
                <a16:creationId xmlns:a16="http://schemas.microsoft.com/office/drawing/2014/main" id="{297098CF-5760-5D7A-CF38-1BB570DE4E0B}"/>
              </a:ext>
            </a:extLst>
          </p:cNvPr>
          <p:cNvPicPr>
            <a:picLocks noChangeAspect="1"/>
          </p:cNvPicPr>
          <p:nvPr/>
        </p:nvPicPr>
        <p:blipFill>
          <a:blip r:embed="rId23"/>
          <a:stretch>
            <a:fillRect/>
          </a:stretch>
        </p:blipFill>
        <p:spPr>
          <a:xfrm>
            <a:off x="7136405" y="3494939"/>
            <a:ext cx="299229" cy="295669"/>
          </a:xfrm>
          <a:prstGeom prst="rect">
            <a:avLst/>
          </a:prstGeom>
        </p:spPr>
      </p:pic>
      <p:pic>
        <p:nvPicPr>
          <p:cNvPr id="59" name="Picture 58">
            <a:extLst>
              <a:ext uri="{FF2B5EF4-FFF2-40B4-BE49-F238E27FC236}">
                <a16:creationId xmlns:a16="http://schemas.microsoft.com/office/drawing/2014/main" id="{99D448F2-DB5C-6490-3C8B-301ACF45AAF9}"/>
              </a:ext>
            </a:extLst>
          </p:cNvPr>
          <p:cNvPicPr>
            <a:picLocks noChangeAspect="1"/>
          </p:cNvPicPr>
          <p:nvPr/>
        </p:nvPicPr>
        <p:blipFill>
          <a:blip r:embed="rId10"/>
          <a:stretch>
            <a:fillRect/>
          </a:stretch>
        </p:blipFill>
        <p:spPr>
          <a:xfrm>
            <a:off x="6269702" y="3688087"/>
            <a:ext cx="134702" cy="134093"/>
          </a:xfrm>
          <a:prstGeom prst="rect">
            <a:avLst/>
          </a:prstGeom>
        </p:spPr>
      </p:pic>
      <p:sp>
        <p:nvSpPr>
          <p:cNvPr id="60" name="TextBox 225">
            <a:extLst>
              <a:ext uri="{FF2B5EF4-FFF2-40B4-BE49-F238E27FC236}">
                <a16:creationId xmlns:a16="http://schemas.microsoft.com/office/drawing/2014/main" id="{1C76A19A-9834-D8AD-1E52-7AC14AE304C1}"/>
              </a:ext>
            </a:extLst>
          </p:cNvPr>
          <p:cNvSpPr txBox="1"/>
          <p:nvPr/>
        </p:nvSpPr>
        <p:spPr bwMode="auto">
          <a:xfrm rot="16200000">
            <a:off x="7279646" y="4251958"/>
            <a:ext cx="938746" cy="24836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vnet peering</a:t>
            </a:r>
          </a:p>
        </p:txBody>
      </p:sp>
      <p:pic>
        <p:nvPicPr>
          <p:cNvPr id="61" name="Picture 60">
            <a:extLst>
              <a:ext uri="{FF2B5EF4-FFF2-40B4-BE49-F238E27FC236}">
                <a16:creationId xmlns:a16="http://schemas.microsoft.com/office/drawing/2014/main" id="{213093B4-A375-50E6-B148-43CAB587DA62}"/>
              </a:ext>
            </a:extLst>
          </p:cNvPr>
          <p:cNvPicPr>
            <a:picLocks noChangeAspect="1"/>
          </p:cNvPicPr>
          <p:nvPr/>
        </p:nvPicPr>
        <p:blipFill>
          <a:blip r:embed="rId24"/>
          <a:stretch>
            <a:fillRect/>
          </a:stretch>
        </p:blipFill>
        <p:spPr>
          <a:xfrm>
            <a:off x="7026954" y="3661150"/>
            <a:ext cx="179864" cy="180994"/>
          </a:xfrm>
          <a:prstGeom prst="rect">
            <a:avLst/>
          </a:prstGeom>
        </p:spPr>
      </p:pic>
      <p:pic>
        <p:nvPicPr>
          <p:cNvPr id="62" name="Picture 61">
            <a:extLst>
              <a:ext uri="{FF2B5EF4-FFF2-40B4-BE49-F238E27FC236}">
                <a16:creationId xmlns:a16="http://schemas.microsoft.com/office/drawing/2014/main" id="{4DEDAC99-F76D-9072-5E3F-5653F26B0B4F}"/>
              </a:ext>
            </a:extLst>
          </p:cNvPr>
          <p:cNvPicPr>
            <a:picLocks noChangeAspect="1"/>
          </p:cNvPicPr>
          <p:nvPr/>
        </p:nvPicPr>
        <p:blipFill>
          <a:blip r:embed="rId25"/>
          <a:stretch>
            <a:fillRect/>
          </a:stretch>
        </p:blipFill>
        <p:spPr>
          <a:xfrm>
            <a:off x="8163027" y="3541785"/>
            <a:ext cx="323918" cy="266142"/>
          </a:xfrm>
          <a:prstGeom prst="rect">
            <a:avLst/>
          </a:prstGeom>
        </p:spPr>
      </p:pic>
      <p:sp>
        <p:nvSpPr>
          <p:cNvPr id="63" name="Rectangle 62">
            <a:extLst>
              <a:ext uri="{FF2B5EF4-FFF2-40B4-BE49-F238E27FC236}">
                <a16:creationId xmlns:a16="http://schemas.microsoft.com/office/drawing/2014/main" id="{43CE2D37-CD5A-C5AA-198A-BAE3895BB5EC}"/>
              </a:ext>
            </a:extLst>
          </p:cNvPr>
          <p:cNvSpPr/>
          <p:nvPr/>
        </p:nvSpPr>
        <p:spPr bwMode="auto">
          <a:xfrm>
            <a:off x="5827697" y="3447459"/>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64" name="TextBox 229">
            <a:extLst>
              <a:ext uri="{FF2B5EF4-FFF2-40B4-BE49-F238E27FC236}">
                <a16:creationId xmlns:a16="http://schemas.microsoft.com/office/drawing/2014/main" id="{1404EB99-543D-44A4-B53D-BB7C3BB36647}"/>
              </a:ext>
            </a:extLst>
          </p:cNvPr>
          <p:cNvSpPr txBox="1"/>
          <p:nvPr/>
        </p:nvSpPr>
        <p:spPr bwMode="auto">
          <a:xfrm>
            <a:off x="6346030" y="3912288"/>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App Gateway + WAF</a:t>
            </a:r>
          </a:p>
        </p:txBody>
      </p:sp>
      <p:sp>
        <p:nvSpPr>
          <p:cNvPr id="65" name="TextBox 230">
            <a:extLst>
              <a:ext uri="{FF2B5EF4-FFF2-40B4-BE49-F238E27FC236}">
                <a16:creationId xmlns:a16="http://schemas.microsoft.com/office/drawing/2014/main" id="{06254DCA-11BD-FA33-6BA3-436B719DC9FF}"/>
              </a:ext>
            </a:extLst>
          </p:cNvPr>
          <p:cNvSpPr txBox="1"/>
          <p:nvPr/>
        </p:nvSpPr>
        <p:spPr bwMode="auto">
          <a:xfrm>
            <a:off x="7294259" y="3909194"/>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UI Web VM</a:t>
            </a:r>
          </a:p>
        </p:txBody>
      </p:sp>
      <p:sp>
        <p:nvSpPr>
          <p:cNvPr id="66" name="Rectangle 65">
            <a:extLst>
              <a:ext uri="{FF2B5EF4-FFF2-40B4-BE49-F238E27FC236}">
                <a16:creationId xmlns:a16="http://schemas.microsoft.com/office/drawing/2014/main" id="{10483541-C1FB-45DA-2499-FC9A528063B2}"/>
              </a:ext>
            </a:extLst>
          </p:cNvPr>
          <p:cNvSpPr/>
          <p:nvPr/>
        </p:nvSpPr>
        <p:spPr bwMode="auto">
          <a:xfrm>
            <a:off x="7011190" y="3462874"/>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67" name="Rectangle 66">
            <a:extLst>
              <a:ext uri="{FF2B5EF4-FFF2-40B4-BE49-F238E27FC236}">
                <a16:creationId xmlns:a16="http://schemas.microsoft.com/office/drawing/2014/main" id="{0AFBA478-9868-2441-9353-29D6726407D8}"/>
              </a:ext>
            </a:extLst>
          </p:cNvPr>
          <p:cNvSpPr/>
          <p:nvPr/>
        </p:nvSpPr>
        <p:spPr bwMode="auto">
          <a:xfrm>
            <a:off x="8005209" y="3474401"/>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68" name="Rectangle 67">
            <a:extLst>
              <a:ext uri="{FF2B5EF4-FFF2-40B4-BE49-F238E27FC236}">
                <a16:creationId xmlns:a16="http://schemas.microsoft.com/office/drawing/2014/main" id="{3534EE90-771D-7524-3DCF-CF5C0F06FE92}"/>
              </a:ext>
            </a:extLst>
          </p:cNvPr>
          <p:cNvSpPr/>
          <p:nvPr/>
        </p:nvSpPr>
        <p:spPr bwMode="auto">
          <a:xfrm>
            <a:off x="8888386" y="3464397"/>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grpSp>
        <p:nvGrpSpPr>
          <p:cNvPr id="69" name="Group 68">
            <a:extLst>
              <a:ext uri="{FF2B5EF4-FFF2-40B4-BE49-F238E27FC236}">
                <a16:creationId xmlns:a16="http://schemas.microsoft.com/office/drawing/2014/main" id="{F3F952E8-D8DD-3646-5D27-A2A0E1447C91}"/>
              </a:ext>
            </a:extLst>
          </p:cNvPr>
          <p:cNvGrpSpPr/>
          <p:nvPr/>
        </p:nvGrpSpPr>
        <p:grpSpPr>
          <a:xfrm>
            <a:off x="5569625" y="4476522"/>
            <a:ext cx="4094882" cy="1316276"/>
            <a:chOff x="6559348" y="3518119"/>
            <a:chExt cx="3805789" cy="1450324"/>
          </a:xfrm>
        </p:grpSpPr>
        <p:pic>
          <p:nvPicPr>
            <p:cNvPr id="116" name="Picture 115">
              <a:extLst>
                <a:ext uri="{FF2B5EF4-FFF2-40B4-BE49-F238E27FC236}">
                  <a16:creationId xmlns:a16="http://schemas.microsoft.com/office/drawing/2014/main" id="{6F271A9D-A846-BEE6-8C38-5132EAA8B0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5451" y="3518119"/>
              <a:ext cx="269686" cy="191225"/>
            </a:xfrm>
            <a:prstGeom prst="rect">
              <a:avLst/>
            </a:prstGeom>
          </p:spPr>
        </p:pic>
        <p:pic>
          <p:nvPicPr>
            <p:cNvPr id="117" name="Picture 116">
              <a:extLst>
                <a:ext uri="{FF2B5EF4-FFF2-40B4-BE49-F238E27FC236}">
                  <a16:creationId xmlns:a16="http://schemas.microsoft.com/office/drawing/2014/main" id="{A64921AD-8FE1-6183-A746-8918D67BD3F7}"/>
                </a:ext>
              </a:extLst>
            </p:cNvPr>
            <p:cNvPicPr>
              <a:picLocks noChangeAspect="1"/>
            </p:cNvPicPr>
            <p:nvPr/>
          </p:nvPicPr>
          <p:blipFill>
            <a:blip r:embed="rId16"/>
            <a:stretch>
              <a:fillRect/>
            </a:stretch>
          </p:blipFill>
          <p:spPr>
            <a:xfrm>
              <a:off x="9255169" y="4080670"/>
              <a:ext cx="353995" cy="240487"/>
            </a:xfrm>
            <a:prstGeom prst="rect">
              <a:avLst/>
            </a:prstGeom>
          </p:spPr>
        </p:pic>
        <p:pic>
          <p:nvPicPr>
            <p:cNvPr id="118" name="Picture 117">
              <a:extLst>
                <a:ext uri="{FF2B5EF4-FFF2-40B4-BE49-F238E27FC236}">
                  <a16:creationId xmlns:a16="http://schemas.microsoft.com/office/drawing/2014/main" id="{988BAB1A-9F02-BA49-3D3D-21B28D9CCEF0}"/>
                </a:ext>
              </a:extLst>
            </p:cNvPr>
            <p:cNvPicPr>
              <a:picLocks noChangeAspect="1"/>
            </p:cNvPicPr>
            <p:nvPr/>
          </p:nvPicPr>
          <p:blipFill>
            <a:blip r:embed="rId17"/>
            <a:stretch>
              <a:fillRect/>
            </a:stretch>
          </p:blipFill>
          <p:spPr>
            <a:xfrm>
              <a:off x="7972122" y="4034095"/>
              <a:ext cx="263265" cy="285457"/>
            </a:xfrm>
            <a:prstGeom prst="rect">
              <a:avLst/>
            </a:prstGeom>
          </p:spPr>
        </p:pic>
        <p:pic>
          <p:nvPicPr>
            <p:cNvPr id="119" name="Picture 118">
              <a:extLst>
                <a:ext uri="{FF2B5EF4-FFF2-40B4-BE49-F238E27FC236}">
                  <a16:creationId xmlns:a16="http://schemas.microsoft.com/office/drawing/2014/main" id="{B56AFEAB-9909-5C70-34D4-0CF011FB4EAA}"/>
                </a:ext>
              </a:extLst>
            </p:cNvPr>
            <p:cNvPicPr>
              <a:picLocks noChangeAspect="1"/>
            </p:cNvPicPr>
            <p:nvPr/>
          </p:nvPicPr>
          <p:blipFill>
            <a:blip r:embed="rId18"/>
            <a:stretch>
              <a:fillRect/>
            </a:stretch>
          </p:blipFill>
          <p:spPr>
            <a:xfrm>
              <a:off x="8577765" y="4072322"/>
              <a:ext cx="273384" cy="287816"/>
            </a:xfrm>
            <a:prstGeom prst="rect">
              <a:avLst/>
            </a:prstGeom>
          </p:spPr>
        </p:pic>
        <p:pic>
          <p:nvPicPr>
            <p:cNvPr id="120" name="Picture 119">
              <a:extLst>
                <a:ext uri="{FF2B5EF4-FFF2-40B4-BE49-F238E27FC236}">
                  <a16:creationId xmlns:a16="http://schemas.microsoft.com/office/drawing/2014/main" id="{1CF1094F-38EC-92BA-3439-4E44396682DA}"/>
                </a:ext>
              </a:extLst>
            </p:cNvPr>
            <p:cNvPicPr>
              <a:picLocks noChangeAspect="1"/>
            </p:cNvPicPr>
            <p:nvPr/>
          </p:nvPicPr>
          <p:blipFill>
            <a:blip r:embed="rId19"/>
            <a:stretch>
              <a:fillRect/>
            </a:stretch>
          </p:blipFill>
          <p:spPr>
            <a:xfrm>
              <a:off x="7142959" y="4033433"/>
              <a:ext cx="466209" cy="200174"/>
            </a:xfrm>
            <a:prstGeom prst="rect">
              <a:avLst/>
            </a:prstGeom>
          </p:spPr>
        </p:pic>
        <p:sp>
          <p:nvSpPr>
            <p:cNvPr id="121" name="Rectangle 120">
              <a:extLst>
                <a:ext uri="{FF2B5EF4-FFF2-40B4-BE49-F238E27FC236}">
                  <a16:creationId xmlns:a16="http://schemas.microsoft.com/office/drawing/2014/main" id="{7A095051-B5F5-DFD0-784E-20B6DD1497C7}"/>
                </a:ext>
              </a:extLst>
            </p:cNvPr>
            <p:cNvSpPr/>
            <p:nvPr/>
          </p:nvSpPr>
          <p:spPr bwMode="auto">
            <a:xfrm>
              <a:off x="6838496" y="3761681"/>
              <a:ext cx="3357036" cy="838906"/>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22" name="Rectangle: Rounded Corners 121">
              <a:extLst>
                <a:ext uri="{FF2B5EF4-FFF2-40B4-BE49-F238E27FC236}">
                  <a16:creationId xmlns:a16="http://schemas.microsoft.com/office/drawing/2014/main" id="{DAF1B5E3-EFE8-9850-192E-53C4D7DC6A69}"/>
                </a:ext>
              </a:extLst>
            </p:cNvPr>
            <p:cNvSpPr/>
            <p:nvPr/>
          </p:nvSpPr>
          <p:spPr>
            <a:xfrm>
              <a:off x="6559348" y="3601888"/>
              <a:ext cx="3759401" cy="1100323"/>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123" name="Picture 122">
              <a:extLst>
                <a:ext uri="{FF2B5EF4-FFF2-40B4-BE49-F238E27FC236}">
                  <a16:creationId xmlns:a16="http://schemas.microsoft.com/office/drawing/2014/main" id="{78B2C73D-E183-D45C-ACA7-20DDCADDC2AB}"/>
                </a:ext>
              </a:extLst>
            </p:cNvPr>
            <p:cNvPicPr>
              <a:picLocks noChangeAspect="1"/>
            </p:cNvPicPr>
            <p:nvPr/>
          </p:nvPicPr>
          <p:blipFill>
            <a:blip r:embed="rId20"/>
            <a:stretch>
              <a:fillRect/>
            </a:stretch>
          </p:blipFill>
          <p:spPr>
            <a:xfrm>
              <a:off x="8963984" y="4085768"/>
              <a:ext cx="255897" cy="250924"/>
            </a:xfrm>
            <a:prstGeom prst="rect">
              <a:avLst/>
            </a:prstGeom>
          </p:spPr>
        </p:pic>
        <p:pic>
          <p:nvPicPr>
            <p:cNvPr id="124" name="Picture 123">
              <a:extLst>
                <a:ext uri="{FF2B5EF4-FFF2-40B4-BE49-F238E27FC236}">
                  <a16:creationId xmlns:a16="http://schemas.microsoft.com/office/drawing/2014/main" id="{B4685AB1-29EC-D429-EA25-85D8A848D12B}"/>
                </a:ext>
              </a:extLst>
            </p:cNvPr>
            <p:cNvPicPr>
              <a:picLocks noChangeAspect="1"/>
            </p:cNvPicPr>
            <p:nvPr/>
          </p:nvPicPr>
          <p:blipFill>
            <a:blip r:embed="rId10"/>
            <a:stretch>
              <a:fillRect/>
            </a:stretch>
          </p:blipFill>
          <p:spPr>
            <a:xfrm>
              <a:off x="6990146" y="4288205"/>
              <a:ext cx="152956" cy="172158"/>
            </a:xfrm>
            <a:prstGeom prst="rect">
              <a:avLst/>
            </a:prstGeom>
          </p:spPr>
        </p:pic>
        <p:pic>
          <p:nvPicPr>
            <p:cNvPr id="125" name="Picture 124">
              <a:extLst>
                <a:ext uri="{FF2B5EF4-FFF2-40B4-BE49-F238E27FC236}">
                  <a16:creationId xmlns:a16="http://schemas.microsoft.com/office/drawing/2014/main" id="{AD25AE5D-2D03-6F7B-E4BF-E1FA0C5953A7}"/>
                </a:ext>
              </a:extLst>
            </p:cNvPr>
            <p:cNvPicPr>
              <a:picLocks noChangeAspect="1"/>
            </p:cNvPicPr>
            <p:nvPr/>
          </p:nvPicPr>
          <p:blipFill>
            <a:blip r:embed="rId21"/>
            <a:stretch>
              <a:fillRect/>
            </a:stretch>
          </p:blipFill>
          <p:spPr>
            <a:xfrm>
              <a:off x="9729473" y="4087070"/>
              <a:ext cx="287570" cy="223685"/>
            </a:xfrm>
            <a:prstGeom prst="rect">
              <a:avLst/>
            </a:prstGeom>
          </p:spPr>
        </p:pic>
        <p:pic>
          <p:nvPicPr>
            <p:cNvPr id="126" name="Picture 125">
              <a:extLst>
                <a:ext uri="{FF2B5EF4-FFF2-40B4-BE49-F238E27FC236}">
                  <a16:creationId xmlns:a16="http://schemas.microsoft.com/office/drawing/2014/main" id="{FB879A3D-B192-8689-F7A0-24B0F4C80DA1}"/>
                </a:ext>
              </a:extLst>
            </p:cNvPr>
            <p:cNvPicPr>
              <a:picLocks noChangeAspect="1"/>
            </p:cNvPicPr>
            <p:nvPr/>
          </p:nvPicPr>
          <p:blipFill>
            <a:blip r:embed="rId10"/>
            <a:stretch>
              <a:fillRect/>
            </a:stretch>
          </p:blipFill>
          <p:spPr>
            <a:xfrm>
              <a:off x="7759261" y="4283963"/>
              <a:ext cx="152956" cy="172158"/>
            </a:xfrm>
            <a:prstGeom prst="rect">
              <a:avLst/>
            </a:prstGeom>
          </p:spPr>
        </p:pic>
        <p:pic>
          <p:nvPicPr>
            <p:cNvPr id="127" name="Picture 126">
              <a:extLst>
                <a:ext uri="{FF2B5EF4-FFF2-40B4-BE49-F238E27FC236}">
                  <a16:creationId xmlns:a16="http://schemas.microsoft.com/office/drawing/2014/main" id="{2BB5316D-AEA6-B062-3E31-3FD386F2D2FF}"/>
                </a:ext>
              </a:extLst>
            </p:cNvPr>
            <p:cNvPicPr>
              <a:picLocks noChangeAspect="1"/>
            </p:cNvPicPr>
            <p:nvPr/>
          </p:nvPicPr>
          <p:blipFill>
            <a:blip r:embed="rId10"/>
            <a:stretch>
              <a:fillRect/>
            </a:stretch>
          </p:blipFill>
          <p:spPr>
            <a:xfrm>
              <a:off x="9973736" y="4315827"/>
              <a:ext cx="152956" cy="172158"/>
            </a:xfrm>
            <a:prstGeom prst="rect">
              <a:avLst/>
            </a:prstGeom>
          </p:spPr>
        </p:pic>
        <p:sp>
          <p:nvSpPr>
            <p:cNvPr id="128" name="TextBox 248">
              <a:extLst>
                <a:ext uri="{FF2B5EF4-FFF2-40B4-BE49-F238E27FC236}">
                  <a16:creationId xmlns:a16="http://schemas.microsoft.com/office/drawing/2014/main" id="{0B701A5F-B38D-17A3-A884-9AD461FDFE96}"/>
                </a:ext>
              </a:extLst>
            </p:cNvPr>
            <p:cNvSpPr txBox="1"/>
            <p:nvPr/>
          </p:nvSpPr>
          <p:spPr bwMode="auto">
            <a:xfrm>
              <a:off x="6609923" y="4392470"/>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AKS (HA)</a:t>
              </a:r>
            </a:p>
          </p:txBody>
        </p:sp>
        <p:sp>
          <p:nvSpPr>
            <p:cNvPr id="129" name="TextBox 249">
              <a:extLst>
                <a:ext uri="{FF2B5EF4-FFF2-40B4-BE49-F238E27FC236}">
                  <a16:creationId xmlns:a16="http://schemas.microsoft.com/office/drawing/2014/main" id="{DF98EBBF-CE52-CC80-9E2F-A1CA065758A7}"/>
                </a:ext>
              </a:extLst>
            </p:cNvPr>
            <p:cNvSpPr txBox="1"/>
            <p:nvPr/>
          </p:nvSpPr>
          <p:spPr bwMode="auto">
            <a:xfrm>
              <a:off x="7345662" y="4408895"/>
              <a:ext cx="1491428" cy="559548"/>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PSQL </a:t>
              </a:r>
            </a:p>
            <a:p>
              <a:pPr algn="ctr" eaLnBrk="0" hangingPunct="0"/>
              <a:endParaRPr lang="en-US" sz="900" b="1" dirty="0">
                <a:latin typeface="+mj-lt"/>
              </a:endParaRPr>
            </a:p>
            <a:p>
              <a:pPr algn="ctr" eaLnBrk="0" hangingPunct="0"/>
              <a:r>
                <a:rPr lang="en-US" sz="900" b="1" dirty="0">
                  <a:latin typeface="+mj-lt"/>
                </a:rPr>
                <a:t>(Read Replica)</a:t>
              </a:r>
            </a:p>
          </p:txBody>
        </p:sp>
        <p:sp>
          <p:nvSpPr>
            <p:cNvPr id="130" name="Rectangle 129">
              <a:extLst>
                <a:ext uri="{FF2B5EF4-FFF2-40B4-BE49-F238E27FC236}">
                  <a16:creationId xmlns:a16="http://schemas.microsoft.com/office/drawing/2014/main" id="{E0C3E628-8F2A-B5FC-A806-9806E861A647}"/>
                </a:ext>
              </a:extLst>
            </p:cNvPr>
            <p:cNvSpPr/>
            <p:nvPr/>
          </p:nvSpPr>
          <p:spPr bwMode="auto">
            <a:xfrm>
              <a:off x="7745818" y="3957672"/>
              <a:ext cx="633138" cy="514223"/>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31" name="Rectangle 130">
              <a:extLst>
                <a:ext uri="{FF2B5EF4-FFF2-40B4-BE49-F238E27FC236}">
                  <a16:creationId xmlns:a16="http://schemas.microsoft.com/office/drawing/2014/main" id="{27BF3432-268E-764B-5C87-D5FFAF7AAD41}"/>
                </a:ext>
              </a:extLst>
            </p:cNvPr>
            <p:cNvSpPr/>
            <p:nvPr/>
          </p:nvSpPr>
          <p:spPr bwMode="auto">
            <a:xfrm>
              <a:off x="6965745" y="3951384"/>
              <a:ext cx="716390" cy="514223"/>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32" name="Rectangle 131">
              <a:extLst>
                <a:ext uri="{FF2B5EF4-FFF2-40B4-BE49-F238E27FC236}">
                  <a16:creationId xmlns:a16="http://schemas.microsoft.com/office/drawing/2014/main" id="{F1253B95-E727-7933-5ADA-B2669B99CEAB}"/>
                </a:ext>
              </a:extLst>
            </p:cNvPr>
            <p:cNvSpPr/>
            <p:nvPr/>
          </p:nvSpPr>
          <p:spPr bwMode="auto">
            <a:xfrm>
              <a:off x="8425784" y="3969641"/>
              <a:ext cx="1679967" cy="524369"/>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sp>
          <p:nvSpPr>
            <p:cNvPr id="133" name="TextBox 253">
              <a:extLst>
                <a:ext uri="{FF2B5EF4-FFF2-40B4-BE49-F238E27FC236}">
                  <a16:creationId xmlns:a16="http://schemas.microsoft.com/office/drawing/2014/main" id="{4EFC27C4-FA08-0C34-4F1D-5AB5D56C5F0F}"/>
                </a:ext>
              </a:extLst>
            </p:cNvPr>
            <p:cNvSpPr txBox="1"/>
            <p:nvPr/>
          </p:nvSpPr>
          <p:spPr bwMode="auto">
            <a:xfrm>
              <a:off x="7967736" y="4430593"/>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KV</a:t>
              </a:r>
            </a:p>
          </p:txBody>
        </p:sp>
        <p:sp>
          <p:nvSpPr>
            <p:cNvPr id="134" name="TextBox 254">
              <a:extLst>
                <a:ext uri="{FF2B5EF4-FFF2-40B4-BE49-F238E27FC236}">
                  <a16:creationId xmlns:a16="http://schemas.microsoft.com/office/drawing/2014/main" id="{E0AF763F-3BDF-D1CF-D0AE-7DBAE4812646}"/>
                </a:ext>
              </a:extLst>
            </p:cNvPr>
            <p:cNvSpPr txBox="1"/>
            <p:nvPr/>
          </p:nvSpPr>
          <p:spPr bwMode="auto">
            <a:xfrm>
              <a:off x="8426789" y="4426903"/>
              <a:ext cx="1491428" cy="369332"/>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Redis </a:t>
              </a:r>
            </a:p>
            <a:p>
              <a:pPr algn="ctr" eaLnBrk="0" hangingPunct="0"/>
              <a:r>
                <a:rPr lang="en-US" sz="900" b="1" dirty="0">
                  <a:latin typeface="+mj-lt"/>
                </a:rPr>
                <a:t>cache</a:t>
              </a:r>
            </a:p>
          </p:txBody>
        </p:sp>
        <p:sp>
          <p:nvSpPr>
            <p:cNvPr id="135" name="TextBox 255">
              <a:extLst>
                <a:ext uri="{FF2B5EF4-FFF2-40B4-BE49-F238E27FC236}">
                  <a16:creationId xmlns:a16="http://schemas.microsoft.com/office/drawing/2014/main" id="{0B3EB303-5DF2-5C51-17AB-0E26879C4A82}"/>
                </a:ext>
              </a:extLst>
            </p:cNvPr>
            <p:cNvSpPr txBox="1"/>
            <p:nvPr/>
          </p:nvSpPr>
          <p:spPr bwMode="auto">
            <a:xfrm>
              <a:off x="8788268" y="4432766"/>
              <a:ext cx="1491428" cy="17657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ACR</a:t>
              </a:r>
            </a:p>
          </p:txBody>
        </p:sp>
      </p:grpSp>
      <p:pic>
        <p:nvPicPr>
          <p:cNvPr id="70" name="Picture 69">
            <a:extLst>
              <a:ext uri="{FF2B5EF4-FFF2-40B4-BE49-F238E27FC236}">
                <a16:creationId xmlns:a16="http://schemas.microsoft.com/office/drawing/2014/main" id="{B4EAB0FB-A0B1-177B-9FCA-6FA0090ACD66}"/>
              </a:ext>
            </a:extLst>
          </p:cNvPr>
          <p:cNvPicPr>
            <a:picLocks noChangeAspect="1"/>
          </p:cNvPicPr>
          <p:nvPr/>
        </p:nvPicPr>
        <p:blipFill>
          <a:blip r:embed="rId10"/>
          <a:stretch>
            <a:fillRect/>
          </a:stretch>
        </p:blipFill>
        <p:spPr>
          <a:xfrm>
            <a:off x="7435634" y="3704014"/>
            <a:ext cx="134702" cy="134093"/>
          </a:xfrm>
          <a:prstGeom prst="rect">
            <a:avLst/>
          </a:prstGeom>
        </p:spPr>
      </p:pic>
      <p:pic>
        <p:nvPicPr>
          <p:cNvPr id="71" name="Picture 70">
            <a:extLst>
              <a:ext uri="{FF2B5EF4-FFF2-40B4-BE49-F238E27FC236}">
                <a16:creationId xmlns:a16="http://schemas.microsoft.com/office/drawing/2014/main" id="{17B34167-22C6-8C1B-51EE-F1DB6464C6F0}"/>
              </a:ext>
            </a:extLst>
          </p:cNvPr>
          <p:cNvPicPr>
            <a:picLocks noChangeAspect="1"/>
          </p:cNvPicPr>
          <p:nvPr/>
        </p:nvPicPr>
        <p:blipFill>
          <a:blip r:embed="rId10"/>
          <a:stretch>
            <a:fillRect/>
          </a:stretch>
        </p:blipFill>
        <p:spPr>
          <a:xfrm>
            <a:off x="8458131" y="3721248"/>
            <a:ext cx="134702" cy="134093"/>
          </a:xfrm>
          <a:prstGeom prst="rect">
            <a:avLst/>
          </a:prstGeom>
        </p:spPr>
      </p:pic>
      <p:pic>
        <p:nvPicPr>
          <p:cNvPr id="72" name="Picture 71">
            <a:extLst>
              <a:ext uri="{FF2B5EF4-FFF2-40B4-BE49-F238E27FC236}">
                <a16:creationId xmlns:a16="http://schemas.microsoft.com/office/drawing/2014/main" id="{FF87B300-0C68-A750-75A4-E96B54748ECE}"/>
              </a:ext>
            </a:extLst>
          </p:cNvPr>
          <p:cNvPicPr>
            <a:picLocks noChangeAspect="1"/>
          </p:cNvPicPr>
          <p:nvPr/>
        </p:nvPicPr>
        <p:blipFill>
          <a:blip r:embed="rId10"/>
          <a:stretch>
            <a:fillRect/>
          </a:stretch>
        </p:blipFill>
        <p:spPr>
          <a:xfrm>
            <a:off x="9327985" y="3711755"/>
            <a:ext cx="134702" cy="134093"/>
          </a:xfrm>
          <a:prstGeom prst="rect">
            <a:avLst/>
          </a:prstGeom>
        </p:spPr>
      </p:pic>
      <p:pic>
        <p:nvPicPr>
          <p:cNvPr id="73" name="Picture 72">
            <a:extLst>
              <a:ext uri="{FF2B5EF4-FFF2-40B4-BE49-F238E27FC236}">
                <a16:creationId xmlns:a16="http://schemas.microsoft.com/office/drawing/2014/main" id="{6F367E95-0E1E-DEBD-87D2-4673CDD4894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70159" y="4575125"/>
            <a:ext cx="244626" cy="249272"/>
          </a:xfrm>
          <a:prstGeom prst="rect">
            <a:avLst/>
          </a:prstGeom>
        </p:spPr>
      </p:pic>
      <p:sp>
        <p:nvSpPr>
          <p:cNvPr id="74" name="Rectangle 73">
            <a:extLst>
              <a:ext uri="{FF2B5EF4-FFF2-40B4-BE49-F238E27FC236}">
                <a16:creationId xmlns:a16="http://schemas.microsoft.com/office/drawing/2014/main" id="{9BA92910-14AD-C78D-1596-A6C86B03AAA7}"/>
              </a:ext>
            </a:extLst>
          </p:cNvPr>
          <p:cNvSpPr/>
          <p:nvPr/>
        </p:nvSpPr>
        <p:spPr bwMode="auto">
          <a:xfrm>
            <a:off x="5690060" y="3324439"/>
            <a:ext cx="3893009" cy="761369"/>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pic>
        <p:nvPicPr>
          <p:cNvPr id="75" name="Picture 74">
            <a:extLst>
              <a:ext uri="{FF2B5EF4-FFF2-40B4-BE49-F238E27FC236}">
                <a16:creationId xmlns:a16="http://schemas.microsoft.com/office/drawing/2014/main" id="{9D75B095-9CD5-373B-C8C9-37CB77CD753D}"/>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85418" y="3201918"/>
            <a:ext cx="244626" cy="249272"/>
          </a:xfrm>
          <a:prstGeom prst="rect">
            <a:avLst/>
          </a:prstGeom>
        </p:spPr>
      </p:pic>
      <p:sp>
        <p:nvSpPr>
          <p:cNvPr id="76" name="TextBox 262">
            <a:extLst>
              <a:ext uri="{FF2B5EF4-FFF2-40B4-BE49-F238E27FC236}">
                <a16:creationId xmlns:a16="http://schemas.microsoft.com/office/drawing/2014/main" id="{5C3398F1-D9CD-10CD-742F-B1358DBD0060}"/>
              </a:ext>
            </a:extLst>
          </p:cNvPr>
          <p:cNvSpPr txBox="1"/>
          <p:nvPr/>
        </p:nvSpPr>
        <p:spPr bwMode="auto">
          <a:xfrm>
            <a:off x="3819730" y="5266628"/>
            <a:ext cx="1604719" cy="335196"/>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Storage </a:t>
            </a:r>
          </a:p>
          <a:p>
            <a:pPr algn="ctr" eaLnBrk="0" hangingPunct="0"/>
            <a:r>
              <a:rPr lang="en-US" sz="900" b="1" dirty="0">
                <a:latin typeface="+mj-lt"/>
              </a:rPr>
              <a:t>Account</a:t>
            </a:r>
          </a:p>
        </p:txBody>
      </p:sp>
      <p:sp>
        <p:nvSpPr>
          <p:cNvPr id="77" name="Rectangle: Rounded Corners 76">
            <a:extLst>
              <a:ext uri="{FF2B5EF4-FFF2-40B4-BE49-F238E27FC236}">
                <a16:creationId xmlns:a16="http://schemas.microsoft.com/office/drawing/2014/main" id="{B9AEECD4-FD7C-FDD7-E933-067F2400F006}"/>
              </a:ext>
            </a:extLst>
          </p:cNvPr>
          <p:cNvSpPr/>
          <p:nvPr/>
        </p:nvSpPr>
        <p:spPr>
          <a:xfrm flipV="1">
            <a:off x="2304175" y="5958039"/>
            <a:ext cx="2531501" cy="676225"/>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78" name="Picture 77">
            <a:extLst>
              <a:ext uri="{FF2B5EF4-FFF2-40B4-BE49-F238E27FC236}">
                <a16:creationId xmlns:a16="http://schemas.microsoft.com/office/drawing/2014/main" id="{78251B98-57E6-0350-40CD-987369FAF910}"/>
              </a:ext>
            </a:extLst>
          </p:cNvPr>
          <p:cNvPicPr>
            <a:picLocks noChangeAspect="1"/>
          </p:cNvPicPr>
          <p:nvPr/>
        </p:nvPicPr>
        <p:blipFill>
          <a:blip r:embed="rId26"/>
          <a:stretch>
            <a:fillRect/>
          </a:stretch>
        </p:blipFill>
        <p:spPr>
          <a:xfrm>
            <a:off x="3631082" y="6052319"/>
            <a:ext cx="1108488" cy="546176"/>
          </a:xfrm>
          <a:prstGeom prst="rect">
            <a:avLst/>
          </a:prstGeom>
        </p:spPr>
      </p:pic>
      <p:pic>
        <p:nvPicPr>
          <p:cNvPr id="79" name="Picture 78">
            <a:extLst>
              <a:ext uri="{FF2B5EF4-FFF2-40B4-BE49-F238E27FC236}">
                <a16:creationId xmlns:a16="http://schemas.microsoft.com/office/drawing/2014/main" id="{4E051682-1A29-E678-8E22-E81653479E73}"/>
              </a:ext>
            </a:extLst>
          </p:cNvPr>
          <p:cNvPicPr>
            <a:picLocks noChangeAspect="1"/>
          </p:cNvPicPr>
          <p:nvPr/>
        </p:nvPicPr>
        <p:blipFill>
          <a:blip r:embed="rId27"/>
          <a:stretch>
            <a:fillRect/>
          </a:stretch>
        </p:blipFill>
        <p:spPr>
          <a:xfrm>
            <a:off x="2320947" y="6185564"/>
            <a:ext cx="1155508" cy="215651"/>
          </a:xfrm>
          <a:prstGeom prst="rect">
            <a:avLst/>
          </a:prstGeom>
        </p:spPr>
      </p:pic>
      <p:sp>
        <p:nvSpPr>
          <p:cNvPr id="80" name="TextBox 266">
            <a:extLst>
              <a:ext uri="{FF2B5EF4-FFF2-40B4-BE49-F238E27FC236}">
                <a16:creationId xmlns:a16="http://schemas.microsoft.com/office/drawing/2014/main" id="{2DC6C666-6D10-ED48-9746-CAC2350D8E6D}"/>
              </a:ext>
            </a:extLst>
          </p:cNvPr>
          <p:cNvSpPr txBox="1"/>
          <p:nvPr/>
        </p:nvSpPr>
        <p:spPr bwMode="auto">
          <a:xfrm>
            <a:off x="5175257" y="3899548"/>
            <a:ext cx="2000750" cy="209497"/>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dirty="0">
                <a:latin typeface="+mj-lt"/>
              </a:rPr>
              <a:t>Azure Firewall (HA)</a:t>
            </a:r>
          </a:p>
        </p:txBody>
      </p:sp>
      <p:cxnSp>
        <p:nvCxnSpPr>
          <p:cNvPr id="81" name="Connector: Elbow 80">
            <a:extLst>
              <a:ext uri="{FF2B5EF4-FFF2-40B4-BE49-F238E27FC236}">
                <a16:creationId xmlns:a16="http://schemas.microsoft.com/office/drawing/2014/main" id="{990935CD-E518-8D64-B087-5515A3926B1E}"/>
              </a:ext>
            </a:extLst>
          </p:cNvPr>
          <p:cNvCxnSpPr>
            <a:cxnSpLocks/>
            <a:stCxn id="33" idx="0"/>
          </p:cNvCxnSpPr>
          <p:nvPr/>
        </p:nvCxnSpPr>
        <p:spPr>
          <a:xfrm rot="5400000" flipH="1" flipV="1">
            <a:off x="4326090" y="-570726"/>
            <a:ext cx="1238428" cy="6781675"/>
          </a:xfrm>
          <a:prstGeom prst="bentConnector2">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82" name="Connector: Elbow 81">
            <a:extLst>
              <a:ext uri="{FF2B5EF4-FFF2-40B4-BE49-F238E27FC236}">
                <a16:creationId xmlns:a16="http://schemas.microsoft.com/office/drawing/2014/main" id="{380820DC-B1D2-8648-04CA-03E85A29C703}"/>
              </a:ext>
            </a:extLst>
          </p:cNvPr>
          <p:cNvCxnSpPr>
            <a:cxnSpLocks/>
            <a:stCxn id="33" idx="1"/>
            <a:endCxn id="79" idx="1"/>
          </p:cNvCxnSpPr>
          <p:nvPr/>
        </p:nvCxnSpPr>
        <p:spPr>
          <a:xfrm rot="10800000" flipH="1" flipV="1">
            <a:off x="1255672" y="3635093"/>
            <a:ext cx="1065275" cy="2658297"/>
          </a:xfrm>
          <a:prstGeom prst="bentConnector3">
            <a:avLst>
              <a:gd name="adj1" fmla="val -41689"/>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83" name="TextBox 272">
            <a:extLst>
              <a:ext uri="{FF2B5EF4-FFF2-40B4-BE49-F238E27FC236}">
                <a16:creationId xmlns:a16="http://schemas.microsoft.com/office/drawing/2014/main" id="{E417BA73-99D2-3694-2970-99B42C0B0DDA}"/>
              </a:ext>
            </a:extLst>
          </p:cNvPr>
          <p:cNvSpPr txBox="1"/>
          <p:nvPr/>
        </p:nvSpPr>
        <p:spPr bwMode="auto">
          <a:xfrm>
            <a:off x="2604163" y="2752059"/>
            <a:ext cx="2586977" cy="237430"/>
          </a:xfrm>
          <a:prstGeom prst="rect">
            <a:avLst/>
          </a:prstGeom>
          <a:noFill/>
          <a:ln w="9525">
            <a:noFill/>
            <a:miter lim="800000"/>
            <a:headEnd/>
            <a:tailEnd/>
          </a:ln>
        </p:spPr>
        <p:txBody>
          <a:bodyPr wrap="square"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1100" b="1" dirty="0">
                <a:latin typeface="+mj-lt"/>
              </a:rPr>
              <a:t>Primary region UAE North</a:t>
            </a:r>
          </a:p>
        </p:txBody>
      </p:sp>
      <p:cxnSp>
        <p:nvCxnSpPr>
          <p:cNvPr id="84" name="Connector: Elbow 83">
            <a:extLst>
              <a:ext uri="{FF2B5EF4-FFF2-40B4-BE49-F238E27FC236}">
                <a16:creationId xmlns:a16="http://schemas.microsoft.com/office/drawing/2014/main" id="{8AFE64AC-918C-E6D1-D59C-2C1FC9B6530D}"/>
              </a:ext>
            </a:extLst>
          </p:cNvPr>
          <p:cNvCxnSpPr>
            <a:cxnSpLocks/>
            <a:stCxn id="63" idx="0"/>
            <a:endCxn id="28" idx="0"/>
          </p:cNvCxnSpPr>
          <p:nvPr/>
        </p:nvCxnSpPr>
        <p:spPr>
          <a:xfrm rot="5400000" flipH="1" flipV="1">
            <a:off x="7483353" y="1121942"/>
            <a:ext cx="968656" cy="3682380"/>
          </a:xfrm>
          <a:prstGeom prst="bentConnector3">
            <a:avLst>
              <a:gd name="adj1" fmla="val 50000"/>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85" name="Connector: Elbow 84">
            <a:extLst>
              <a:ext uri="{FF2B5EF4-FFF2-40B4-BE49-F238E27FC236}">
                <a16:creationId xmlns:a16="http://schemas.microsoft.com/office/drawing/2014/main" id="{240E4DE3-D6C0-CD3E-BA59-5A43547F3A0A}"/>
              </a:ext>
            </a:extLst>
          </p:cNvPr>
          <p:cNvCxnSpPr>
            <a:cxnSpLocks/>
            <a:stCxn id="63" idx="1"/>
            <a:endCxn id="103" idx="1"/>
          </p:cNvCxnSpPr>
          <p:nvPr/>
        </p:nvCxnSpPr>
        <p:spPr>
          <a:xfrm rot="10800000" flipH="1" flipV="1">
            <a:off x="5827697" y="3643227"/>
            <a:ext cx="144400" cy="2623929"/>
          </a:xfrm>
          <a:prstGeom prst="bentConnector3">
            <a:avLst>
              <a:gd name="adj1" fmla="val -306603"/>
            </a:avLst>
          </a:prstGeom>
          <a:ln w="1270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87" name="Connector: Elbow 86">
            <a:extLst>
              <a:ext uri="{FF2B5EF4-FFF2-40B4-BE49-F238E27FC236}">
                <a16:creationId xmlns:a16="http://schemas.microsoft.com/office/drawing/2014/main" id="{C7D651C0-6DB7-9888-8B2A-F01F770A36B9}"/>
              </a:ext>
            </a:extLst>
          </p:cNvPr>
          <p:cNvCxnSpPr>
            <a:cxnSpLocks/>
          </p:cNvCxnSpPr>
          <p:nvPr/>
        </p:nvCxnSpPr>
        <p:spPr>
          <a:xfrm rot="5400000">
            <a:off x="3152432" y="1378855"/>
            <a:ext cx="1661412" cy="2490356"/>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C64E1244-66F2-0583-084C-4ADE4DA37D07}"/>
              </a:ext>
            </a:extLst>
          </p:cNvPr>
          <p:cNvCxnSpPr>
            <a:cxnSpLocks/>
            <a:endCxn id="66" idx="0"/>
          </p:cNvCxnSpPr>
          <p:nvPr/>
        </p:nvCxnSpPr>
        <p:spPr>
          <a:xfrm rot="16200000" flipH="1">
            <a:off x="5434377" y="1587265"/>
            <a:ext cx="1669547" cy="2081668"/>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5C38A9BB-44D5-74CD-4EA1-934F31BDB65B}"/>
              </a:ext>
            </a:extLst>
          </p:cNvPr>
          <p:cNvPicPr>
            <a:picLocks noChangeAspect="1"/>
          </p:cNvPicPr>
          <p:nvPr/>
        </p:nvPicPr>
        <p:blipFill>
          <a:blip r:embed="rId28"/>
          <a:stretch>
            <a:fillRect/>
          </a:stretch>
        </p:blipFill>
        <p:spPr>
          <a:xfrm>
            <a:off x="3157495" y="5235922"/>
            <a:ext cx="317839" cy="95756"/>
          </a:xfrm>
          <a:prstGeom prst="rect">
            <a:avLst/>
          </a:prstGeom>
        </p:spPr>
      </p:pic>
      <p:pic>
        <p:nvPicPr>
          <p:cNvPr id="92" name="Picture 91">
            <a:extLst>
              <a:ext uri="{FF2B5EF4-FFF2-40B4-BE49-F238E27FC236}">
                <a16:creationId xmlns:a16="http://schemas.microsoft.com/office/drawing/2014/main" id="{632B2AA3-1BCD-1706-60E8-108D615DC5D6}"/>
              </a:ext>
            </a:extLst>
          </p:cNvPr>
          <p:cNvPicPr>
            <a:picLocks noChangeAspect="1"/>
          </p:cNvPicPr>
          <p:nvPr/>
        </p:nvPicPr>
        <p:blipFill>
          <a:blip r:embed="rId28"/>
          <a:stretch>
            <a:fillRect/>
          </a:stretch>
        </p:blipFill>
        <p:spPr>
          <a:xfrm>
            <a:off x="3573059" y="5223939"/>
            <a:ext cx="317839" cy="95756"/>
          </a:xfrm>
          <a:prstGeom prst="rect">
            <a:avLst/>
          </a:prstGeom>
        </p:spPr>
      </p:pic>
      <p:pic>
        <p:nvPicPr>
          <p:cNvPr id="93" name="Picture 92">
            <a:extLst>
              <a:ext uri="{FF2B5EF4-FFF2-40B4-BE49-F238E27FC236}">
                <a16:creationId xmlns:a16="http://schemas.microsoft.com/office/drawing/2014/main" id="{3AEBDDF3-C517-3CA4-FB55-7E0C16BEE10C}"/>
              </a:ext>
            </a:extLst>
          </p:cNvPr>
          <p:cNvPicPr>
            <a:picLocks noChangeAspect="1"/>
          </p:cNvPicPr>
          <p:nvPr/>
        </p:nvPicPr>
        <p:blipFill>
          <a:blip r:embed="rId28"/>
          <a:stretch>
            <a:fillRect/>
          </a:stretch>
        </p:blipFill>
        <p:spPr>
          <a:xfrm>
            <a:off x="3932452" y="5223587"/>
            <a:ext cx="317839" cy="95756"/>
          </a:xfrm>
          <a:prstGeom prst="rect">
            <a:avLst/>
          </a:prstGeom>
        </p:spPr>
      </p:pic>
      <p:pic>
        <p:nvPicPr>
          <p:cNvPr id="94" name="Picture 93">
            <a:extLst>
              <a:ext uri="{FF2B5EF4-FFF2-40B4-BE49-F238E27FC236}">
                <a16:creationId xmlns:a16="http://schemas.microsoft.com/office/drawing/2014/main" id="{DAC937BB-F895-13E5-5972-69B9A3FB4A71}"/>
              </a:ext>
            </a:extLst>
          </p:cNvPr>
          <p:cNvPicPr>
            <a:picLocks noChangeAspect="1"/>
          </p:cNvPicPr>
          <p:nvPr/>
        </p:nvPicPr>
        <p:blipFill>
          <a:blip r:embed="rId28"/>
          <a:stretch>
            <a:fillRect/>
          </a:stretch>
        </p:blipFill>
        <p:spPr>
          <a:xfrm>
            <a:off x="4391395" y="5210278"/>
            <a:ext cx="317839" cy="95756"/>
          </a:xfrm>
          <a:prstGeom prst="rect">
            <a:avLst/>
          </a:prstGeom>
        </p:spPr>
      </p:pic>
      <p:pic>
        <p:nvPicPr>
          <p:cNvPr id="95" name="Picture 94">
            <a:extLst>
              <a:ext uri="{FF2B5EF4-FFF2-40B4-BE49-F238E27FC236}">
                <a16:creationId xmlns:a16="http://schemas.microsoft.com/office/drawing/2014/main" id="{358BAE66-B13C-2FDC-D3A5-2BA1AB4E378B}"/>
              </a:ext>
            </a:extLst>
          </p:cNvPr>
          <p:cNvPicPr>
            <a:picLocks noChangeAspect="1"/>
          </p:cNvPicPr>
          <p:nvPr/>
        </p:nvPicPr>
        <p:blipFill>
          <a:blip r:embed="rId10"/>
          <a:stretch>
            <a:fillRect/>
          </a:stretch>
        </p:blipFill>
        <p:spPr>
          <a:xfrm>
            <a:off x="2057732" y="5184921"/>
            <a:ext cx="134702" cy="134093"/>
          </a:xfrm>
          <a:prstGeom prst="rect">
            <a:avLst/>
          </a:prstGeom>
        </p:spPr>
      </p:pic>
      <p:pic>
        <p:nvPicPr>
          <p:cNvPr id="96" name="Picture 95">
            <a:extLst>
              <a:ext uri="{FF2B5EF4-FFF2-40B4-BE49-F238E27FC236}">
                <a16:creationId xmlns:a16="http://schemas.microsoft.com/office/drawing/2014/main" id="{3FE98641-1F5D-3808-727A-03B12CDA2B56}"/>
              </a:ext>
            </a:extLst>
          </p:cNvPr>
          <p:cNvPicPr>
            <a:picLocks noChangeAspect="1"/>
          </p:cNvPicPr>
          <p:nvPr/>
        </p:nvPicPr>
        <p:blipFill>
          <a:blip r:embed="rId10"/>
          <a:stretch>
            <a:fillRect/>
          </a:stretch>
        </p:blipFill>
        <p:spPr>
          <a:xfrm>
            <a:off x="2798058" y="5182658"/>
            <a:ext cx="134702" cy="134093"/>
          </a:xfrm>
          <a:prstGeom prst="rect">
            <a:avLst/>
          </a:prstGeom>
        </p:spPr>
      </p:pic>
      <p:pic>
        <p:nvPicPr>
          <p:cNvPr id="97" name="Picture 96">
            <a:extLst>
              <a:ext uri="{FF2B5EF4-FFF2-40B4-BE49-F238E27FC236}">
                <a16:creationId xmlns:a16="http://schemas.microsoft.com/office/drawing/2014/main" id="{9127FF4A-C7B1-23FE-3A4C-B69136B36B6F}"/>
              </a:ext>
            </a:extLst>
          </p:cNvPr>
          <p:cNvPicPr>
            <a:picLocks noChangeAspect="1"/>
          </p:cNvPicPr>
          <p:nvPr/>
        </p:nvPicPr>
        <p:blipFill>
          <a:blip r:embed="rId10"/>
          <a:stretch>
            <a:fillRect/>
          </a:stretch>
        </p:blipFill>
        <p:spPr>
          <a:xfrm>
            <a:off x="4672218" y="5195749"/>
            <a:ext cx="134702" cy="134093"/>
          </a:xfrm>
          <a:prstGeom prst="rect">
            <a:avLst/>
          </a:prstGeom>
        </p:spPr>
      </p:pic>
      <p:pic>
        <p:nvPicPr>
          <p:cNvPr id="98" name="Picture 97">
            <a:extLst>
              <a:ext uri="{FF2B5EF4-FFF2-40B4-BE49-F238E27FC236}">
                <a16:creationId xmlns:a16="http://schemas.microsoft.com/office/drawing/2014/main" id="{B9E95083-40DF-AC5D-E61E-C8A6BCDB1970}"/>
              </a:ext>
            </a:extLst>
          </p:cNvPr>
          <p:cNvPicPr>
            <a:picLocks noChangeAspect="1"/>
          </p:cNvPicPr>
          <p:nvPr/>
        </p:nvPicPr>
        <p:blipFill>
          <a:blip r:embed="rId28"/>
          <a:stretch>
            <a:fillRect/>
          </a:stretch>
        </p:blipFill>
        <p:spPr>
          <a:xfrm>
            <a:off x="7095710" y="5221568"/>
            <a:ext cx="317839" cy="95756"/>
          </a:xfrm>
          <a:prstGeom prst="rect">
            <a:avLst/>
          </a:prstGeom>
        </p:spPr>
      </p:pic>
      <p:pic>
        <p:nvPicPr>
          <p:cNvPr id="99" name="Picture 98">
            <a:extLst>
              <a:ext uri="{FF2B5EF4-FFF2-40B4-BE49-F238E27FC236}">
                <a16:creationId xmlns:a16="http://schemas.microsoft.com/office/drawing/2014/main" id="{B6A980D6-163A-634E-BDEC-68E6C5B8970B}"/>
              </a:ext>
            </a:extLst>
          </p:cNvPr>
          <p:cNvPicPr>
            <a:picLocks noChangeAspect="1"/>
          </p:cNvPicPr>
          <p:nvPr/>
        </p:nvPicPr>
        <p:blipFill>
          <a:blip r:embed="rId28"/>
          <a:stretch>
            <a:fillRect/>
          </a:stretch>
        </p:blipFill>
        <p:spPr>
          <a:xfrm>
            <a:off x="7743121" y="5224994"/>
            <a:ext cx="317839" cy="95756"/>
          </a:xfrm>
          <a:prstGeom prst="rect">
            <a:avLst/>
          </a:prstGeom>
        </p:spPr>
      </p:pic>
      <p:pic>
        <p:nvPicPr>
          <p:cNvPr id="100" name="Picture 99">
            <a:extLst>
              <a:ext uri="{FF2B5EF4-FFF2-40B4-BE49-F238E27FC236}">
                <a16:creationId xmlns:a16="http://schemas.microsoft.com/office/drawing/2014/main" id="{EB74803C-F9E7-35FE-0B6F-653E29910EFC}"/>
              </a:ext>
            </a:extLst>
          </p:cNvPr>
          <p:cNvPicPr>
            <a:picLocks noChangeAspect="1"/>
          </p:cNvPicPr>
          <p:nvPr/>
        </p:nvPicPr>
        <p:blipFill>
          <a:blip r:embed="rId28"/>
          <a:stretch>
            <a:fillRect/>
          </a:stretch>
        </p:blipFill>
        <p:spPr>
          <a:xfrm>
            <a:off x="8173091" y="5215366"/>
            <a:ext cx="317839" cy="95756"/>
          </a:xfrm>
          <a:prstGeom prst="rect">
            <a:avLst/>
          </a:prstGeom>
        </p:spPr>
      </p:pic>
      <p:pic>
        <p:nvPicPr>
          <p:cNvPr id="101" name="Picture 100">
            <a:extLst>
              <a:ext uri="{FF2B5EF4-FFF2-40B4-BE49-F238E27FC236}">
                <a16:creationId xmlns:a16="http://schemas.microsoft.com/office/drawing/2014/main" id="{FB274308-9E8D-14C2-8569-8AF43EAF3D07}"/>
              </a:ext>
            </a:extLst>
          </p:cNvPr>
          <p:cNvPicPr>
            <a:picLocks noChangeAspect="1"/>
          </p:cNvPicPr>
          <p:nvPr/>
        </p:nvPicPr>
        <p:blipFill>
          <a:blip r:embed="rId28"/>
          <a:stretch>
            <a:fillRect/>
          </a:stretch>
        </p:blipFill>
        <p:spPr>
          <a:xfrm>
            <a:off x="8565519" y="5210278"/>
            <a:ext cx="317839" cy="95756"/>
          </a:xfrm>
          <a:prstGeom prst="rect">
            <a:avLst/>
          </a:prstGeom>
        </p:spPr>
      </p:pic>
      <p:pic>
        <p:nvPicPr>
          <p:cNvPr id="102" name="Picture 101">
            <a:extLst>
              <a:ext uri="{FF2B5EF4-FFF2-40B4-BE49-F238E27FC236}">
                <a16:creationId xmlns:a16="http://schemas.microsoft.com/office/drawing/2014/main" id="{05AA8088-FEB7-C3FC-EF36-E2318CBDEA43}"/>
              </a:ext>
            </a:extLst>
          </p:cNvPr>
          <p:cNvPicPr>
            <a:picLocks noChangeAspect="1"/>
          </p:cNvPicPr>
          <p:nvPr/>
        </p:nvPicPr>
        <p:blipFill>
          <a:blip r:embed="rId28"/>
          <a:stretch>
            <a:fillRect/>
          </a:stretch>
        </p:blipFill>
        <p:spPr>
          <a:xfrm>
            <a:off x="8941245" y="5167397"/>
            <a:ext cx="317839" cy="95756"/>
          </a:xfrm>
          <a:prstGeom prst="rect">
            <a:avLst/>
          </a:prstGeom>
        </p:spPr>
      </p:pic>
      <p:sp>
        <p:nvSpPr>
          <p:cNvPr id="103" name="Rectangle: Rounded Corners 102">
            <a:extLst>
              <a:ext uri="{FF2B5EF4-FFF2-40B4-BE49-F238E27FC236}">
                <a16:creationId xmlns:a16="http://schemas.microsoft.com/office/drawing/2014/main" id="{C47CC39E-CBD9-4B6E-81D8-209AD35790A8}"/>
              </a:ext>
            </a:extLst>
          </p:cNvPr>
          <p:cNvSpPr/>
          <p:nvPr/>
        </p:nvSpPr>
        <p:spPr>
          <a:xfrm flipV="1">
            <a:off x="5972097" y="5929044"/>
            <a:ext cx="2531501" cy="676225"/>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IN" sz="1400" b="1">
              <a:solidFill>
                <a:schemeClr val="tx1"/>
              </a:solidFill>
              <a:latin typeface="+mj-lt"/>
              <a:ea typeface="ＭＳ Ｐゴシック" pitchFamily="-12" charset="-128"/>
            </a:endParaRPr>
          </a:p>
        </p:txBody>
      </p:sp>
      <p:pic>
        <p:nvPicPr>
          <p:cNvPr id="104" name="Picture 103">
            <a:extLst>
              <a:ext uri="{FF2B5EF4-FFF2-40B4-BE49-F238E27FC236}">
                <a16:creationId xmlns:a16="http://schemas.microsoft.com/office/drawing/2014/main" id="{09C1E547-CF5F-EA2B-F32B-CCDDECA66C40}"/>
              </a:ext>
            </a:extLst>
          </p:cNvPr>
          <p:cNvPicPr>
            <a:picLocks noChangeAspect="1"/>
          </p:cNvPicPr>
          <p:nvPr/>
        </p:nvPicPr>
        <p:blipFill>
          <a:blip r:embed="rId26"/>
          <a:stretch>
            <a:fillRect/>
          </a:stretch>
        </p:blipFill>
        <p:spPr>
          <a:xfrm>
            <a:off x="7299004" y="6023324"/>
            <a:ext cx="1108488" cy="546176"/>
          </a:xfrm>
          <a:prstGeom prst="rect">
            <a:avLst/>
          </a:prstGeom>
        </p:spPr>
      </p:pic>
      <p:pic>
        <p:nvPicPr>
          <p:cNvPr id="105" name="Picture 104">
            <a:extLst>
              <a:ext uri="{FF2B5EF4-FFF2-40B4-BE49-F238E27FC236}">
                <a16:creationId xmlns:a16="http://schemas.microsoft.com/office/drawing/2014/main" id="{39AF3BA0-E663-CF33-3AFA-9C2FC5CC3E25}"/>
              </a:ext>
            </a:extLst>
          </p:cNvPr>
          <p:cNvPicPr>
            <a:picLocks noChangeAspect="1"/>
          </p:cNvPicPr>
          <p:nvPr/>
        </p:nvPicPr>
        <p:blipFill>
          <a:blip r:embed="rId27"/>
          <a:stretch>
            <a:fillRect/>
          </a:stretch>
        </p:blipFill>
        <p:spPr>
          <a:xfrm>
            <a:off x="5988869" y="6156569"/>
            <a:ext cx="1155508" cy="215651"/>
          </a:xfrm>
          <a:prstGeom prst="rect">
            <a:avLst/>
          </a:prstGeom>
        </p:spPr>
      </p:pic>
      <p:pic>
        <p:nvPicPr>
          <p:cNvPr id="106" name="Picture 105">
            <a:extLst>
              <a:ext uri="{FF2B5EF4-FFF2-40B4-BE49-F238E27FC236}">
                <a16:creationId xmlns:a16="http://schemas.microsoft.com/office/drawing/2014/main" id="{84EBC258-5785-0E27-777D-F0DD98841CEB}"/>
              </a:ext>
            </a:extLst>
          </p:cNvPr>
          <p:cNvPicPr>
            <a:picLocks noChangeAspect="1"/>
          </p:cNvPicPr>
          <p:nvPr/>
        </p:nvPicPr>
        <p:blipFill>
          <a:blip r:embed="rId29"/>
          <a:stretch>
            <a:fillRect/>
          </a:stretch>
        </p:blipFill>
        <p:spPr>
          <a:xfrm>
            <a:off x="6434352" y="1182554"/>
            <a:ext cx="1068633" cy="548393"/>
          </a:xfrm>
          <a:prstGeom prst="rect">
            <a:avLst/>
          </a:prstGeom>
        </p:spPr>
      </p:pic>
      <p:pic>
        <p:nvPicPr>
          <p:cNvPr id="107" name="Picture 106">
            <a:extLst>
              <a:ext uri="{FF2B5EF4-FFF2-40B4-BE49-F238E27FC236}">
                <a16:creationId xmlns:a16="http://schemas.microsoft.com/office/drawing/2014/main" id="{DC2DB021-86B3-5BA6-8B35-CD73BE7DEEFF}"/>
              </a:ext>
            </a:extLst>
          </p:cNvPr>
          <p:cNvPicPr>
            <a:picLocks noChangeAspect="1"/>
          </p:cNvPicPr>
          <p:nvPr/>
        </p:nvPicPr>
        <p:blipFill>
          <a:blip r:embed="rId30"/>
          <a:stretch>
            <a:fillRect/>
          </a:stretch>
        </p:blipFill>
        <p:spPr>
          <a:xfrm>
            <a:off x="8514646" y="1971740"/>
            <a:ext cx="573005" cy="482758"/>
          </a:xfrm>
          <a:prstGeom prst="rect">
            <a:avLst/>
          </a:prstGeom>
        </p:spPr>
      </p:pic>
      <p:pic>
        <p:nvPicPr>
          <p:cNvPr id="108" name="Picture 107">
            <a:extLst>
              <a:ext uri="{FF2B5EF4-FFF2-40B4-BE49-F238E27FC236}">
                <a16:creationId xmlns:a16="http://schemas.microsoft.com/office/drawing/2014/main" id="{26C50303-D73C-A329-472E-36F55D834378}"/>
              </a:ext>
            </a:extLst>
          </p:cNvPr>
          <p:cNvPicPr>
            <a:picLocks noChangeAspect="1"/>
          </p:cNvPicPr>
          <p:nvPr/>
        </p:nvPicPr>
        <p:blipFill>
          <a:blip r:embed="rId23"/>
          <a:stretch>
            <a:fillRect/>
          </a:stretch>
        </p:blipFill>
        <p:spPr>
          <a:xfrm>
            <a:off x="2548146" y="3479515"/>
            <a:ext cx="299229" cy="295669"/>
          </a:xfrm>
          <a:prstGeom prst="rect">
            <a:avLst/>
          </a:prstGeom>
        </p:spPr>
      </p:pic>
      <p:pic>
        <p:nvPicPr>
          <p:cNvPr id="109" name="Picture 108">
            <a:extLst>
              <a:ext uri="{FF2B5EF4-FFF2-40B4-BE49-F238E27FC236}">
                <a16:creationId xmlns:a16="http://schemas.microsoft.com/office/drawing/2014/main" id="{D3646978-D211-5A63-7CA6-B833627DF806}"/>
              </a:ext>
            </a:extLst>
          </p:cNvPr>
          <p:cNvPicPr>
            <a:picLocks noChangeAspect="1"/>
          </p:cNvPicPr>
          <p:nvPr/>
        </p:nvPicPr>
        <p:blipFill>
          <a:blip r:embed="rId24"/>
          <a:stretch>
            <a:fillRect/>
          </a:stretch>
        </p:blipFill>
        <p:spPr>
          <a:xfrm>
            <a:off x="2438695" y="3645726"/>
            <a:ext cx="179864" cy="180994"/>
          </a:xfrm>
          <a:prstGeom prst="rect">
            <a:avLst/>
          </a:prstGeom>
        </p:spPr>
      </p:pic>
      <p:sp>
        <p:nvSpPr>
          <p:cNvPr id="110" name="Rectangle 109">
            <a:extLst>
              <a:ext uri="{FF2B5EF4-FFF2-40B4-BE49-F238E27FC236}">
                <a16:creationId xmlns:a16="http://schemas.microsoft.com/office/drawing/2014/main" id="{997E4950-2CA0-F5F3-A033-90D86AA534FF}"/>
              </a:ext>
            </a:extLst>
          </p:cNvPr>
          <p:cNvSpPr/>
          <p:nvPr/>
        </p:nvSpPr>
        <p:spPr bwMode="auto">
          <a:xfrm>
            <a:off x="2422931" y="3447449"/>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pic>
        <p:nvPicPr>
          <p:cNvPr id="111" name="Picture 110">
            <a:extLst>
              <a:ext uri="{FF2B5EF4-FFF2-40B4-BE49-F238E27FC236}">
                <a16:creationId xmlns:a16="http://schemas.microsoft.com/office/drawing/2014/main" id="{D8FD02E0-D16C-7E31-7115-B7D1F00A23F4}"/>
              </a:ext>
            </a:extLst>
          </p:cNvPr>
          <p:cNvPicPr>
            <a:picLocks noChangeAspect="1"/>
          </p:cNvPicPr>
          <p:nvPr/>
        </p:nvPicPr>
        <p:blipFill>
          <a:blip r:embed="rId10"/>
          <a:stretch>
            <a:fillRect/>
          </a:stretch>
        </p:blipFill>
        <p:spPr>
          <a:xfrm>
            <a:off x="2847375" y="3688590"/>
            <a:ext cx="134702" cy="134093"/>
          </a:xfrm>
          <a:prstGeom prst="rect">
            <a:avLst/>
          </a:prstGeom>
        </p:spPr>
      </p:pic>
      <p:pic>
        <p:nvPicPr>
          <p:cNvPr id="112" name="Picture 111">
            <a:extLst>
              <a:ext uri="{FF2B5EF4-FFF2-40B4-BE49-F238E27FC236}">
                <a16:creationId xmlns:a16="http://schemas.microsoft.com/office/drawing/2014/main" id="{61563E26-EA0E-8CB6-49D9-8D0A36FC7AA1}"/>
              </a:ext>
            </a:extLst>
          </p:cNvPr>
          <p:cNvPicPr>
            <a:picLocks noChangeAspect="1"/>
          </p:cNvPicPr>
          <p:nvPr/>
        </p:nvPicPr>
        <p:blipFill>
          <a:blip r:embed="rId25"/>
          <a:stretch>
            <a:fillRect/>
          </a:stretch>
        </p:blipFill>
        <p:spPr>
          <a:xfrm>
            <a:off x="3314444" y="3523484"/>
            <a:ext cx="229219" cy="188333"/>
          </a:xfrm>
          <a:prstGeom prst="rect">
            <a:avLst/>
          </a:prstGeom>
        </p:spPr>
      </p:pic>
      <p:sp>
        <p:nvSpPr>
          <p:cNvPr id="113" name="Rectangle 112">
            <a:extLst>
              <a:ext uri="{FF2B5EF4-FFF2-40B4-BE49-F238E27FC236}">
                <a16:creationId xmlns:a16="http://schemas.microsoft.com/office/drawing/2014/main" id="{1D5FEB25-0DCE-0144-A7C1-DAB5EABBB18A}"/>
              </a:ext>
            </a:extLst>
          </p:cNvPr>
          <p:cNvSpPr/>
          <p:nvPr/>
        </p:nvSpPr>
        <p:spPr bwMode="auto">
          <a:xfrm>
            <a:off x="3266485" y="3447449"/>
            <a:ext cx="597589" cy="391534"/>
          </a:xfrm>
          <a:prstGeom prst="rect">
            <a:avLst/>
          </a:prstGeom>
          <a:noFill/>
          <a:ln w="12700" cap="flat" cmpd="sng" algn="ctr">
            <a:solidFill>
              <a:schemeClr val="tx1">
                <a:lumMod val="95000"/>
                <a:lumOff val="5000"/>
              </a:schemeClr>
            </a:solidFill>
            <a:prstDash val="sysDash"/>
            <a:round/>
            <a:headEnd type="none" w="med" len="med"/>
            <a:tailEnd type="none" w="med" len="med"/>
          </a:ln>
          <a:effectLst/>
        </p:spPr>
        <p:txBody>
          <a:bodyPr vert="horz" wrap="square" lIns="87094" tIns="43547" rIns="87094" bIns="43547"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0966" eaLnBrk="0" fontAlgn="base" hangingPunct="0">
              <a:spcBef>
                <a:spcPct val="0"/>
              </a:spcBef>
              <a:spcAft>
                <a:spcPct val="0"/>
              </a:spcAft>
            </a:pPr>
            <a:endParaRPr lang="en-US" sz="1400" b="1">
              <a:latin typeface="+mj-lt"/>
              <a:ea typeface="ＭＳ Ｐゴシック" pitchFamily="-12" charset="-128"/>
            </a:endParaRPr>
          </a:p>
        </p:txBody>
      </p:sp>
      <p:pic>
        <p:nvPicPr>
          <p:cNvPr id="114" name="Picture 113">
            <a:extLst>
              <a:ext uri="{FF2B5EF4-FFF2-40B4-BE49-F238E27FC236}">
                <a16:creationId xmlns:a16="http://schemas.microsoft.com/office/drawing/2014/main" id="{D88B7B6B-3722-83C5-FB04-FB37777FF778}"/>
              </a:ext>
            </a:extLst>
          </p:cNvPr>
          <p:cNvPicPr>
            <a:picLocks noChangeAspect="1"/>
          </p:cNvPicPr>
          <p:nvPr/>
        </p:nvPicPr>
        <p:blipFill>
          <a:blip r:embed="rId10"/>
          <a:stretch>
            <a:fillRect/>
          </a:stretch>
        </p:blipFill>
        <p:spPr>
          <a:xfrm>
            <a:off x="3719406" y="3704890"/>
            <a:ext cx="134702" cy="134093"/>
          </a:xfrm>
          <a:prstGeom prst="rect">
            <a:avLst/>
          </a:prstGeom>
        </p:spPr>
      </p:pic>
      <p:pic>
        <p:nvPicPr>
          <p:cNvPr id="115" name="Picture 114">
            <a:extLst>
              <a:ext uri="{FF2B5EF4-FFF2-40B4-BE49-F238E27FC236}">
                <a16:creationId xmlns:a16="http://schemas.microsoft.com/office/drawing/2014/main" id="{1602CC64-6A51-F60D-D185-F283635DD705}"/>
              </a:ext>
            </a:extLst>
          </p:cNvPr>
          <p:cNvPicPr>
            <a:picLocks noChangeAspect="1"/>
          </p:cNvPicPr>
          <p:nvPr/>
        </p:nvPicPr>
        <p:blipFill>
          <a:blip r:embed="rId25"/>
          <a:stretch>
            <a:fillRect/>
          </a:stretch>
        </p:blipFill>
        <p:spPr>
          <a:xfrm>
            <a:off x="3610210" y="3532812"/>
            <a:ext cx="229219" cy="188333"/>
          </a:xfrm>
          <a:prstGeom prst="rect">
            <a:avLst/>
          </a:prstGeom>
        </p:spPr>
      </p:pic>
      <p:cxnSp>
        <p:nvCxnSpPr>
          <p:cNvPr id="163" name="Straight Arrow Connector 162">
            <a:extLst>
              <a:ext uri="{FF2B5EF4-FFF2-40B4-BE49-F238E27FC236}">
                <a16:creationId xmlns:a16="http://schemas.microsoft.com/office/drawing/2014/main" id="{C5F18F5D-A191-954B-EA8D-17B9D9BE6B7F}"/>
              </a:ext>
            </a:extLst>
          </p:cNvPr>
          <p:cNvCxnSpPr>
            <a:cxnSpLocks/>
          </p:cNvCxnSpPr>
          <p:nvPr/>
        </p:nvCxnSpPr>
        <p:spPr>
          <a:xfrm>
            <a:off x="3983138" y="1534830"/>
            <a:ext cx="1046283" cy="0"/>
          </a:xfrm>
          <a:prstGeom prst="straightConnector1">
            <a:avLst/>
          </a:prstGeom>
          <a:ln w="9525">
            <a:solidFill>
              <a:srgbClr val="004E96"/>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64" name="Picture 163">
            <a:extLst>
              <a:ext uri="{FF2B5EF4-FFF2-40B4-BE49-F238E27FC236}">
                <a16:creationId xmlns:a16="http://schemas.microsoft.com/office/drawing/2014/main" id="{1741AB76-E1DD-6E5E-4B34-38B2FA0F4F51}"/>
              </a:ext>
            </a:extLst>
          </p:cNvPr>
          <p:cNvPicPr>
            <a:picLocks noChangeAspect="1"/>
          </p:cNvPicPr>
          <p:nvPr/>
        </p:nvPicPr>
        <p:blipFill>
          <a:blip r:embed="rId31"/>
          <a:stretch>
            <a:fillRect/>
          </a:stretch>
        </p:blipFill>
        <p:spPr>
          <a:xfrm>
            <a:off x="3427084" y="1223328"/>
            <a:ext cx="488864" cy="364778"/>
          </a:xfrm>
          <a:prstGeom prst="rect">
            <a:avLst/>
          </a:prstGeom>
        </p:spPr>
      </p:pic>
      <p:cxnSp>
        <p:nvCxnSpPr>
          <p:cNvPr id="165" name="Straight Arrow Connector 164">
            <a:extLst>
              <a:ext uri="{FF2B5EF4-FFF2-40B4-BE49-F238E27FC236}">
                <a16:creationId xmlns:a16="http://schemas.microsoft.com/office/drawing/2014/main" id="{3594135A-53AA-259A-E259-F23A57BC949D}"/>
              </a:ext>
            </a:extLst>
          </p:cNvPr>
          <p:cNvCxnSpPr>
            <a:cxnSpLocks/>
          </p:cNvCxnSpPr>
          <p:nvPr/>
        </p:nvCxnSpPr>
        <p:spPr>
          <a:xfrm flipH="1" flipV="1">
            <a:off x="5453585" y="1521433"/>
            <a:ext cx="1046283" cy="4669"/>
          </a:xfrm>
          <a:prstGeom prst="straightConnector1">
            <a:avLst/>
          </a:prstGeom>
          <a:ln w="9525">
            <a:solidFill>
              <a:srgbClr val="004E9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0D365BBE-4C87-A110-2CEC-9DC994A5BE5C}"/>
              </a:ext>
            </a:extLst>
          </p:cNvPr>
          <p:cNvSpPr txBox="1"/>
          <p:nvPr/>
        </p:nvSpPr>
        <p:spPr>
          <a:xfrm>
            <a:off x="3207117" y="1624138"/>
            <a:ext cx="957968" cy="251397"/>
          </a:xfrm>
          <a:prstGeom prst="rect">
            <a:avLst/>
          </a:prstGeom>
        </p:spPr>
        <p:txBody>
          <a:bodyPr wrap="square" lIns="0" tIns="0" rIns="0" bIns="0" rtlCol="0">
            <a:spAutoFit/>
          </a:bodyPr>
          <a:lstStyle/>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HD Stores/</a:t>
            </a:r>
          </a:p>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Fleet Controllers</a:t>
            </a:r>
          </a:p>
        </p:txBody>
      </p:sp>
      <p:sp>
        <p:nvSpPr>
          <p:cNvPr id="167" name="TextBox 166">
            <a:extLst>
              <a:ext uri="{FF2B5EF4-FFF2-40B4-BE49-F238E27FC236}">
                <a16:creationId xmlns:a16="http://schemas.microsoft.com/office/drawing/2014/main" id="{66F23D05-CCCC-3F8F-4FF2-ACA806D19AB1}"/>
              </a:ext>
            </a:extLst>
          </p:cNvPr>
          <p:cNvSpPr txBox="1"/>
          <p:nvPr/>
        </p:nvSpPr>
        <p:spPr>
          <a:xfrm>
            <a:off x="6435083" y="1733373"/>
            <a:ext cx="1098802" cy="125698"/>
          </a:xfrm>
          <a:prstGeom prst="rect">
            <a:avLst/>
          </a:prstGeom>
        </p:spPr>
        <p:txBody>
          <a:bodyPr wrap="square" lIns="0" tIns="0" rIns="0" bIns="0" rtlCol="0">
            <a:spAutoFit/>
          </a:bodyPr>
          <a:lstStyle/>
          <a:p>
            <a:pPr algn="ctr"/>
            <a:r>
              <a:rPr lang="en-IN" sz="900" b="1" dirty="0">
                <a:solidFill>
                  <a:srgbClr val="000000"/>
                </a:solidFill>
                <a:latin typeface="Lato" panose="020F0502020204030203" pitchFamily="34" charset="0"/>
                <a:ea typeface="Lato" panose="020F0502020204030203" pitchFamily="34" charset="0"/>
                <a:cs typeface="Lato" panose="020F0502020204030203" pitchFamily="34" charset="0"/>
              </a:rPr>
              <a:t>Rider / Driver</a:t>
            </a:r>
          </a:p>
        </p:txBody>
      </p:sp>
      <p:cxnSp>
        <p:nvCxnSpPr>
          <p:cNvPr id="168" name="Straight Arrow Connector 167">
            <a:extLst>
              <a:ext uri="{FF2B5EF4-FFF2-40B4-BE49-F238E27FC236}">
                <a16:creationId xmlns:a16="http://schemas.microsoft.com/office/drawing/2014/main" id="{86984D35-5737-B9EE-7339-B2F41B14227E}"/>
              </a:ext>
            </a:extLst>
          </p:cNvPr>
          <p:cNvCxnSpPr>
            <a:cxnSpLocks/>
          </p:cNvCxnSpPr>
          <p:nvPr/>
        </p:nvCxnSpPr>
        <p:spPr>
          <a:xfrm flipH="1">
            <a:off x="5253322" y="1544051"/>
            <a:ext cx="0" cy="220707"/>
          </a:xfrm>
          <a:prstGeom prst="straightConnector1">
            <a:avLst/>
          </a:prstGeom>
          <a:ln w="9525">
            <a:solidFill>
              <a:srgbClr val="004E96"/>
            </a:solidFill>
            <a:tailEnd type="triangle"/>
          </a:ln>
        </p:spPr>
        <p:style>
          <a:lnRef idx="1">
            <a:schemeClr val="accent1"/>
          </a:lnRef>
          <a:fillRef idx="0">
            <a:schemeClr val="accent1"/>
          </a:fillRef>
          <a:effectRef idx="0">
            <a:schemeClr val="accent1"/>
          </a:effectRef>
          <a:fontRef idx="minor">
            <a:schemeClr val="tx1"/>
          </a:fontRef>
        </p:style>
      </p:cxnSp>
      <p:pic>
        <p:nvPicPr>
          <p:cNvPr id="169" name="Picture 168">
            <a:extLst>
              <a:ext uri="{FF2B5EF4-FFF2-40B4-BE49-F238E27FC236}">
                <a16:creationId xmlns:a16="http://schemas.microsoft.com/office/drawing/2014/main" id="{1FC9D93D-9F72-86A5-0098-B78D1DA64397}"/>
              </a:ext>
            </a:extLst>
          </p:cNvPr>
          <p:cNvPicPr>
            <a:picLocks noChangeAspect="1"/>
          </p:cNvPicPr>
          <p:nvPr/>
        </p:nvPicPr>
        <p:blipFill>
          <a:blip r:embed="rId32"/>
          <a:stretch>
            <a:fillRect/>
          </a:stretch>
        </p:blipFill>
        <p:spPr>
          <a:xfrm>
            <a:off x="5029422" y="1144139"/>
            <a:ext cx="424163" cy="427179"/>
          </a:xfrm>
          <a:prstGeom prst="rect">
            <a:avLst/>
          </a:prstGeom>
        </p:spPr>
      </p:pic>
      <p:pic>
        <p:nvPicPr>
          <p:cNvPr id="170" name="Picture 6" descr="Traffic Manager | Microsoft Azure Color">
            <a:extLst>
              <a:ext uri="{FF2B5EF4-FFF2-40B4-BE49-F238E27FC236}">
                <a16:creationId xmlns:a16="http://schemas.microsoft.com/office/drawing/2014/main" id="{3DC0D0DE-1E99-A19D-900F-7C795A5F997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013454" y="1759925"/>
            <a:ext cx="479735" cy="404656"/>
          </a:xfrm>
          <a:prstGeom prst="rect">
            <a:avLst/>
          </a:prstGeom>
          <a:noFill/>
          <a:extLst>
            <a:ext uri="{909E8E84-426E-40DD-AFC4-6F175D3DCCD1}">
              <a14:hiddenFill xmlns:a14="http://schemas.microsoft.com/office/drawing/2010/main">
                <a:solidFill>
                  <a:srgbClr val="FFFFFF"/>
                </a:solidFill>
              </a14:hiddenFill>
            </a:ext>
          </a:extLst>
        </p:spPr>
      </p:pic>
      <p:sp>
        <p:nvSpPr>
          <p:cNvPr id="179" name="Oval 178">
            <a:extLst>
              <a:ext uri="{FF2B5EF4-FFF2-40B4-BE49-F238E27FC236}">
                <a16:creationId xmlns:a16="http://schemas.microsoft.com/office/drawing/2014/main" id="{BC4A11B9-C256-E137-164E-B5E2889BAB65}"/>
              </a:ext>
            </a:extLst>
          </p:cNvPr>
          <p:cNvSpPr/>
          <p:nvPr/>
        </p:nvSpPr>
        <p:spPr>
          <a:xfrm>
            <a:off x="4919497" y="1715458"/>
            <a:ext cx="678353" cy="516204"/>
          </a:xfrm>
          <a:prstGeom prst="ellipse">
            <a:avLst/>
          </a:prstGeom>
          <a:solidFill>
            <a:srgbClr val="FF0000">
              <a:alpha val="18824"/>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32F481FB-C890-426F-71F8-B0A2C55EB3F1}"/>
              </a:ext>
            </a:extLst>
          </p:cNvPr>
          <p:cNvSpPr/>
          <p:nvPr/>
        </p:nvSpPr>
        <p:spPr>
          <a:xfrm>
            <a:off x="6873660" y="4886312"/>
            <a:ext cx="707041" cy="444993"/>
          </a:xfrm>
          <a:prstGeom prst="ellipse">
            <a:avLst/>
          </a:prstGeom>
          <a:solidFill>
            <a:srgbClr val="FF0000">
              <a:alpha val="18824"/>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71764A79-16E1-1D48-FBD2-D6D184080692}"/>
              </a:ext>
            </a:extLst>
          </p:cNvPr>
          <p:cNvSpPr/>
          <p:nvPr/>
        </p:nvSpPr>
        <p:spPr>
          <a:xfrm>
            <a:off x="7173320" y="6034758"/>
            <a:ext cx="678353" cy="553913"/>
          </a:xfrm>
          <a:prstGeom prst="ellipse">
            <a:avLst/>
          </a:prstGeom>
          <a:solidFill>
            <a:srgbClr val="FFC000">
              <a:alpha val="18824"/>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82" name="TextBox 34">
            <a:extLst>
              <a:ext uri="{FF2B5EF4-FFF2-40B4-BE49-F238E27FC236}">
                <a16:creationId xmlns:a16="http://schemas.microsoft.com/office/drawing/2014/main" id="{C5E69E56-E970-9C17-884E-1DF8028F845E}"/>
              </a:ext>
            </a:extLst>
          </p:cNvPr>
          <p:cNvSpPr txBox="1"/>
          <p:nvPr/>
        </p:nvSpPr>
        <p:spPr>
          <a:xfrm>
            <a:off x="4578331" y="2212431"/>
            <a:ext cx="1459054"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dirty="0"/>
              <a:t>Azure Traffic Manager</a:t>
            </a:r>
          </a:p>
        </p:txBody>
      </p:sp>
      <p:cxnSp>
        <p:nvCxnSpPr>
          <p:cNvPr id="3" name="Straight Connector 2">
            <a:extLst>
              <a:ext uri="{FF2B5EF4-FFF2-40B4-BE49-F238E27FC236}">
                <a16:creationId xmlns:a16="http://schemas.microsoft.com/office/drawing/2014/main" id="{C57E1618-8734-C201-B18A-D69B82314203}"/>
              </a:ext>
            </a:extLst>
          </p:cNvPr>
          <p:cNvCxnSpPr>
            <a:cxnSpLocks/>
          </p:cNvCxnSpPr>
          <p:nvPr/>
        </p:nvCxnSpPr>
        <p:spPr>
          <a:xfrm flipV="1">
            <a:off x="2661910" y="4820846"/>
            <a:ext cx="0" cy="142271"/>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6D378F9-2331-4CBD-296A-A6632A58AF9C}"/>
              </a:ext>
            </a:extLst>
          </p:cNvPr>
          <p:cNvCxnSpPr>
            <a:cxnSpLocks/>
          </p:cNvCxnSpPr>
          <p:nvPr/>
        </p:nvCxnSpPr>
        <p:spPr>
          <a:xfrm>
            <a:off x="2648382" y="4815838"/>
            <a:ext cx="4603072" cy="8941"/>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EDBF98-DF64-0391-F1A9-4D8D37B592AB}"/>
              </a:ext>
            </a:extLst>
          </p:cNvPr>
          <p:cNvCxnSpPr>
            <a:cxnSpLocks/>
          </p:cNvCxnSpPr>
          <p:nvPr/>
        </p:nvCxnSpPr>
        <p:spPr>
          <a:xfrm flipV="1">
            <a:off x="7237847" y="4815838"/>
            <a:ext cx="0" cy="163108"/>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A649BB54-F61C-B292-8EDD-A23531C8789D}"/>
              </a:ext>
            </a:extLst>
          </p:cNvPr>
          <p:cNvSpPr txBox="1"/>
          <p:nvPr/>
        </p:nvSpPr>
        <p:spPr>
          <a:xfrm>
            <a:off x="4971335" y="4641355"/>
            <a:ext cx="1346760" cy="230832"/>
          </a:xfrm>
          <a:prstGeom prst="rect">
            <a:avLst/>
          </a:prstGeom>
          <a:noFill/>
        </p:spPr>
        <p:txBody>
          <a:bodyPr wrap="square" rtlCol="0">
            <a:spAutoFit/>
          </a:bodyPr>
          <a:lstStyle/>
          <a:p>
            <a:r>
              <a:rPr lang="en-US" sz="900" b="1" dirty="0"/>
              <a:t>PSQL Replication</a:t>
            </a:r>
          </a:p>
        </p:txBody>
      </p:sp>
    </p:spTree>
    <p:extLst>
      <p:ext uri="{BB962C8B-B14F-4D97-AF65-F5344CB8AC3E}">
        <p14:creationId xmlns:p14="http://schemas.microsoft.com/office/powerpoint/2010/main" val="722095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53AC19-D18A-7CC6-D24E-7F3F79B192A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95C3BD6D-55E2-8B51-BBE7-2412CF3E10A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2F9C76F-8767-FD7E-1CEB-ED8FE4EEF87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6386F17-233A-D78A-7789-3ACA491C116E}"/>
              </a:ext>
            </a:extLst>
          </p:cNvPr>
          <p:cNvSpPr>
            <a:spLocks noGrp="1"/>
          </p:cNvSpPr>
          <p:nvPr>
            <p:ph type="body" sz="quarter" idx="21"/>
          </p:nvPr>
        </p:nvSpPr>
        <p:spPr/>
        <p:txBody>
          <a:bodyPr>
            <a:normAutofit fontScale="70000" lnSpcReduction="20000"/>
          </a:bodyPr>
          <a:lstStyle/>
          <a:p>
            <a:endParaRPr lang="en-US"/>
          </a:p>
        </p:txBody>
      </p:sp>
      <p:pic>
        <p:nvPicPr>
          <p:cNvPr id="1026" name="Picture 2" descr="Microsoft Azure Site Recovery | Build your Disaster Recovery Plan">
            <a:extLst>
              <a:ext uri="{FF2B5EF4-FFF2-40B4-BE49-F238E27FC236}">
                <a16:creationId xmlns:a16="http://schemas.microsoft.com/office/drawing/2014/main" id="{D0E346E2-5498-25E7-1ECD-08FCF543B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0"/>
            <a:ext cx="11568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461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D345-EC55-7002-0B5D-F3E1E6477057}"/>
              </a:ext>
            </a:extLst>
          </p:cNvPr>
          <p:cNvSpPr>
            <a:spLocks noGrp="1"/>
          </p:cNvSpPr>
          <p:nvPr>
            <p:ph type="body" sz="quarter" idx="15"/>
          </p:nvPr>
        </p:nvSpPr>
        <p:spPr/>
        <p:txBody>
          <a:bodyPr/>
          <a:lstStyle/>
          <a:p>
            <a:r>
              <a:rPr lang="en-US" dirty="0"/>
              <a:t>Azure Traffic Manager Workflow </a:t>
            </a:r>
          </a:p>
        </p:txBody>
      </p:sp>
      <p:sp>
        <p:nvSpPr>
          <p:cNvPr id="3" name="Text Placeholder 2">
            <a:extLst>
              <a:ext uri="{FF2B5EF4-FFF2-40B4-BE49-F238E27FC236}">
                <a16:creationId xmlns:a16="http://schemas.microsoft.com/office/drawing/2014/main" id="{20606DB4-2963-A688-B99A-65FFB3C345B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61880741-63F4-0D85-2D7A-C983ADA2E630}"/>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8143D674-65C3-4482-7B0E-3CAFAAE6A63A}"/>
              </a:ext>
            </a:extLst>
          </p:cNvPr>
          <p:cNvSpPr>
            <a:spLocks noGrp="1"/>
          </p:cNvSpPr>
          <p:nvPr>
            <p:ph type="body" sz="quarter" idx="21"/>
          </p:nvPr>
        </p:nvSpPr>
        <p:spPr/>
        <p:txBody>
          <a:bodyPr>
            <a:normAutofit fontScale="70000" lnSpcReduction="20000"/>
          </a:bodyPr>
          <a:lstStyle/>
          <a:p>
            <a:endParaRPr lang="en-US"/>
          </a:p>
        </p:txBody>
      </p:sp>
      <p:pic>
        <p:nvPicPr>
          <p:cNvPr id="2050" name="Picture 2">
            <a:extLst>
              <a:ext uri="{FF2B5EF4-FFF2-40B4-BE49-F238E27FC236}">
                <a16:creationId xmlns:a16="http://schemas.microsoft.com/office/drawing/2014/main" id="{0D9A7549-1842-76A5-ACA2-7DD6DF56A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0640" y="1657564"/>
            <a:ext cx="10541412" cy="35428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 Traffic Manager — Routing Methods Overview | by Ashish Patel ...">
            <a:extLst>
              <a:ext uri="{FF2B5EF4-FFF2-40B4-BE49-F238E27FC236}">
                <a16:creationId xmlns:a16="http://schemas.microsoft.com/office/drawing/2014/main" id="{683F22D7-491B-75C2-A043-2BAB7A275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1314" y="685859"/>
            <a:ext cx="11136430" cy="59524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veraging Microsoft Azure with NetScaler HA | Marius Sandbu">
            <a:extLst>
              <a:ext uri="{FF2B5EF4-FFF2-40B4-BE49-F238E27FC236}">
                <a16:creationId xmlns:a16="http://schemas.microsoft.com/office/drawing/2014/main" id="{0693B1A4-AAC8-8EA5-7CAE-586DEEE29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646208"/>
            <a:ext cx="7974532" cy="6134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1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B152F-C231-E5FE-4AD2-D1063E0617EA}"/>
              </a:ext>
            </a:extLst>
          </p:cNvPr>
          <p:cNvSpPr>
            <a:spLocks noGrp="1"/>
          </p:cNvSpPr>
          <p:nvPr>
            <p:ph type="body" sz="quarter" idx="15"/>
          </p:nvPr>
        </p:nvSpPr>
        <p:spPr/>
        <p:txBody>
          <a:bodyPr/>
          <a:lstStyle/>
          <a:p>
            <a:r>
              <a:rPr lang="en-US" dirty="0"/>
              <a:t>Azure Available Load Balancer Solutions</a:t>
            </a:r>
          </a:p>
        </p:txBody>
      </p:sp>
      <p:sp>
        <p:nvSpPr>
          <p:cNvPr id="3" name="Text Placeholder 2">
            <a:extLst>
              <a:ext uri="{FF2B5EF4-FFF2-40B4-BE49-F238E27FC236}">
                <a16:creationId xmlns:a16="http://schemas.microsoft.com/office/drawing/2014/main" id="{58547D70-946D-7135-7CEC-7951703BB18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4FB9525A-E696-5142-A052-93BE4B42439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96254982-107C-4915-EC59-37BDD73839AC}"/>
              </a:ext>
            </a:extLst>
          </p:cNvPr>
          <p:cNvSpPr>
            <a:spLocks noGrp="1"/>
          </p:cNvSpPr>
          <p:nvPr>
            <p:ph type="body" sz="quarter" idx="21"/>
          </p:nvPr>
        </p:nvSpPr>
        <p:spPr/>
        <p:txBody>
          <a:bodyPr>
            <a:normAutofit fontScale="70000" lnSpcReduction="20000"/>
          </a:bodyPr>
          <a:lstStyle/>
          <a:p>
            <a:endParaRPr lang="en-US"/>
          </a:p>
        </p:txBody>
      </p:sp>
      <p:pic>
        <p:nvPicPr>
          <p:cNvPr id="3074" name="Picture 2" descr="Azure Front Door vs Azure Traffic Manager?">
            <a:extLst>
              <a:ext uri="{FF2B5EF4-FFF2-40B4-BE49-F238E27FC236}">
                <a16:creationId xmlns:a16="http://schemas.microsoft.com/office/drawing/2014/main" id="{D0D4CF57-AD12-F707-6D27-05E71B122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75" y="707759"/>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61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1113F-505E-BFB5-906F-7D1A0A5BFF17}"/>
              </a:ext>
            </a:extLst>
          </p:cNvPr>
          <p:cNvSpPr>
            <a:spLocks noGrp="1"/>
          </p:cNvSpPr>
          <p:nvPr>
            <p:ph type="body" sz="quarter" idx="17"/>
          </p:nvPr>
        </p:nvSpPr>
        <p:spPr>
          <a:xfrm>
            <a:off x="296862" y="207059"/>
            <a:ext cx="11556257" cy="499092"/>
          </a:xfrm>
        </p:spPr>
        <p:txBody>
          <a:bodyPr/>
          <a:lstStyle/>
          <a:p>
            <a:r>
              <a:rPr lang="en-US" dirty="0"/>
              <a:t>ALMP Proposed BSP and SDM Integration – Design Architecture 1.0.0</a:t>
            </a:r>
          </a:p>
        </p:txBody>
      </p:sp>
      <p:pic>
        <p:nvPicPr>
          <p:cNvPr id="7" name="Content Placeholder 6" descr="A diagram of a computer">
            <a:extLst>
              <a:ext uri="{FF2B5EF4-FFF2-40B4-BE49-F238E27FC236}">
                <a16:creationId xmlns:a16="http://schemas.microsoft.com/office/drawing/2014/main" id="{430B2748-3C5C-36A6-C020-CE8DC2E93AFE}"/>
              </a:ext>
            </a:extLst>
          </p:cNvPr>
          <p:cNvPicPr>
            <a:picLocks noGrp="1" noChangeAspect="1"/>
          </p:cNvPicPr>
          <p:nvPr>
            <p:ph sz="quarter" idx="18"/>
          </p:nvPr>
        </p:nvPicPr>
        <p:blipFill>
          <a:blip r:embed="rId2">
            <a:extLst>
              <a:ext uri="{28A0092B-C50C-407E-A947-70E740481C1C}">
                <a14:useLocalDpi xmlns:a14="http://schemas.microsoft.com/office/drawing/2010/main" val="0"/>
              </a:ext>
            </a:extLst>
          </a:blip>
          <a:stretch>
            <a:fillRect/>
          </a:stretch>
        </p:blipFill>
        <p:spPr>
          <a:xfrm>
            <a:off x="1618130" y="591672"/>
            <a:ext cx="10100519" cy="6044338"/>
          </a:xfrm>
        </p:spPr>
      </p:pic>
      <p:sp>
        <p:nvSpPr>
          <p:cNvPr id="5" name="Text Placeholder 4">
            <a:extLst>
              <a:ext uri="{FF2B5EF4-FFF2-40B4-BE49-F238E27FC236}">
                <a16:creationId xmlns:a16="http://schemas.microsoft.com/office/drawing/2014/main" id="{F3992CCB-7763-133E-7BB5-9CFCB28E34F2}"/>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13034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EE6609-9778-45BB-2A52-E53C342A96AE}"/>
              </a:ext>
            </a:extLst>
          </p:cNvPr>
          <p:cNvSpPr>
            <a:spLocks noGrp="1"/>
          </p:cNvSpPr>
          <p:nvPr>
            <p:ph type="body" sz="quarter" idx="15"/>
          </p:nvPr>
        </p:nvSpPr>
        <p:spPr/>
        <p:txBody>
          <a:bodyPr/>
          <a:lstStyle/>
          <a:p>
            <a:r>
              <a:rPr lang="en-US" dirty="0"/>
              <a:t>Azure Traffic Manager Alternative Solutions</a:t>
            </a:r>
          </a:p>
        </p:txBody>
      </p:sp>
      <p:sp>
        <p:nvSpPr>
          <p:cNvPr id="3" name="Text Placeholder 2">
            <a:extLst>
              <a:ext uri="{FF2B5EF4-FFF2-40B4-BE49-F238E27FC236}">
                <a16:creationId xmlns:a16="http://schemas.microsoft.com/office/drawing/2014/main" id="{2C7E773E-0D37-3FB9-44E3-8AE1FE7DE7B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DF51350C-1330-D280-C5BB-3049698FCCD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0CF0D78-954A-8ACC-6A54-D5A63C70A188}"/>
              </a:ext>
            </a:extLst>
          </p:cNvPr>
          <p:cNvSpPr>
            <a:spLocks noGrp="1"/>
          </p:cNvSpPr>
          <p:nvPr>
            <p:ph type="body" sz="quarter" idx="21"/>
          </p:nvPr>
        </p:nvSpPr>
        <p:spPr/>
        <p:txBody>
          <a:bodyPr>
            <a:normAutofit fontScale="70000" lnSpcReduction="20000"/>
          </a:bodyPr>
          <a:lstStyle/>
          <a:p>
            <a:endParaRPr lang="en-US"/>
          </a:p>
        </p:txBody>
      </p:sp>
      <p:pic>
        <p:nvPicPr>
          <p:cNvPr id="4098" name="Picture 2" descr="Mubi's Blog: Azure">
            <a:extLst>
              <a:ext uri="{FF2B5EF4-FFF2-40B4-BE49-F238E27FC236}">
                <a16:creationId xmlns:a16="http://schemas.microsoft.com/office/drawing/2014/main" id="{40E118E9-B258-0B28-847D-C101A2AEF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28" y="1119188"/>
            <a:ext cx="11434547" cy="557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677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with Automated/Manual Failover</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9" name="TextBox 8">
            <a:extLst>
              <a:ext uri="{FF2B5EF4-FFF2-40B4-BE49-F238E27FC236}">
                <a16:creationId xmlns:a16="http://schemas.microsoft.com/office/drawing/2014/main" id="{5CF595C9-0C70-3F35-4A83-1577816F1BED}"/>
              </a:ext>
            </a:extLst>
          </p:cNvPr>
          <p:cNvSpPr txBox="1"/>
          <p:nvPr/>
        </p:nvSpPr>
        <p:spPr>
          <a:xfrm>
            <a:off x="1520711" y="3179228"/>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86" name="Connector: Elbow 85">
            <a:extLst>
              <a:ext uri="{FF2B5EF4-FFF2-40B4-BE49-F238E27FC236}">
                <a16:creationId xmlns:a16="http://schemas.microsoft.com/office/drawing/2014/main" id="{53B44057-6BFD-2921-848B-BD91504927C0}"/>
              </a:ext>
            </a:extLst>
          </p:cNvPr>
          <p:cNvCxnSpPr>
            <a:cxnSpLocks/>
          </p:cNvCxnSpPr>
          <p:nvPr/>
        </p:nvCxnSpPr>
        <p:spPr>
          <a:xfrm>
            <a:off x="2601034" y="3885878"/>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DB9093E-4E36-1F7C-68A4-484E46DF4504}"/>
              </a:ext>
            </a:extLst>
          </p:cNvPr>
          <p:cNvCxnSpPr>
            <a:cxnSpLocks/>
          </p:cNvCxnSpPr>
          <p:nvPr/>
        </p:nvCxnSpPr>
        <p:spPr>
          <a:xfrm rot="10800000" flipV="1">
            <a:off x="1134074" y="3885877"/>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53" name="Picture 152">
            <a:extLst>
              <a:ext uri="{FF2B5EF4-FFF2-40B4-BE49-F238E27FC236}">
                <a16:creationId xmlns:a16="http://schemas.microsoft.com/office/drawing/2014/main" id="{C0378238-7337-4256-975E-7FA148BA0B8F}"/>
              </a:ext>
            </a:extLst>
          </p:cNvPr>
          <p:cNvPicPr>
            <a:picLocks noChangeAspect="1"/>
          </p:cNvPicPr>
          <p:nvPr/>
        </p:nvPicPr>
        <p:blipFill>
          <a:blip r:embed="rId2"/>
          <a:stretch>
            <a:fillRect/>
          </a:stretch>
        </p:blipFill>
        <p:spPr>
          <a:xfrm>
            <a:off x="1816068" y="3505371"/>
            <a:ext cx="974898" cy="878126"/>
          </a:xfrm>
          <a:prstGeom prst="rect">
            <a:avLst/>
          </a:prstGeom>
        </p:spPr>
      </p:pic>
      <p:pic>
        <p:nvPicPr>
          <p:cNvPr id="154" name="Picture 153">
            <a:extLst>
              <a:ext uri="{FF2B5EF4-FFF2-40B4-BE49-F238E27FC236}">
                <a16:creationId xmlns:a16="http://schemas.microsoft.com/office/drawing/2014/main" id="{4A8FC1D0-B620-8457-0CDA-ED9FD84B54FC}"/>
              </a:ext>
            </a:extLst>
          </p:cNvPr>
          <p:cNvPicPr>
            <a:picLocks noChangeAspect="1"/>
          </p:cNvPicPr>
          <p:nvPr/>
        </p:nvPicPr>
        <p:blipFill>
          <a:blip r:embed="rId3"/>
          <a:stretch>
            <a:fillRect/>
          </a:stretch>
        </p:blipFill>
        <p:spPr>
          <a:xfrm>
            <a:off x="371101" y="2201079"/>
            <a:ext cx="928917" cy="546954"/>
          </a:xfrm>
          <a:prstGeom prst="rect">
            <a:avLst/>
          </a:prstGeom>
        </p:spPr>
      </p:pic>
      <p:cxnSp>
        <p:nvCxnSpPr>
          <p:cNvPr id="157" name="Connector: Elbow 156">
            <a:extLst>
              <a:ext uri="{FF2B5EF4-FFF2-40B4-BE49-F238E27FC236}">
                <a16:creationId xmlns:a16="http://schemas.microsoft.com/office/drawing/2014/main" id="{F16D605D-D556-B98D-7F5D-8E7BE61AB75D}"/>
              </a:ext>
            </a:extLst>
          </p:cNvPr>
          <p:cNvCxnSpPr>
            <a:stCxn id="154" idx="3"/>
            <a:endCxn id="153" idx="0"/>
          </p:cNvCxnSpPr>
          <p:nvPr/>
        </p:nvCxnSpPr>
        <p:spPr>
          <a:xfrm>
            <a:off x="1300018" y="2474557"/>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58" name="Multiplication Sign 157">
            <a:extLst>
              <a:ext uri="{FF2B5EF4-FFF2-40B4-BE49-F238E27FC236}">
                <a16:creationId xmlns:a16="http://schemas.microsoft.com/office/drawing/2014/main" id="{2B3D6622-C803-A1C5-5C25-5C83073445AA}"/>
              </a:ext>
            </a:extLst>
          </p:cNvPr>
          <p:cNvSpPr/>
          <p:nvPr/>
        </p:nvSpPr>
        <p:spPr>
          <a:xfrm>
            <a:off x="412025" y="3473648"/>
            <a:ext cx="1271920" cy="845538"/>
          </a:xfrm>
          <a:prstGeom prst="mathMultiply">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TextBox 158">
            <a:extLst>
              <a:ext uri="{FF2B5EF4-FFF2-40B4-BE49-F238E27FC236}">
                <a16:creationId xmlns:a16="http://schemas.microsoft.com/office/drawing/2014/main" id="{53AFC603-AB61-2FB8-E06B-B7C1BD427722}"/>
              </a:ext>
            </a:extLst>
          </p:cNvPr>
          <p:cNvSpPr txBox="1"/>
          <p:nvPr/>
        </p:nvSpPr>
        <p:spPr>
          <a:xfrm>
            <a:off x="4965375" y="927604"/>
            <a:ext cx="6366815" cy="3862596"/>
          </a:xfrm>
          <a:prstGeom prst="rect">
            <a:avLst/>
          </a:prstGeom>
        </p:spPr>
        <p:txBody>
          <a:bodyPr wrap="square" lIns="0" tIns="0" rIns="0" bIns="0" rtlCol="0">
            <a:spAutoFit/>
          </a:bodyPr>
          <a:lstStyle/>
          <a:p>
            <a:r>
              <a:rPr lang="en-IN" sz="1100" b="1" u="sng" dirty="0">
                <a:solidFill>
                  <a:schemeClr val="tx2"/>
                </a:solidFill>
              </a:rPr>
              <a:t>Steps in the Event of Failover to DR North Europe Region</a:t>
            </a:r>
          </a:p>
          <a:p>
            <a:endParaRPr lang="en-IN" sz="1000" dirty="0">
              <a:solidFill>
                <a:schemeClr val="tx2"/>
              </a:solidFill>
            </a:endParaRPr>
          </a:p>
          <a:p>
            <a:pPr marL="228600" indent="-228600">
              <a:buAutoNum type="arabicParenR"/>
            </a:pPr>
            <a:r>
              <a:rPr lang="en-IN" sz="1000" dirty="0">
                <a:solidFill>
                  <a:schemeClr val="tx2"/>
                </a:solidFill>
              </a:rPr>
              <a:t>Traffic Manager validate the “Health probe” of the  primary gateway needs to be whitelisted across all the Azure regions on ALMP Azure WAF which is not feasible from security perspective to open the doors globally. </a:t>
            </a:r>
            <a:r>
              <a:rPr lang="en-IN" sz="1000" b="1" dirty="0">
                <a:solidFill>
                  <a:schemeClr val="tx2"/>
                </a:solidFill>
              </a:rPr>
              <a:t>[Need the email confirmation from Microsoft for this feasibility issue.]</a:t>
            </a:r>
          </a:p>
          <a:p>
            <a:pPr marL="228600" indent="-228600">
              <a:buAutoNum type="arabicParenR"/>
            </a:pPr>
            <a:r>
              <a:rPr lang="en-US" sz="1000" dirty="0">
                <a:solidFill>
                  <a:schemeClr val="tx2"/>
                </a:solidFill>
              </a:rPr>
              <a:t>ALMP support team get alert based on New relic monitoring and alerting mechanism for a prolonged outage of ALMP application for more than 5 mins will initiate the DR runbook for failover. </a:t>
            </a:r>
            <a:r>
              <a:rPr lang="en-US" sz="1000" b="1" dirty="0">
                <a:solidFill>
                  <a:schemeClr val="tx2"/>
                </a:solidFill>
              </a:rPr>
              <a:t>[Evidence </a:t>
            </a:r>
            <a:r>
              <a:rPr lang="en-US" sz="1000" b="1">
                <a:solidFill>
                  <a:schemeClr val="tx2"/>
                </a:solidFill>
              </a:rPr>
              <a:t>from New Relic </a:t>
            </a:r>
            <a:r>
              <a:rPr lang="en-US" sz="1000" b="1" dirty="0">
                <a:solidFill>
                  <a:schemeClr val="tx2"/>
                </a:solidFill>
              </a:rPr>
              <a:t>monitoring automated alert for outage and runbook for failover needed]</a:t>
            </a:r>
          </a:p>
          <a:p>
            <a:pPr marL="228600" indent="-228600">
              <a:buAutoNum type="arabicParenR"/>
            </a:pPr>
            <a:r>
              <a:rPr lang="en-US" sz="1000" dirty="0">
                <a:solidFill>
                  <a:schemeClr val="tx2"/>
                </a:solidFill>
              </a:rPr>
              <a:t>ALMP infra/BAU team validate the “primary” gateway health immediately enable the traffic to DR resources by “enabling” the “endpoint”. </a:t>
            </a:r>
            <a:r>
              <a:rPr lang="en-US" sz="1000" b="1" dirty="0">
                <a:solidFill>
                  <a:schemeClr val="tx2"/>
                </a:solidFill>
              </a:rPr>
              <a:t>[Need team list with the roles needed]</a:t>
            </a:r>
            <a:endParaRPr lang="en-IN" sz="1000" b="1" dirty="0">
              <a:solidFill>
                <a:schemeClr val="tx2"/>
              </a:solidFill>
            </a:endParaRPr>
          </a:p>
          <a:p>
            <a:pPr marL="228600" indent="-228600">
              <a:buAutoNum type="arabicParenR"/>
            </a:pPr>
            <a:r>
              <a:rPr lang="en-IN" sz="1000" dirty="0">
                <a:solidFill>
                  <a:schemeClr val="tx2"/>
                </a:solidFill>
              </a:rPr>
              <a:t>ALMP App team team validates the data consistency” and  ALMP Infra/ BAU team manually bringing the DR “replica” DB to the to “read/write”. </a:t>
            </a:r>
            <a:r>
              <a:rPr lang="en-IN" sz="1000" b="1" dirty="0">
                <a:solidFill>
                  <a:schemeClr val="tx2"/>
                </a:solidFill>
              </a:rPr>
              <a:t>[Need E-Mail confirmation or evidence for this manual failover]</a:t>
            </a:r>
          </a:p>
          <a:p>
            <a:pPr marL="228600" indent="-228600">
              <a:buAutoNum type="arabicParenR"/>
            </a:pPr>
            <a:r>
              <a:rPr lang="en-IN" sz="1000" dirty="0">
                <a:solidFill>
                  <a:schemeClr val="tx2"/>
                </a:solidFill>
              </a:rPr>
              <a:t>ALMP team needs to validate the confluent topics which will be auto synced for the missed orders which was under process and not completed the order workflow and new orders or old orders during the primary impacted </a:t>
            </a:r>
            <a:r>
              <a:rPr lang="en-IN" sz="1000" dirty="0" err="1">
                <a:solidFill>
                  <a:schemeClr val="tx2"/>
                </a:solidFill>
              </a:rPr>
              <a:t>iPaas</a:t>
            </a:r>
            <a:r>
              <a:rPr lang="en-IN" sz="1000" dirty="0">
                <a:solidFill>
                  <a:schemeClr val="tx2"/>
                </a:solidFill>
              </a:rPr>
              <a:t> re-try mechanism will start working with DR cluster and continue the business. </a:t>
            </a:r>
            <a:r>
              <a:rPr lang="en-IN" sz="1000" b="1" dirty="0">
                <a:solidFill>
                  <a:schemeClr val="tx2"/>
                </a:solidFill>
              </a:rPr>
              <a:t>[Breakout needed what all the orders needs manual intervention]</a:t>
            </a:r>
          </a:p>
          <a:p>
            <a:pPr marL="228600" indent="-228600">
              <a:buAutoNum type="arabicParenR"/>
            </a:pPr>
            <a:r>
              <a:rPr lang="en-IN" sz="1000" dirty="0">
                <a:solidFill>
                  <a:schemeClr val="tx2"/>
                </a:solidFill>
              </a:rPr>
              <a:t>On going transactions during failover manually need to be address if primary PostgreSQL is not available also need to treat the missed records manually which impacted slight delay with replica DB. </a:t>
            </a:r>
            <a:r>
              <a:rPr lang="en-IN" sz="1000" b="1" dirty="0">
                <a:solidFill>
                  <a:schemeClr val="tx2"/>
                </a:solidFill>
              </a:rPr>
              <a:t>[Need evidences for the failover delays confirmation timing]</a:t>
            </a:r>
          </a:p>
          <a:p>
            <a:pPr marL="228600" indent="-228600">
              <a:buAutoNum type="arabicParenR"/>
            </a:pPr>
            <a:r>
              <a:rPr lang="en-IN" sz="1000" dirty="0">
                <a:solidFill>
                  <a:schemeClr val="tx2"/>
                </a:solidFill>
              </a:rPr>
              <a:t>List out the possible backend component might fail during the switchover to North Europe region. </a:t>
            </a:r>
            <a:r>
              <a:rPr lang="en-IN" sz="1000" b="1" dirty="0">
                <a:solidFill>
                  <a:schemeClr val="tx2"/>
                </a:solidFill>
              </a:rPr>
              <a:t>[Evidences needed per component wise if failing on DR]</a:t>
            </a:r>
          </a:p>
          <a:p>
            <a:pPr marL="228600" indent="-228600">
              <a:buAutoNum type="arabicParenR"/>
            </a:pPr>
            <a:r>
              <a:rPr lang="en-IN" sz="1000" dirty="0">
                <a:solidFill>
                  <a:schemeClr val="tx2"/>
                </a:solidFill>
              </a:rPr>
              <a:t>Post recovery of the primary region ALMP support team </a:t>
            </a:r>
            <a:r>
              <a:rPr lang="en-US" sz="1000" dirty="0">
                <a:solidFill>
                  <a:schemeClr val="tx2"/>
                </a:solidFill>
              </a:rPr>
              <a:t>will initiate and execute the runbook for failback. </a:t>
            </a:r>
            <a:r>
              <a:rPr lang="en-US" sz="1000" b="1" dirty="0">
                <a:solidFill>
                  <a:schemeClr val="tx2"/>
                </a:solidFill>
              </a:rPr>
              <a:t>[Runbook for failback needed]</a:t>
            </a:r>
          </a:p>
          <a:p>
            <a:pPr marL="228600" indent="-228600">
              <a:buAutoNum type="arabicParenR"/>
            </a:pPr>
            <a:r>
              <a:rPr lang="en-US" sz="1000" dirty="0">
                <a:solidFill>
                  <a:schemeClr val="tx2"/>
                </a:solidFill>
              </a:rPr>
              <a:t>ALMP infra and BAU team will validate the North Europe region with all sync to the current state and enable the primary region with business continuity.</a:t>
            </a:r>
            <a:endParaRPr lang="en-IN" sz="1000" dirty="0">
              <a:solidFill>
                <a:schemeClr val="tx2"/>
              </a:solidFill>
            </a:endParaRPr>
          </a:p>
        </p:txBody>
      </p:sp>
      <p:cxnSp>
        <p:nvCxnSpPr>
          <p:cNvPr id="160" name="Straight Connector 159">
            <a:extLst>
              <a:ext uri="{FF2B5EF4-FFF2-40B4-BE49-F238E27FC236}">
                <a16:creationId xmlns:a16="http://schemas.microsoft.com/office/drawing/2014/main" id="{F49192A7-33BE-91F0-92AF-386E6664862A}"/>
              </a:ext>
            </a:extLst>
          </p:cNvPr>
          <p:cNvCxnSpPr>
            <a:cxnSpLocks/>
          </p:cNvCxnSpPr>
          <p:nvPr/>
        </p:nvCxnSpPr>
        <p:spPr>
          <a:xfrm>
            <a:off x="4724400" y="793233"/>
            <a:ext cx="0" cy="5601648"/>
          </a:xfrm>
          <a:prstGeom prst="line">
            <a:avLst/>
          </a:prstGeom>
        </p:spPr>
        <p:style>
          <a:lnRef idx="1">
            <a:schemeClr val="accent1"/>
          </a:lnRef>
          <a:fillRef idx="0">
            <a:schemeClr val="accent1"/>
          </a:fillRef>
          <a:effectRef idx="0">
            <a:schemeClr val="accent1"/>
          </a:effectRef>
          <a:fontRef idx="minor">
            <a:schemeClr val="tx1"/>
          </a:fontRef>
        </p:style>
      </p:cxnSp>
      <p:sp>
        <p:nvSpPr>
          <p:cNvPr id="161" name="Rectangle: Rounded Corners 160" descr="Moc">
            <a:extLst>
              <a:ext uri="{FF2B5EF4-FFF2-40B4-BE49-F238E27FC236}">
                <a16:creationId xmlns:a16="http://schemas.microsoft.com/office/drawing/2014/main" id="{824DA5BF-598A-E578-172D-52207A78CED9}"/>
              </a:ext>
            </a:extLst>
          </p:cNvPr>
          <p:cNvSpPr/>
          <p:nvPr/>
        </p:nvSpPr>
        <p:spPr>
          <a:xfrm>
            <a:off x="316882" y="4769981"/>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162" name="Rectangle: Rounded Corners 161">
            <a:extLst>
              <a:ext uri="{FF2B5EF4-FFF2-40B4-BE49-F238E27FC236}">
                <a16:creationId xmlns:a16="http://schemas.microsoft.com/office/drawing/2014/main" id="{26BB2086-D23C-F664-717F-C94BD4FC2668}"/>
              </a:ext>
            </a:extLst>
          </p:cNvPr>
          <p:cNvSpPr/>
          <p:nvPr/>
        </p:nvSpPr>
        <p:spPr>
          <a:xfrm>
            <a:off x="2431788" y="4799480"/>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171" name="TextBox 170">
            <a:extLst>
              <a:ext uri="{FF2B5EF4-FFF2-40B4-BE49-F238E27FC236}">
                <a16:creationId xmlns:a16="http://schemas.microsoft.com/office/drawing/2014/main" id="{593CF6CD-7A54-4404-07F0-AED8AE1916B4}"/>
              </a:ext>
            </a:extLst>
          </p:cNvPr>
          <p:cNvSpPr txBox="1"/>
          <p:nvPr/>
        </p:nvSpPr>
        <p:spPr>
          <a:xfrm>
            <a:off x="316882" y="4892992"/>
            <a:ext cx="1658547" cy="82109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p:txBody>
      </p:sp>
      <p:sp>
        <p:nvSpPr>
          <p:cNvPr id="172" name="TextBox 171">
            <a:extLst>
              <a:ext uri="{FF2B5EF4-FFF2-40B4-BE49-F238E27FC236}">
                <a16:creationId xmlns:a16="http://schemas.microsoft.com/office/drawing/2014/main" id="{CA5C7472-EEFE-B703-F094-3399F2A6C2FD}"/>
              </a:ext>
            </a:extLst>
          </p:cNvPr>
          <p:cNvSpPr txBox="1"/>
          <p:nvPr/>
        </p:nvSpPr>
        <p:spPr>
          <a:xfrm>
            <a:off x="2431789" y="4938822"/>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spTree>
    <p:extLst>
      <p:ext uri="{BB962C8B-B14F-4D97-AF65-F5344CB8AC3E}">
        <p14:creationId xmlns:p14="http://schemas.microsoft.com/office/powerpoint/2010/main" val="1052487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with Automated/Manual </a:t>
            </a:r>
            <a:r>
              <a:rPr lang="en-IN" sz="2400" dirty="0">
                <a:solidFill>
                  <a:schemeClr val="tx2"/>
                </a:solidFill>
              </a:rPr>
              <a:t>Failback</a:t>
            </a:r>
            <a:endParaRPr lang="en-IN" sz="2400" b="1" dirty="0">
              <a:solidFill>
                <a:schemeClr val="tx2"/>
              </a:solidFill>
            </a:endParaRP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1282706"/>
            <a:ext cx="6582754" cy="4524315"/>
          </a:xfrm>
          <a:prstGeom prst="rect">
            <a:avLst/>
          </a:prstGeom>
        </p:spPr>
        <p:txBody>
          <a:bodyPr wrap="square" lIns="0" tIns="0" rIns="0" bIns="0" rtlCol="0">
            <a:spAutoFit/>
          </a:bodyPr>
          <a:lstStyle/>
          <a:p>
            <a:r>
              <a:rPr lang="en-IN" sz="1400" b="1" u="sng" dirty="0">
                <a:solidFill>
                  <a:schemeClr val="tx2"/>
                </a:solidFill>
              </a:rPr>
              <a:t>Steps in the Event of Failback to Primary UAE North Region</a:t>
            </a:r>
          </a:p>
          <a:p>
            <a:endParaRPr lang="en-IN" sz="1400" dirty="0">
              <a:solidFill>
                <a:schemeClr val="tx2"/>
              </a:solidFill>
            </a:endParaRPr>
          </a:p>
          <a:p>
            <a:pPr marL="228600" indent="-228600">
              <a:buFont typeface="+mj-lt"/>
              <a:buAutoNum type="arabicPeriod"/>
            </a:pPr>
            <a:r>
              <a:rPr lang="en-IN" sz="1400" dirty="0">
                <a:solidFill>
                  <a:schemeClr val="tx2"/>
                </a:solidFill>
              </a:rPr>
              <a:t>After the primary region (UAE North) is back to operational state, ALMP Infra/BAU team immediately initiate a replication  from DR to Primary (North Europe to UAE). </a:t>
            </a:r>
            <a:r>
              <a:rPr lang="en-IN" sz="1400" b="1" dirty="0">
                <a:solidFill>
                  <a:schemeClr val="tx2"/>
                </a:solidFill>
              </a:rPr>
              <a:t>[Provide details of automated and manual efforts component wise with time]</a:t>
            </a:r>
          </a:p>
          <a:p>
            <a:pPr marL="228600" indent="-228600" algn="l">
              <a:buFont typeface="+mj-lt"/>
              <a:buAutoNum type="arabicPeriod"/>
            </a:pPr>
            <a:r>
              <a:rPr lang="en-IN" sz="1400" dirty="0">
                <a:solidFill>
                  <a:schemeClr val="tx2"/>
                </a:solidFill>
              </a:rPr>
              <a:t>ALMP team monitor the replica status and ensure the replica is up to date.</a:t>
            </a:r>
          </a:p>
          <a:p>
            <a:pPr marL="228600" indent="-228600" algn="l">
              <a:buFont typeface="+mj-lt"/>
              <a:buAutoNum type="arabicPeriod"/>
            </a:pPr>
            <a:r>
              <a:rPr lang="en-IN" sz="1400" dirty="0">
                <a:solidFill>
                  <a:schemeClr val="tx2"/>
                </a:solidFill>
              </a:rPr>
              <a:t>ALMP operations team update the new “replica” details to the production config map.</a:t>
            </a:r>
          </a:p>
          <a:p>
            <a:pPr marL="228600" indent="-228600" algn="l">
              <a:buFont typeface="+mj-lt"/>
              <a:buAutoNum type="arabicPeriod"/>
            </a:pPr>
            <a:r>
              <a:rPr lang="en-IN" sz="1400" dirty="0">
                <a:solidFill>
                  <a:schemeClr val="tx2"/>
                </a:solidFill>
              </a:rPr>
              <a:t>After a discussion with  business, ALMP team bring back the production environment by performing the below takes:</a:t>
            </a:r>
          </a:p>
          <a:p>
            <a:pPr marL="742950" lvl="1" indent="-285750">
              <a:buFont typeface="+mj-lt"/>
              <a:buAutoNum type="romanLcPeriod"/>
            </a:pPr>
            <a:r>
              <a:rPr lang="en-IN" sz="1400" dirty="0">
                <a:solidFill>
                  <a:schemeClr val="tx2"/>
                </a:solidFill>
              </a:rPr>
              <a:t>Enable the Postgres DB to R/W</a:t>
            </a:r>
          </a:p>
          <a:p>
            <a:pPr marL="742950" lvl="1" indent="-285750">
              <a:buFont typeface="+mj-lt"/>
              <a:buAutoNum type="romanLcPeriod"/>
            </a:pPr>
            <a:r>
              <a:rPr lang="en-IN" sz="1400" dirty="0">
                <a:solidFill>
                  <a:schemeClr val="tx2"/>
                </a:solidFill>
              </a:rPr>
              <a:t>Validate the sanity on Confluent topics.</a:t>
            </a:r>
          </a:p>
          <a:p>
            <a:pPr marL="742950" lvl="1" indent="-285750">
              <a:buFont typeface="+mj-lt"/>
              <a:buAutoNum type="romanLcPeriod"/>
            </a:pPr>
            <a:r>
              <a:rPr lang="en-IN" sz="1400" dirty="0">
                <a:solidFill>
                  <a:schemeClr val="tx2"/>
                </a:solidFill>
              </a:rPr>
              <a:t>Run the new code to reflect the DB changes on ALMP app</a:t>
            </a:r>
          </a:p>
          <a:p>
            <a:pPr marL="742950" lvl="1" indent="-285750">
              <a:buFont typeface="+mj-lt"/>
              <a:buAutoNum type="romanLcPeriod"/>
            </a:pPr>
            <a:r>
              <a:rPr lang="en-IN" sz="1400" dirty="0">
                <a:solidFill>
                  <a:schemeClr val="tx2"/>
                </a:solidFill>
              </a:rPr>
              <a:t>Perform a complete sanity, update the missing order from DB and confluent perspective.</a:t>
            </a:r>
          </a:p>
          <a:p>
            <a:pPr marL="742950" lvl="1" indent="-285750">
              <a:buFont typeface="+mj-lt"/>
              <a:buAutoNum type="romanLcPeriod"/>
            </a:pPr>
            <a:r>
              <a:rPr lang="en-IN" sz="1400" dirty="0">
                <a:solidFill>
                  <a:schemeClr val="tx2"/>
                </a:solidFill>
              </a:rPr>
              <a:t>Resume the production option from UAE.</a:t>
            </a:r>
          </a:p>
          <a:p>
            <a:pPr marL="228600" indent="-228600" algn="l">
              <a:buFont typeface="+mj-lt"/>
              <a:buAutoNum type="arabicPeriod"/>
            </a:pPr>
            <a:r>
              <a:rPr lang="en-IN" sz="1400" dirty="0">
                <a:solidFill>
                  <a:schemeClr val="tx2"/>
                </a:solidFill>
              </a:rPr>
              <a:t>Post to the complete validation, ALMP team again recreate a replica from Primary to DR (UAE to North-Europe) </a:t>
            </a:r>
          </a:p>
          <a:p>
            <a:pPr marL="228600" indent="-228600" algn="l">
              <a:buFont typeface="+mj-lt"/>
              <a:buAutoNum type="arabicPeriod"/>
            </a:pPr>
            <a:r>
              <a:rPr lang="en-IN" sz="1400" dirty="0">
                <a:solidFill>
                  <a:schemeClr val="tx2"/>
                </a:solidFill>
              </a:rPr>
              <a:t>Update the config map in DR in line with new replica services and complete the deployment.</a:t>
            </a:r>
          </a:p>
          <a:p>
            <a:pPr marL="228600" indent="-228600" algn="l">
              <a:buFont typeface="+mj-lt"/>
              <a:buAutoNum type="arabicPeriod"/>
            </a:pPr>
            <a:r>
              <a:rPr lang="en-IN" sz="1400" dirty="0">
                <a:solidFill>
                  <a:schemeClr val="tx2"/>
                </a:solidFill>
              </a:rPr>
              <a:t>Update the reports module.</a:t>
            </a:r>
          </a:p>
          <a:p>
            <a:pPr marL="228600" indent="-228600" algn="l">
              <a:buFont typeface="+mj-lt"/>
              <a:buAutoNum type="arabicPeriod"/>
            </a:pPr>
            <a:r>
              <a:rPr lang="en-IN" sz="1400" dirty="0">
                <a:solidFill>
                  <a:schemeClr val="tx2"/>
                </a:solidFill>
              </a:rPr>
              <a:t>Perform a sanity.</a:t>
            </a: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665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Teams Roles and Responsibilities</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1282706"/>
            <a:ext cx="6582754" cy="1292662"/>
          </a:xfrm>
          <a:prstGeom prst="rect">
            <a:avLst/>
          </a:prstGeom>
        </p:spPr>
        <p:txBody>
          <a:bodyPr wrap="square" lIns="0" tIns="0" rIns="0" bIns="0" rtlCol="0">
            <a:spAutoFit/>
          </a:bodyPr>
          <a:lstStyle/>
          <a:p>
            <a:r>
              <a:rPr lang="en-IN" sz="1400" b="1" u="sng" dirty="0">
                <a:solidFill>
                  <a:schemeClr val="tx2"/>
                </a:solidFill>
              </a:rPr>
              <a:t>Disaster Recovery Team with Roles and Responsibilities</a:t>
            </a:r>
          </a:p>
          <a:p>
            <a:endParaRPr lang="en-IN" sz="1400" dirty="0">
              <a:solidFill>
                <a:schemeClr val="tx2"/>
              </a:solidFill>
            </a:endParaRPr>
          </a:p>
          <a:p>
            <a:pPr marL="228600" indent="-228600">
              <a:buFont typeface="+mj-lt"/>
              <a:buAutoNum type="arabicPeriod"/>
            </a:pPr>
            <a:r>
              <a:rPr lang="en-IN" sz="1400" dirty="0">
                <a:solidFill>
                  <a:schemeClr val="tx2"/>
                </a:solidFill>
              </a:rPr>
              <a:t>ALMP Support Team</a:t>
            </a:r>
          </a:p>
          <a:p>
            <a:pPr marL="228600" indent="-228600">
              <a:buFont typeface="+mj-lt"/>
              <a:buAutoNum type="arabicPeriod"/>
            </a:pPr>
            <a:r>
              <a:rPr lang="en-IN" sz="1400" dirty="0">
                <a:solidFill>
                  <a:schemeClr val="tx2"/>
                </a:solidFill>
              </a:rPr>
              <a:t>ALMP Infra Team</a:t>
            </a:r>
          </a:p>
          <a:p>
            <a:pPr marL="228600" indent="-228600">
              <a:buFont typeface="+mj-lt"/>
              <a:buAutoNum type="arabicPeriod"/>
            </a:pPr>
            <a:r>
              <a:rPr lang="en-IN" sz="1400" dirty="0">
                <a:solidFill>
                  <a:schemeClr val="tx2"/>
                </a:solidFill>
              </a:rPr>
              <a:t>ALMP L2/L3 Support Team</a:t>
            </a:r>
          </a:p>
          <a:p>
            <a:endParaRPr lang="en-IN" sz="1400" dirty="0">
              <a:solidFill>
                <a:schemeClr val="tx2"/>
              </a:solidFill>
            </a:endParaRP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21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 Intimation/Escalation Process and Stack-holders</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1282706"/>
            <a:ext cx="6582754" cy="1508105"/>
          </a:xfrm>
          <a:prstGeom prst="rect">
            <a:avLst/>
          </a:prstGeom>
        </p:spPr>
        <p:txBody>
          <a:bodyPr wrap="square" lIns="0" tIns="0" rIns="0" bIns="0" rtlCol="0">
            <a:spAutoFit/>
          </a:bodyPr>
          <a:lstStyle/>
          <a:p>
            <a:r>
              <a:rPr lang="en-IN" sz="1400" b="1" u="sng" dirty="0">
                <a:solidFill>
                  <a:schemeClr val="tx2"/>
                </a:solidFill>
              </a:rPr>
              <a:t>Disaster Recovery Intimation/Escalation Processes and Stack-holders</a:t>
            </a:r>
            <a:endParaRPr lang="en-IN" sz="1400" dirty="0">
              <a:solidFill>
                <a:schemeClr val="tx2"/>
              </a:solidFill>
            </a:endParaRPr>
          </a:p>
          <a:p>
            <a:pPr marL="228600" indent="-228600">
              <a:buFont typeface="+mj-lt"/>
              <a:buAutoNum type="arabicPeriod"/>
            </a:pPr>
            <a:r>
              <a:rPr lang="en-IN" sz="1400" dirty="0">
                <a:solidFill>
                  <a:schemeClr val="tx2"/>
                </a:solidFill>
              </a:rPr>
              <a:t>Americana HD Team</a:t>
            </a:r>
          </a:p>
          <a:p>
            <a:pPr marL="228600" indent="-228600">
              <a:buFont typeface="+mj-lt"/>
              <a:buAutoNum type="arabicPeriod"/>
            </a:pPr>
            <a:r>
              <a:rPr lang="en-IN" sz="1400" dirty="0">
                <a:solidFill>
                  <a:schemeClr val="tx2"/>
                </a:solidFill>
              </a:rPr>
              <a:t>Americana Stores Team</a:t>
            </a:r>
          </a:p>
          <a:p>
            <a:pPr marL="228600" indent="-228600">
              <a:buFont typeface="+mj-lt"/>
              <a:buAutoNum type="arabicPeriod"/>
            </a:pPr>
            <a:r>
              <a:rPr lang="en-IN" sz="1400" dirty="0">
                <a:solidFill>
                  <a:schemeClr val="tx2"/>
                </a:solidFill>
              </a:rPr>
              <a:t>Americana Home Delivery Team</a:t>
            </a:r>
          </a:p>
          <a:p>
            <a:pPr marL="228600" indent="-228600">
              <a:buFont typeface="+mj-lt"/>
              <a:buAutoNum type="arabicPeriod"/>
            </a:pPr>
            <a:r>
              <a:rPr lang="en-IN" sz="1400" dirty="0">
                <a:solidFill>
                  <a:schemeClr val="tx2"/>
                </a:solidFill>
              </a:rPr>
              <a:t>Americana Core Team</a:t>
            </a:r>
          </a:p>
          <a:p>
            <a:pPr marL="228600" indent="-228600">
              <a:buFont typeface="+mj-lt"/>
              <a:buAutoNum type="arabicPeriod"/>
            </a:pPr>
            <a:r>
              <a:rPr lang="en-IN" sz="1400" dirty="0">
                <a:solidFill>
                  <a:schemeClr val="tx2"/>
                </a:solidFill>
              </a:rPr>
              <a:t>Cognizant Management</a:t>
            </a:r>
          </a:p>
          <a:p>
            <a:endParaRPr lang="en-IN" sz="1400" dirty="0">
              <a:solidFill>
                <a:schemeClr val="tx2"/>
              </a:solidFill>
            </a:endParaRP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762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 Continuous</a:t>
            </a:r>
            <a:r>
              <a:rPr lang="en-IN" sz="2400" dirty="0">
                <a:solidFill>
                  <a:schemeClr val="tx2"/>
                </a:solidFill>
              </a:rPr>
              <a:t> </a:t>
            </a:r>
            <a:r>
              <a:rPr lang="en-IN" sz="2400" b="1" dirty="0">
                <a:solidFill>
                  <a:schemeClr val="tx2"/>
                </a:solidFill>
              </a:rPr>
              <a:t>Test Plan</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1282706"/>
            <a:ext cx="6582754" cy="861774"/>
          </a:xfrm>
          <a:prstGeom prst="rect">
            <a:avLst/>
          </a:prstGeom>
        </p:spPr>
        <p:txBody>
          <a:bodyPr wrap="square" lIns="0" tIns="0" rIns="0" bIns="0" rtlCol="0">
            <a:spAutoFit/>
          </a:bodyPr>
          <a:lstStyle/>
          <a:p>
            <a:r>
              <a:rPr lang="en-IN" sz="1400" b="1" u="sng" dirty="0">
                <a:solidFill>
                  <a:schemeClr val="tx2"/>
                </a:solidFill>
              </a:rPr>
              <a:t>Disaster Recovery Continuous Testing Plan </a:t>
            </a:r>
            <a:endParaRPr lang="en-IN" sz="1400" dirty="0">
              <a:solidFill>
                <a:schemeClr val="tx2"/>
              </a:solidFill>
            </a:endParaRPr>
          </a:p>
          <a:p>
            <a:pPr marL="228600" indent="-228600">
              <a:buFont typeface="+mj-lt"/>
              <a:buAutoNum type="arabicPeriod"/>
            </a:pPr>
            <a:r>
              <a:rPr lang="en-IN" sz="1400" dirty="0">
                <a:solidFill>
                  <a:schemeClr val="tx2"/>
                </a:solidFill>
              </a:rPr>
              <a:t>Bi-weekly DR test plan for first quarter</a:t>
            </a:r>
          </a:p>
          <a:p>
            <a:pPr marL="228600" indent="-228600">
              <a:buFont typeface="+mj-lt"/>
              <a:buAutoNum type="arabicPeriod"/>
            </a:pPr>
            <a:r>
              <a:rPr lang="en-IN" sz="1400" dirty="0">
                <a:solidFill>
                  <a:schemeClr val="tx2"/>
                </a:solidFill>
              </a:rPr>
              <a:t>Monthly DR test plan for second and third quarter</a:t>
            </a:r>
          </a:p>
          <a:p>
            <a:pPr marL="228600" indent="-228600">
              <a:buFont typeface="+mj-lt"/>
              <a:buAutoNum type="arabicPeriod"/>
            </a:pPr>
            <a:r>
              <a:rPr lang="en-IN" sz="1400" dirty="0">
                <a:solidFill>
                  <a:schemeClr val="tx2"/>
                </a:solidFill>
              </a:rPr>
              <a:t>Quarterly DR test plan for fourth quarter</a:t>
            </a: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521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 </a:t>
            </a:r>
            <a:r>
              <a:rPr lang="en-IN" sz="2400" dirty="0">
                <a:solidFill>
                  <a:schemeClr val="tx2"/>
                </a:solidFill>
              </a:rPr>
              <a:t>Runbook Expectations</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7" name="Rectangle: Rounded Corners 6" descr="Moc">
            <a:extLst>
              <a:ext uri="{FF2B5EF4-FFF2-40B4-BE49-F238E27FC236}">
                <a16:creationId xmlns:a16="http://schemas.microsoft.com/office/drawing/2014/main" id="{71218DFA-B314-7870-8B30-DD792ACE196A}"/>
              </a:ext>
            </a:extLst>
          </p:cNvPr>
          <p:cNvSpPr/>
          <p:nvPr/>
        </p:nvSpPr>
        <p:spPr>
          <a:xfrm>
            <a:off x="831789" y="4610179"/>
            <a:ext cx="1658547" cy="944110"/>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8" name="TextBox 7">
            <a:extLst>
              <a:ext uri="{FF2B5EF4-FFF2-40B4-BE49-F238E27FC236}">
                <a16:creationId xmlns:a16="http://schemas.microsoft.com/office/drawing/2014/main" id="{07B7ACC6-CF67-AC5D-A4B1-61611195FF54}"/>
              </a:ext>
            </a:extLst>
          </p:cNvPr>
          <p:cNvSpPr txBox="1"/>
          <p:nvPr/>
        </p:nvSpPr>
        <p:spPr>
          <a:xfrm>
            <a:off x="2047699" y="3054903"/>
            <a:ext cx="815582" cy="829661"/>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10" name="Connector: Elbow 9">
            <a:extLst>
              <a:ext uri="{FF2B5EF4-FFF2-40B4-BE49-F238E27FC236}">
                <a16:creationId xmlns:a16="http://schemas.microsoft.com/office/drawing/2014/main" id="{B4FCAED7-EB59-1182-DBD7-4DFB5D622D8F}"/>
              </a:ext>
            </a:extLst>
          </p:cNvPr>
          <p:cNvCxnSpPr>
            <a:cxnSpLocks/>
          </p:cNvCxnSpPr>
          <p:nvPr/>
        </p:nvCxnSpPr>
        <p:spPr>
          <a:xfrm>
            <a:off x="3128022" y="3761553"/>
            <a:ext cx="647946" cy="848625"/>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7487E9-A4B0-E444-FB7D-BC12CF0A3EB0}"/>
              </a:ext>
            </a:extLst>
          </p:cNvPr>
          <p:cNvCxnSpPr>
            <a:cxnSpLocks/>
          </p:cNvCxnSpPr>
          <p:nvPr/>
        </p:nvCxnSpPr>
        <p:spPr>
          <a:xfrm rot="10800000" flipV="1">
            <a:off x="1661062" y="3761552"/>
            <a:ext cx="788775" cy="87812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E55B87E-9B45-F93D-330C-BB91D3CC01A0}"/>
              </a:ext>
            </a:extLst>
          </p:cNvPr>
          <p:cNvSpPr/>
          <p:nvPr/>
        </p:nvSpPr>
        <p:spPr>
          <a:xfrm>
            <a:off x="2946695" y="4639678"/>
            <a:ext cx="1658547" cy="944109"/>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3" name="Picture 12">
            <a:extLst>
              <a:ext uri="{FF2B5EF4-FFF2-40B4-BE49-F238E27FC236}">
                <a16:creationId xmlns:a16="http://schemas.microsoft.com/office/drawing/2014/main" id="{FA7E8AEB-9042-03B0-EC26-7AED1A450F95}"/>
              </a:ext>
            </a:extLst>
          </p:cNvPr>
          <p:cNvPicPr>
            <a:picLocks noChangeAspect="1"/>
          </p:cNvPicPr>
          <p:nvPr/>
        </p:nvPicPr>
        <p:blipFill>
          <a:blip r:embed="rId2"/>
          <a:stretch>
            <a:fillRect/>
          </a:stretch>
        </p:blipFill>
        <p:spPr>
          <a:xfrm>
            <a:off x="2343056" y="3381046"/>
            <a:ext cx="974898" cy="878126"/>
          </a:xfrm>
          <a:prstGeom prst="rect">
            <a:avLst/>
          </a:prstGeom>
        </p:spPr>
      </p:pic>
      <p:pic>
        <p:nvPicPr>
          <p:cNvPr id="14" name="Picture 13">
            <a:extLst>
              <a:ext uri="{FF2B5EF4-FFF2-40B4-BE49-F238E27FC236}">
                <a16:creationId xmlns:a16="http://schemas.microsoft.com/office/drawing/2014/main" id="{8351DD4D-1C40-5B67-0125-71B32646E568}"/>
              </a:ext>
            </a:extLst>
          </p:cNvPr>
          <p:cNvPicPr>
            <a:picLocks noChangeAspect="1"/>
          </p:cNvPicPr>
          <p:nvPr/>
        </p:nvPicPr>
        <p:blipFill>
          <a:blip r:embed="rId3"/>
          <a:stretch>
            <a:fillRect/>
          </a:stretch>
        </p:blipFill>
        <p:spPr>
          <a:xfrm>
            <a:off x="898089" y="2076754"/>
            <a:ext cx="928917" cy="546954"/>
          </a:xfrm>
          <a:prstGeom prst="rect">
            <a:avLst/>
          </a:prstGeom>
        </p:spPr>
      </p:pic>
      <p:sp>
        <p:nvSpPr>
          <p:cNvPr id="15" name="TextBox 14">
            <a:extLst>
              <a:ext uri="{FF2B5EF4-FFF2-40B4-BE49-F238E27FC236}">
                <a16:creationId xmlns:a16="http://schemas.microsoft.com/office/drawing/2014/main" id="{B47351BF-7AEB-4459-1D8E-B7A293033B64}"/>
              </a:ext>
            </a:extLst>
          </p:cNvPr>
          <p:cNvSpPr txBox="1"/>
          <p:nvPr/>
        </p:nvSpPr>
        <p:spPr>
          <a:xfrm>
            <a:off x="831789" y="4733190"/>
            <a:ext cx="1658547" cy="944109"/>
          </a:xfrm>
          <a:prstGeom prst="rect">
            <a:avLst/>
          </a:prstGeom>
          <a:noFill/>
        </p:spPr>
        <p:txBody>
          <a:bodyPr wrap="none" lIns="0" tIns="0" rIns="0" bIns="0" rtlCol="0">
            <a:noAutofit/>
          </a:bodyPr>
          <a:lstStyle/>
          <a:p>
            <a:pPr algn="ctr"/>
            <a:r>
              <a:rPr lang="en-US" sz="1600" dirty="0">
                <a:solidFill>
                  <a:schemeClr val="tx2"/>
                </a:solidFill>
              </a:rPr>
              <a:t>Primary Region </a:t>
            </a:r>
          </a:p>
          <a:p>
            <a:pPr algn="ctr"/>
            <a:r>
              <a:rPr lang="en-US" sz="1600" dirty="0">
                <a:solidFill>
                  <a:schemeClr val="tx2"/>
                </a:solidFill>
              </a:rPr>
              <a:t>Resources in </a:t>
            </a:r>
          </a:p>
          <a:p>
            <a:pPr algn="ctr"/>
            <a:r>
              <a:rPr lang="en-US" sz="1600" dirty="0">
                <a:solidFill>
                  <a:schemeClr val="tx2"/>
                </a:solidFill>
              </a:rPr>
              <a:t>UAE North</a:t>
            </a:r>
          </a:p>
          <a:p>
            <a:pPr algn="ctr"/>
            <a:endParaRPr lang="en-IN" sz="1600" dirty="0">
              <a:solidFill>
                <a:schemeClr val="tx2"/>
              </a:solidFill>
            </a:endParaRPr>
          </a:p>
        </p:txBody>
      </p:sp>
      <p:sp>
        <p:nvSpPr>
          <p:cNvPr id="16" name="TextBox 15">
            <a:extLst>
              <a:ext uri="{FF2B5EF4-FFF2-40B4-BE49-F238E27FC236}">
                <a16:creationId xmlns:a16="http://schemas.microsoft.com/office/drawing/2014/main" id="{A37CC550-A506-D8DF-AB6B-E75533FE6487}"/>
              </a:ext>
            </a:extLst>
          </p:cNvPr>
          <p:cNvSpPr txBox="1"/>
          <p:nvPr/>
        </p:nvSpPr>
        <p:spPr>
          <a:xfrm>
            <a:off x="2946696" y="4779020"/>
            <a:ext cx="1658546" cy="775270"/>
          </a:xfrm>
          <a:prstGeom prst="rect">
            <a:avLst/>
          </a:prstGeom>
          <a:noFill/>
        </p:spPr>
        <p:txBody>
          <a:bodyPr wrap="none" lIns="0" tIns="0" rIns="0" bIns="0" rtlCol="0">
            <a:noAutofit/>
          </a:bodyPr>
          <a:lstStyle/>
          <a:p>
            <a:pPr algn="ctr"/>
            <a:r>
              <a:rPr lang="en-US" sz="1600" dirty="0">
                <a:solidFill>
                  <a:schemeClr val="tx2"/>
                </a:solidFill>
              </a:rPr>
              <a:t>DR Region </a:t>
            </a:r>
          </a:p>
          <a:p>
            <a:pPr algn="ctr"/>
            <a:r>
              <a:rPr lang="en-US" sz="1600" dirty="0">
                <a:solidFill>
                  <a:schemeClr val="tx2"/>
                </a:solidFill>
              </a:rPr>
              <a:t>Resources in </a:t>
            </a:r>
          </a:p>
          <a:p>
            <a:pPr algn="ctr"/>
            <a:r>
              <a:rPr lang="en-US" sz="1600" dirty="0">
                <a:solidFill>
                  <a:schemeClr val="tx2"/>
                </a:solidFill>
              </a:rPr>
              <a:t>North Europe</a:t>
            </a:r>
          </a:p>
          <a:p>
            <a:pPr algn="ctr"/>
            <a:endParaRPr lang="en-IN" sz="1600" dirty="0">
              <a:solidFill>
                <a:schemeClr val="tx2"/>
              </a:solidFill>
            </a:endParaRPr>
          </a:p>
        </p:txBody>
      </p:sp>
      <p:cxnSp>
        <p:nvCxnSpPr>
          <p:cNvPr id="17" name="Connector: Elbow 16">
            <a:extLst>
              <a:ext uri="{FF2B5EF4-FFF2-40B4-BE49-F238E27FC236}">
                <a16:creationId xmlns:a16="http://schemas.microsoft.com/office/drawing/2014/main" id="{3D3B43A7-078C-3BF1-B1DB-D8105B3E9DAF}"/>
              </a:ext>
            </a:extLst>
          </p:cNvPr>
          <p:cNvCxnSpPr>
            <a:stCxn id="14" idx="3"/>
            <a:endCxn id="13" idx="0"/>
          </p:cNvCxnSpPr>
          <p:nvPr/>
        </p:nvCxnSpPr>
        <p:spPr>
          <a:xfrm>
            <a:off x="1827006" y="2350232"/>
            <a:ext cx="1003500" cy="1030814"/>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02C74C-675F-F652-5E11-5E9433FB5F2C}"/>
              </a:ext>
            </a:extLst>
          </p:cNvPr>
          <p:cNvSpPr txBox="1"/>
          <p:nvPr/>
        </p:nvSpPr>
        <p:spPr>
          <a:xfrm>
            <a:off x="5042618" y="960483"/>
            <a:ext cx="6582754" cy="861774"/>
          </a:xfrm>
          <a:prstGeom prst="rect">
            <a:avLst/>
          </a:prstGeom>
        </p:spPr>
        <p:txBody>
          <a:bodyPr wrap="square" lIns="0" tIns="0" rIns="0" bIns="0" rtlCol="0">
            <a:spAutoFit/>
          </a:bodyPr>
          <a:lstStyle/>
          <a:p>
            <a:r>
              <a:rPr lang="en-IN" sz="1400" b="1" u="sng" dirty="0">
                <a:solidFill>
                  <a:schemeClr val="tx2"/>
                </a:solidFill>
              </a:rPr>
              <a:t>Disaster Recovery Critical Systems and Data</a:t>
            </a:r>
            <a:endParaRPr lang="en-IN" sz="1400" dirty="0">
              <a:solidFill>
                <a:schemeClr val="tx2"/>
              </a:solidFill>
            </a:endParaRPr>
          </a:p>
          <a:p>
            <a:pPr marL="228600" indent="-228600">
              <a:buFont typeface="+mj-lt"/>
              <a:buAutoNum type="arabicPeriod"/>
            </a:pPr>
            <a:r>
              <a:rPr lang="en-IN" sz="1400" dirty="0">
                <a:solidFill>
                  <a:schemeClr val="tx2"/>
                </a:solidFill>
              </a:rPr>
              <a:t>Username and passwords for require critical resources needed for DR</a:t>
            </a:r>
          </a:p>
          <a:p>
            <a:pPr marL="228600" indent="-228600">
              <a:buFont typeface="+mj-lt"/>
              <a:buAutoNum type="arabicPeriod"/>
            </a:pPr>
            <a:r>
              <a:rPr lang="en-IN" sz="1400" dirty="0">
                <a:solidFill>
                  <a:schemeClr val="tx2"/>
                </a:solidFill>
              </a:rPr>
              <a:t>Keys and login with security information</a:t>
            </a:r>
          </a:p>
          <a:p>
            <a:pPr marL="228600" indent="-228600">
              <a:buFont typeface="+mj-lt"/>
              <a:buAutoNum type="arabicPeriod"/>
            </a:pPr>
            <a:r>
              <a:rPr lang="en-IN" sz="1400" dirty="0">
                <a:solidFill>
                  <a:schemeClr val="tx2"/>
                </a:solidFill>
              </a:rPr>
              <a:t>Domain registrar and DNS management details</a:t>
            </a:r>
          </a:p>
        </p:txBody>
      </p:sp>
      <p:cxnSp>
        <p:nvCxnSpPr>
          <p:cNvPr id="19" name="Straight Connector 18">
            <a:extLst>
              <a:ext uri="{FF2B5EF4-FFF2-40B4-BE49-F238E27FC236}">
                <a16:creationId xmlns:a16="http://schemas.microsoft.com/office/drawing/2014/main" id="{ABD41A78-52C0-D389-AA9E-05DE2E726526}"/>
              </a:ext>
            </a:extLst>
          </p:cNvPr>
          <p:cNvCxnSpPr>
            <a:cxnSpLocks/>
          </p:cNvCxnSpPr>
          <p:nvPr/>
        </p:nvCxnSpPr>
        <p:spPr>
          <a:xfrm>
            <a:off x="4751034" y="917518"/>
            <a:ext cx="0" cy="5601648"/>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117AF8-5130-F1EB-8287-877F576242DB}"/>
              </a:ext>
            </a:extLst>
          </p:cNvPr>
          <p:cNvSpPr txBox="1"/>
          <p:nvPr/>
        </p:nvSpPr>
        <p:spPr>
          <a:xfrm>
            <a:off x="5007782" y="1944560"/>
            <a:ext cx="6582754" cy="1292662"/>
          </a:xfrm>
          <a:prstGeom prst="rect">
            <a:avLst/>
          </a:prstGeom>
        </p:spPr>
        <p:txBody>
          <a:bodyPr wrap="square" lIns="0" tIns="0" rIns="0" bIns="0" rtlCol="0">
            <a:spAutoFit/>
          </a:bodyPr>
          <a:lstStyle/>
          <a:p>
            <a:r>
              <a:rPr lang="en-IN" sz="1400" b="1" u="sng" dirty="0">
                <a:solidFill>
                  <a:schemeClr val="tx2"/>
                </a:solidFill>
              </a:rPr>
              <a:t>Disaster Recovery Business Impact Analysis Details</a:t>
            </a:r>
            <a:endParaRPr lang="en-IN" sz="1400" dirty="0">
              <a:solidFill>
                <a:schemeClr val="tx2"/>
              </a:solidFill>
            </a:endParaRPr>
          </a:p>
          <a:p>
            <a:pPr marL="228600" indent="-228600">
              <a:buFont typeface="+mj-lt"/>
              <a:buAutoNum type="arabicPeriod"/>
            </a:pPr>
            <a:r>
              <a:rPr lang="en-IN" sz="1400" dirty="0">
                <a:solidFill>
                  <a:schemeClr val="tx2"/>
                </a:solidFill>
              </a:rPr>
              <a:t>List of digital assets impact analysis</a:t>
            </a:r>
          </a:p>
          <a:p>
            <a:pPr marL="228600" indent="-228600">
              <a:buFont typeface="+mj-lt"/>
              <a:buAutoNum type="arabicPeriod"/>
            </a:pPr>
            <a:r>
              <a:rPr lang="en-IN" sz="1400" dirty="0">
                <a:solidFill>
                  <a:schemeClr val="tx2"/>
                </a:solidFill>
              </a:rPr>
              <a:t>List of API endpoints with impact analysis</a:t>
            </a:r>
          </a:p>
          <a:p>
            <a:pPr marL="228600" indent="-228600">
              <a:buFont typeface="+mj-lt"/>
              <a:buAutoNum type="arabicPeriod"/>
            </a:pPr>
            <a:r>
              <a:rPr lang="en-IN" sz="1400" dirty="0">
                <a:solidFill>
                  <a:schemeClr val="tx2"/>
                </a:solidFill>
              </a:rPr>
              <a:t>List of Databases, tables, schema, relationships with impact analysis</a:t>
            </a:r>
          </a:p>
          <a:p>
            <a:pPr marL="228600" indent="-228600">
              <a:buFont typeface="+mj-lt"/>
              <a:buAutoNum type="arabicPeriod"/>
            </a:pPr>
            <a:r>
              <a:rPr lang="en-IN" sz="1400" dirty="0">
                <a:solidFill>
                  <a:schemeClr val="tx2"/>
                </a:solidFill>
              </a:rPr>
              <a:t>Confluent cluster and topic level details with impact analysis</a:t>
            </a:r>
          </a:p>
          <a:p>
            <a:pPr marL="228600" indent="-228600">
              <a:buFont typeface="+mj-lt"/>
              <a:buAutoNum type="arabicPeriod"/>
            </a:pPr>
            <a:r>
              <a:rPr lang="en-IN" sz="1400" dirty="0">
                <a:solidFill>
                  <a:schemeClr val="tx2"/>
                </a:solidFill>
              </a:rPr>
              <a:t>List of current SLA agreements till components level</a:t>
            </a:r>
          </a:p>
        </p:txBody>
      </p:sp>
      <p:sp>
        <p:nvSpPr>
          <p:cNvPr id="4" name="TextBox 3">
            <a:extLst>
              <a:ext uri="{FF2B5EF4-FFF2-40B4-BE49-F238E27FC236}">
                <a16:creationId xmlns:a16="http://schemas.microsoft.com/office/drawing/2014/main" id="{E166CA9C-C6EE-5DFA-9E58-D0D43CFEDC5E}"/>
              </a:ext>
            </a:extLst>
          </p:cNvPr>
          <p:cNvSpPr txBox="1"/>
          <p:nvPr/>
        </p:nvSpPr>
        <p:spPr>
          <a:xfrm>
            <a:off x="5003425" y="3298747"/>
            <a:ext cx="6582754" cy="430887"/>
          </a:xfrm>
          <a:prstGeom prst="rect">
            <a:avLst/>
          </a:prstGeom>
        </p:spPr>
        <p:txBody>
          <a:bodyPr wrap="square" lIns="0" tIns="0" rIns="0" bIns="0" rtlCol="0">
            <a:spAutoFit/>
          </a:bodyPr>
          <a:lstStyle/>
          <a:p>
            <a:r>
              <a:rPr lang="en-IN" sz="1400" b="1" u="sng" dirty="0">
                <a:solidFill>
                  <a:schemeClr val="tx2"/>
                </a:solidFill>
              </a:rPr>
              <a:t>Disaster Recovery Escalation Plan</a:t>
            </a:r>
            <a:endParaRPr lang="en-IN" sz="1400" dirty="0">
              <a:solidFill>
                <a:schemeClr val="tx2"/>
              </a:solidFill>
            </a:endParaRPr>
          </a:p>
          <a:p>
            <a:pPr marL="228600" indent="-228600">
              <a:buFont typeface="+mj-lt"/>
              <a:buAutoNum type="arabicPeriod"/>
            </a:pPr>
            <a:r>
              <a:rPr lang="en-IN" sz="1400" dirty="0">
                <a:solidFill>
                  <a:schemeClr val="tx2"/>
                </a:solidFill>
              </a:rPr>
              <a:t>List out all the internal and external stockholders for escalation</a:t>
            </a:r>
          </a:p>
        </p:txBody>
      </p:sp>
      <p:sp>
        <p:nvSpPr>
          <p:cNvPr id="6" name="TextBox 5">
            <a:extLst>
              <a:ext uri="{FF2B5EF4-FFF2-40B4-BE49-F238E27FC236}">
                <a16:creationId xmlns:a16="http://schemas.microsoft.com/office/drawing/2014/main" id="{3B1AA824-FDB2-F64B-85E8-CC9BE8CC6534}"/>
              </a:ext>
            </a:extLst>
          </p:cNvPr>
          <p:cNvSpPr txBox="1"/>
          <p:nvPr/>
        </p:nvSpPr>
        <p:spPr>
          <a:xfrm>
            <a:off x="5007776" y="3825620"/>
            <a:ext cx="6582754" cy="430887"/>
          </a:xfrm>
          <a:prstGeom prst="rect">
            <a:avLst/>
          </a:prstGeom>
        </p:spPr>
        <p:txBody>
          <a:bodyPr wrap="square" lIns="0" tIns="0" rIns="0" bIns="0" rtlCol="0">
            <a:spAutoFit/>
          </a:bodyPr>
          <a:lstStyle/>
          <a:p>
            <a:r>
              <a:rPr lang="en-IN" sz="1400" b="1" u="sng" dirty="0">
                <a:solidFill>
                  <a:schemeClr val="tx2"/>
                </a:solidFill>
              </a:rPr>
              <a:t>Disaster Recovery Validation and Test DR Solution</a:t>
            </a:r>
            <a:endParaRPr lang="en-IN" sz="1400" dirty="0">
              <a:solidFill>
                <a:schemeClr val="tx2"/>
              </a:solidFill>
            </a:endParaRPr>
          </a:p>
          <a:p>
            <a:pPr marL="228600" indent="-228600">
              <a:buFont typeface="+mj-lt"/>
              <a:buAutoNum type="arabicPeriod"/>
            </a:pPr>
            <a:r>
              <a:rPr lang="en-IN" sz="1400" dirty="0">
                <a:solidFill>
                  <a:schemeClr val="tx2"/>
                </a:solidFill>
              </a:rPr>
              <a:t>Baseline recovery point objectives (RPOs) and recovery time objectives (RTO)</a:t>
            </a:r>
          </a:p>
        </p:txBody>
      </p:sp>
      <p:sp>
        <p:nvSpPr>
          <p:cNvPr id="9" name="TextBox 8">
            <a:extLst>
              <a:ext uri="{FF2B5EF4-FFF2-40B4-BE49-F238E27FC236}">
                <a16:creationId xmlns:a16="http://schemas.microsoft.com/office/drawing/2014/main" id="{7E2E60FD-B239-4D1D-57C1-DA577BF5C559}"/>
              </a:ext>
            </a:extLst>
          </p:cNvPr>
          <p:cNvSpPr txBox="1"/>
          <p:nvPr/>
        </p:nvSpPr>
        <p:spPr>
          <a:xfrm>
            <a:off x="5020835" y="4361200"/>
            <a:ext cx="6582754" cy="430887"/>
          </a:xfrm>
          <a:prstGeom prst="rect">
            <a:avLst/>
          </a:prstGeom>
        </p:spPr>
        <p:txBody>
          <a:bodyPr wrap="square" lIns="0" tIns="0" rIns="0" bIns="0" rtlCol="0">
            <a:spAutoFit/>
          </a:bodyPr>
          <a:lstStyle/>
          <a:p>
            <a:r>
              <a:rPr lang="en-IN" sz="1400" b="1" u="sng" dirty="0">
                <a:solidFill>
                  <a:schemeClr val="tx2"/>
                </a:solidFill>
              </a:rPr>
              <a:t>Disaster Recovery Review and Update DR Runbook</a:t>
            </a:r>
            <a:endParaRPr lang="en-IN" sz="1400" dirty="0">
              <a:solidFill>
                <a:schemeClr val="tx2"/>
              </a:solidFill>
            </a:endParaRPr>
          </a:p>
          <a:p>
            <a:pPr marL="228600" indent="-228600">
              <a:buFont typeface="+mj-lt"/>
              <a:buAutoNum type="arabicPeriod"/>
            </a:pPr>
            <a:r>
              <a:rPr lang="en-IN" sz="1400" dirty="0">
                <a:solidFill>
                  <a:schemeClr val="tx2"/>
                </a:solidFill>
              </a:rPr>
              <a:t>Review and revise frequency of DR Runbook</a:t>
            </a:r>
          </a:p>
        </p:txBody>
      </p:sp>
      <p:sp>
        <p:nvSpPr>
          <p:cNvPr id="20" name="TextBox 19">
            <a:extLst>
              <a:ext uri="{FF2B5EF4-FFF2-40B4-BE49-F238E27FC236}">
                <a16:creationId xmlns:a16="http://schemas.microsoft.com/office/drawing/2014/main" id="{DA031CBE-84AA-6123-51D6-4278DB8263CA}"/>
              </a:ext>
            </a:extLst>
          </p:cNvPr>
          <p:cNvSpPr txBox="1"/>
          <p:nvPr/>
        </p:nvSpPr>
        <p:spPr>
          <a:xfrm>
            <a:off x="5033895" y="4861947"/>
            <a:ext cx="6582754" cy="1077218"/>
          </a:xfrm>
          <a:prstGeom prst="rect">
            <a:avLst/>
          </a:prstGeom>
        </p:spPr>
        <p:txBody>
          <a:bodyPr wrap="square" lIns="0" tIns="0" rIns="0" bIns="0" rtlCol="0">
            <a:spAutoFit/>
          </a:bodyPr>
          <a:lstStyle/>
          <a:p>
            <a:r>
              <a:rPr lang="en-IN" sz="1400" b="1" u="sng" dirty="0">
                <a:solidFill>
                  <a:schemeClr val="tx2"/>
                </a:solidFill>
              </a:rPr>
              <a:t>Disaster Recovery Post Recovery Communication</a:t>
            </a:r>
            <a:endParaRPr lang="en-IN" sz="1400" dirty="0">
              <a:solidFill>
                <a:schemeClr val="tx2"/>
              </a:solidFill>
            </a:endParaRPr>
          </a:p>
          <a:p>
            <a:pPr marL="228600" indent="-228600">
              <a:buFont typeface="+mj-lt"/>
              <a:buAutoNum type="arabicPeriod"/>
            </a:pPr>
            <a:r>
              <a:rPr lang="en-IN" sz="1400" dirty="0">
                <a:solidFill>
                  <a:schemeClr val="tx2"/>
                </a:solidFill>
              </a:rPr>
              <a:t>RCA reports published to the stack-holders</a:t>
            </a:r>
          </a:p>
          <a:p>
            <a:pPr marL="228600" indent="-228600">
              <a:buFont typeface="+mj-lt"/>
              <a:buAutoNum type="arabicPeriod"/>
            </a:pPr>
            <a:r>
              <a:rPr lang="en-IN" sz="1400" dirty="0">
                <a:solidFill>
                  <a:schemeClr val="tx2"/>
                </a:solidFill>
              </a:rPr>
              <a:t>Impacts and lesson learnt</a:t>
            </a:r>
          </a:p>
          <a:p>
            <a:pPr marL="228600" indent="-228600">
              <a:buFont typeface="+mj-lt"/>
              <a:buAutoNum type="arabicPeriod"/>
            </a:pPr>
            <a:r>
              <a:rPr lang="en-IN" sz="1400" dirty="0">
                <a:solidFill>
                  <a:schemeClr val="tx2"/>
                </a:solidFill>
              </a:rPr>
              <a:t>Record and update the JIRA, Confluence for auditing and future references</a:t>
            </a:r>
          </a:p>
          <a:p>
            <a:pPr marL="228600" indent="-228600">
              <a:buFont typeface="+mj-lt"/>
              <a:buAutoNum type="arabicPeriod"/>
            </a:pPr>
            <a:endParaRPr lang="en-IN" sz="1400" dirty="0">
              <a:solidFill>
                <a:schemeClr val="tx2"/>
              </a:solidFill>
            </a:endParaRPr>
          </a:p>
        </p:txBody>
      </p:sp>
    </p:spTree>
    <p:extLst>
      <p:ext uri="{BB962C8B-B14F-4D97-AF65-F5344CB8AC3E}">
        <p14:creationId xmlns:p14="http://schemas.microsoft.com/office/powerpoint/2010/main" val="1587274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Strategy – </a:t>
            </a:r>
            <a:r>
              <a:rPr lang="en-IN" sz="2400" dirty="0">
                <a:solidFill>
                  <a:schemeClr val="tx2"/>
                </a:solidFill>
              </a:rPr>
              <a:t>Managed and Unmanaged Activities</a:t>
            </a: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graphicFrame>
        <p:nvGraphicFramePr>
          <p:cNvPr id="22" name="Table 21">
            <a:extLst>
              <a:ext uri="{FF2B5EF4-FFF2-40B4-BE49-F238E27FC236}">
                <a16:creationId xmlns:a16="http://schemas.microsoft.com/office/drawing/2014/main" id="{C82CBF77-72B4-A15A-8F3E-A053D1AF4F1E}"/>
              </a:ext>
            </a:extLst>
          </p:cNvPr>
          <p:cNvGraphicFramePr>
            <a:graphicFrameLocks noGrp="1"/>
          </p:cNvGraphicFramePr>
          <p:nvPr>
            <p:extLst>
              <p:ext uri="{D42A27DB-BD31-4B8C-83A1-F6EECF244321}">
                <p14:modId xmlns:p14="http://schemas.microsoft.com/office/powerpoint/2010/main" val="3483231870"/>
              </p:ext>
            </p:extLst>
          </p:nvPr>
        </p:nvGraphicFramePr>
        <p:xfrm>
          <a:off x="457512" y="646208"/>
          <a:ext cx="11276975" cy="5632678"/>
        </p:xfrm>
        <a:graphic>
          <a:graphicData uri="http://schemas.openxmlformats.org/drawingml/2006/table">
            <a:tbl>
              <a:tblPr/>
              <a:tblGrid>
                <a:gridCol w="773278">
                  <a:extLst>
                    <a:ext uri="{9D8B030D-6E8A-4147-A177-3AD203B41FA5}">
                      <a16:colId xmlns:a16="http://schemas.microsoft.com/office/drawing/2014/main" val="1280939480"/>
                    </a:ext>
                  </a:extLst>
                </a:gridCol>
                <a:gridCol w="499408">
                  <a:extLst>
                    <a:ext uri="{9D8B030D-6E8A-4147-A177-3AD203B41FA5}">
                      <a16:colId xmlns:a16="http://schemas.microsoft.com/office/drawing/2014/main" val="1922677983"/>
                    </a:ext>
                  </a:extLst>
                </a:gridCol>
                <a:gridCol w="3898612">
                  <a:extLst>
                    <a:ext uri="{9D8B030D-6E8A-4147-A177-3AD203B41FA5}">
                      <a16:colId xmlns:a16="http://schemas.microsoft.com/office/drawing/2014/main" val="4092261630"/>
                    </a:ext>
                  </a:extLst>
                </a:gridCol>
                <a:gridCol w="2400385">
                  <a:extLst>
                    <a:ext uri="{9D8B030D-6E8A-4147-A177-3AD203B41FA5}">
                      <a16:colId xmlns:a16="http://schemas.microsoft.com/office/drawing/2014/main" val="892228752"/>
                    </a:ext>
                  </a:extLst>
                </a:gridCol>
                <a:gridCol w="2932014">
                  <a:extLst>
                    <a:ext uri="{9D8B030D-6E8A-4147-A177-3AD203B41FA5}">
                      <a16:colId xmlns:a16="http://schemas.microsoft.com/office/drawing/2014/main" val="182653634"/>
                    </a:ext>
                  </a:extLst>
                </a:gridCol>
                <a:gridCol w="773278">
                  <a:extLst>
                    <a:ext uri="{9D8B030D-6E8A-4147-A177-3AD203B41FA5}">
                      <a16:colId xmlns:a16="http://schemas.microsoft.com/office/drawing/2014/main" val="546627325"/>
                    </a:ext>
                  </a:extLst>
                </a:gridCol>
              </a:tblGrid>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3663292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gridSpan="2">
                  <a:txBody>
                    <a:bodyPr/>
                    <a:lstStyle/>
                    <a:p>
                      <a:pPr algn="l" fontAlgn="b"/>
                      <a:r>
                        <a:rPr lang="en-US" sz="1100" b="1" i="0" u="none" strike="noStrike">
                          <a:solidFill>
                            <a:srgbClr val="000000"/>
                          </a:solidFill>
                          <a:effectLst/>
                          <a:latin typeface="Calibri" panose="020F0502020204030204" pitchFamily="34" charset="0"/>
                        </a:rPr>
                        <a:t>Traffic Manager</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370773315"/>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Auto switch to the DR Not Feasible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Managed Manually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By enabling the DR endpoing manually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67467988"/>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4012839433"/>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gridSpan="2">
                  <a:txBody>
                    <a:bodyPr/>
                    <a:lstStyle/>
                    <a:p>
                      <a:pPr algn="l" fontAlgn="b"/>
                      <a:r>
                        <a:rPr lang="en-US" sz="1100" b="1" i="0" u="none" strike="noStrike">
                          <a:solidFill>
                            <a:srgbClr val="000000"/>
                          </a:solidFill>
                          <a:effectLst/>
                          <a:latin typeface="Calibri" panose="020F0502020204030204" pitchFamily="34" charset="0"/>
                        </a:rPr>
                        <a:t>Confluent Primary Failiures:</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3923881161"/>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S. No.</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Failure Use Cases/Senarios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Managed/Unmanaged</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Remarks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10075204"/>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Create failure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Via iPaaS Retry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4203526"/>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Duplicate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215151623"/>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panose="020F0502020204030204" pitchFamily="34" charset="0"/>
                        </a:rPr>
                        <a:t>3</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Consumed/feedaback shared/Allocation/Old Orders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Unmanaged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87034960"/>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panose="020F0502020204030204" pitchFamily="34" charset="0"/>
                        </a:rPr>
                        <a:t>4</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Partially executed order on primary cluster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Unmanaged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49409946"/>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76781313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gridSpan="2">
                  <a:txBody>
                    <a:bodyPr/>
                    <a:lstStyle/>
                    <a:p>
                      <a:pPr algn="l" fontAlgn="b"/>
                      <a:r>
                        <a:rPr lang="en-US" sz="1100" b="1" i="0" u="none" strike="noStrike">
                          <a:solidFill>
                            <a:srgbClr val="000000"/>
                          </a:solidFill>
                          <a:effectLst/>
                          <a:latin typeface="Calibri" panose="020F0502020204030204" pitchFamily="34" charset="0"/>
                        </a:rPr>
                        <a:t>PostgreSQL</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238341103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S. No.</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Failure Use Cases/Senarios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Managed/Unmanaged</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Remarks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8268908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Read operations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20230025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panose="020F0502020204030204" pitchFamily="34" charset="0"/>
                        </a:rPr>
                        <a:t>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Write to the DB</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Unmanaged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Needs conversion to read-write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10185497"/>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panose="020F0502020204030204" pitchFamily="34" charset="0"/>
                        </a:rPr>
                        <a:t>3</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Delays in DB sync</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Unmanaged in DR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FF0000"/>
                          </a:solidFill>
                          <a:effectLst/>
                          <a:latin typeface="Calibri" panose="020F0502020204030204" pitchFamily="34" charset="0"/>
                        </a:rPr>
                        <a:t>Needs to treat orders from backend</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19267155"/>
                  </a:ext>
                </a:extLst>
              </a:tr>
              <a:tr h="331334">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830602418"/>
                  </a:ext>
                </a:extLst>
              </a:tr>
            </a:tbl>
          </a:graphicData>
        </a:graphic>
      </p:graphicFrame>
    </p:spTree>
    <p:extLst>
      <p:ext uri="{BB962C8B-B14F-4D97-AF65-F5344CB8AC3E}">
        <p14:creationId xmlns:p14="http://schemas.microsoft.com/office/powerpoint/2010/main" val="3469721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normAutofit lnSpcReduction="10000"/>
          </a:bodyPr>
          <a:lstStyle/>
          <a:p>
            <a:r>
              <a:rPr lang="en-IN" sz="2400" b="1" dirty="0">
                <a:solidFill>
                  <a:schemeClr val="tx2"/>
                </a:solidFill>
              </a:rPr>
              <a:t>ALMP DR </a:t>
            </a:r>
            <a:r>
              <a:rPr lang="en-IN" sz="2400" dirty="0">
                <a:solidFill>
                  <a:schemeClr val="tx2"/>
                </a:solidFill>
              </a:rPr>
              <a:t>Component RTO and RPO</a:t>
            </a:r>
            <a:endParaRPr lang="en-IN" sz="2400" b="1" dirty="0">
              <a:solidFill>
                <a:schemeClr val="tx2"/>
              </a:solidFill>
            </a:endParaRPr>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sp>
        <p:nvSpPr>
          <p:cNvPr id="3" name="TextBox 2">
            <a:extLst>
              <a:ext uri="{FF2B5EF4-FFF2-40B4-BE49-F238E27FC236}">
                <a16:creationId xmlns:a16="http://schemas.microsoft.com/office/drawing/2014/main" id="{53A0FDF5-9C8D-DD85-F7E8-523C2C751A50}"/>
              </a:ext>
            </a:extLst>
          </p:cNvPr>
          <p:cNvSpPr txBox="1"/>
          <p:nvPr/>
        </p:nvSpPr>
        <p:spPr>
          <a:xfrm>
            <a:off x="675340" y="783986"/>
            <a:ext cx="9329794" cy="430887"/>
          </a:xfrm>
          <a:prstGeom prst="rect">
            <a:avLst/>
          </a:prstGeom>
        </p:spPr>
        <p:txBody>
          <a:bodyPr wrap="square" lIns="0" tIns="0" rIns="0" bIns="0" rtlCol="0">
            <a:spAutoFit/>
          </a:bodyPr>
          <a:lstStyle/>
          <a:p>
            <a:r>
              <a:rPr lang="en-US" sz="1400" dirty="0">
                <a:solidFill>
                  <a:schemeClr val="tx2"/>
                </a:solidFill>
              </a:rPr>
              <a:t>High availably enablement provides additional replica instances at each component level. In the event of a component failure, Azure algorithm automatically recover the services with  the available resources</a:t>
            </a:r>
            <a:endParaRPr lang="en-IN" sz="1400" dirty="0">
              <a:solidFill>
                <a:schemeClr val="tx2"/>
              </a:solidFill>
            </a:endParaRPr>
          </a:p>
        </p:txBody>
      </p:sp>
      <p:graphicFrame>
        <p:nvGraphicFramePr>
          <p:cNvPr id="4" name="Table 3">
            <a:extLst>
              <a:ext uri="{FF2B5EF4-FFF2-40B4-BE49-F238E27FC236}">
                <a16:creationId xmlns:a16="http://schemas.microsoft.com/office/drawing/2014/main" id="{7A4BD56D-6573-DCBD-CA88-D7A92AE467C2}"/>
              </a:ext>
            </a:extLst>
          </p:cNvPr>
          <p:cNvGraphicFramePr>
            <a:graphicFrameLocks noGrp="1"/>
          </p:cNvGraphicFramePr>
          <p:nvPr>
            <p:extLst>
              <p:ext uri="{D42A27DB-BD31-4B8C-83A1-F6EECF244321}">
                <p14:modId xmlns:p14="http://schemas.microsoft.com/office/powerpoint/2010/main" val="2009658914"/>
              </p:ext>
            </p:extLst>
          </p:nvPr>
        </p:nvGraphicFramePr>
        <p:xfrm>
          <a:off x="213064" y="1627365"/>
          <a:ext cx="11345663" cy="2432504"/>
        </p:xfrm>
        <a:graphic>
          <a:graphicData uri="http://schemas.openxmlformats.org/drawingml/2006/table">
            <a:tbl>
              <a:tblPr>
                <a:tableStyleId>{BC89EF96-8CEA-46FF-86C4-4CE0E7609802}</a:tableStyleId>
              </a:tblPr>
              <a:tblGrid>
                <a:gridCol w="612559">
                  <a:extLst>
                    <a:ext uri="{9D8B030D-6E8A-4147-A177-3AD203B41FA5}">
                      <a16:colId xmlns:a16="http://schemas.microsoft.com/office/drawing/2014/main" val="3675560651"/>
                    </a:ext>
                  </a:extLst>
                </a:gridCol>
                <a:gridCol w="5416355">
                  <a:extLst>
                    <a:ext uri="{9D8B030D-6E8A-4147-A177-3AD203B41FA5}">
                      <a16:colId xmlns:a16="http://schemas.microsoft.com/office/drawing/2014/main" val="959049126"/>
                    </a:ext>
                  </a:extLst>
                </a:gridCol>
                <a:gridCol w="819247">
                  <a:extLst>
                    <a:ext uri="{9D8B030D-6E8A-4147-A177-3AD203B41FA5}">
                      <a16:colId xmlns:a16="http://schemas.microsoft.com/office/drawing/2014/main" val="303293858"/>
                    </a:ext>
                  </a:extLst>
                </a:gridCol>
                <a:gridCol w="2808849">
                  <a:extLst>
                    <a:ext uri="{9D8B030D-6E8A-4147-A177-3AD203B41FA5}">
                      <a16:colId xmlns:a16="http://schemas.microsoft.com/office/drawing/2014/main" val="318710906"/>
                    </a:ext>
                  </a:extLst>
                </a:gridCol>
                <a:gridCol w="1688653">
                  <a:extLst>
                    <a:ext uri="{9D8B030D-6E8A-4147-A177-3AD203B41FA5}">
                      <a16:colId xmlns:a16="http://schemas.microsoft.com/office/drawing/2014/main" val="1167300723"/>
                    </a:ext>
                  </a:extLst>
                </a:gridCol>
              </a:tblGrid>
              <a:tr h="190500">
                <a:tc>
                  <a:txBody>
                    <a:bodyPr/>
                    <a:lstStyle/>
                    <a:p>
                      <a:pPr algn="ctr" rtl="0" fontAlgn="b"/>
                      <a:r>
                        <a:rPr lang="en-IN" sz="1400" b="1" i="0" u="none" strike="noStrike" dirty="0">
                          <a:solidFill>
                            <a:schemeClr val="accent1">
                              <a:lumMod val="50000"/>
                            </a:schemeClr>
                          </a:solidFill>
                          <a:effectLst/>
                          <a:latin typeface="Arial" panose="020B0604020202020204" pitchFamily="34" charset="0"/>
                        </a:rPr>
                        <a:t>S. No.</a:t>
                      </a:r>
                    </a:p>
                  </a:txBody>
                  <a:tcPr marL="6350" marR="6350" marT="6350" marB="0" anchor="b"/>
                </a:tc>
                <a:tc>
                  <a:txBody>
                    <a:bodyPr/>
                    <a:lstStyle/>
                    <a:p>
                      <a:pPr algn="l" rtl="0" fontAlgn="b"/>
                      <a:r>
                        <a:rPr lang="en-IN" sz="1400" b="1" u="none" strike="noStrike" dirty="0">
                          <a:solidFill>
                            <a:schemeClr val="accent1">
                              <a:lumMod val="50000"/>
                            </a:schemeClr>
                          </a:solidFill>
                          <a:effectLst/>
                        </a:rPr>
                        <a:t>ALMP Azure Components</a:t>
                      </a:r>
                      <a:endParaRPr lang="en-IN" sz="1400" b="1" i="0" u="none" strike="noStrike" dirty="0">
                        <a:solidFill>
                          <a:schemeClr val="accent1">
                            <a:lumMod val="50000"/>
                          </a:schemeClr>
                        </a:solidFill>
                        <a:effectLst/>
                        <a:latin typeface="Arial" panose="020B0604020202020204" pitchFamily="34" charset="0"/>
                      </a:endParaRPr>
                    </a:p>
                  </a:txBody>
                  <a:tcPr marL="6350" marR="6350" marT="6350" marB="0" anchor="b"/>
                </a:tc>
                <a:tc>
                  <a:txBody>
                    <a:bodyPr/>
                    <a:lstStyle/>
                    <a:p>
                      <a:pPr algn="l" rtl="0" fontAlgn="b"/>
                      <a:r>
                        <a:rPr lang="en-IN" sz="1400" b="1" u="none" strike="noStrike" dirty="0">
                          <a:solidFill>
                            <a:schemeClr val="accent1">
                              <a:lumMod val="50000"/>
                            </a:schemeClr>
                          </a:solidFill>
                          <a:effectLst/>
                        </a:rPr>
                        <a:t>RPO</a:t>
                      </a:r>
                      <a:endParaRPr lang="en-IN" sz="1400" b="1" i="0" u="none" strike="noStrike" dirty="0">
                        <a:solidFill>
                          <a:schemeClr val="accent1">
                            <a:lumMod val="50000"/>
                          </a:schemeClr>
                        </a:solidFill>
                        <a:effectLst/>
                        <a:latin typeface="Arial" panose="020B0604020202020204" pitchFamily="34" charset="0"/>
                      </a:endParaRPr>
                    </a:p>
                  </a:txBody>
                  <a:tcPr marL="6350" marR="6350" marT="6350" marB="0" anchor="b"/>
                </a:tc>
                <a:tc>
                  <a:txBody>
                    <a:bodyPr/>
                    <a:lstStyle/>
                    <a:p>
                      <a:pPr algn="l" rtl="0" fontAlgn="b"/>
                      <a:r>
                        <a:rPr lang="en-IN" sz="1400" b="1" u="none" strike="noStrike">
                          <a:solidFill>
                            <a:schemeClr val="accent1">
                              <a:lumMod val="50000"/>
                            </a:schemeClr>
                          </a:solidFill>
                          <a:effectLst/>
                        </a:rPr>
                        <a:t>RTO</a:t>
                      </a:r>
                      <a:endParaRPr lang="en-IN" sz="1400" b="1" i="0" u="none" strike="noStrike">
                        <a:solidFill>
                          <a:schemeClr val="accent1">
                            <a:lumMod val="50000"/>
                          </a:schemeClr>
                        </a:solidFill>
                        <a:effectLst/>
                        <a:latin typeface="Arial" panose="020B0604020202020204" pitchFamily="34" charset="0"/>
                      </a:endParaRPr>
                    </a:p>
                  </a:txBody>
                  <a:tcPr marL="6350" marR="6350" marT="6350" marB="0" anchor="b"/>
                </a:tc>
                <a:tc>
                  <a:txBody>
                    <a:bodyPr/>
                    <a:lstStyle/>
                    <a:p>
                      <a:pPr algn="l" rtl="0" fontAlgn="b"/>
                      <a:r>
                        <a:rPr lang="en-IN" sz="1400" b="1" u="none" strike="noStrike" dirty="0">
                          <a:solidFill>
                            <a:schemeClr val="accent1">
                              <a:lumMod val="50000"/>
                            </a:schemeClr>
                          </a:solidFill>
                          <a:effectLst/>
                        </a:rPr>
                        <a:t>Availability with HA</a:t>
                      </a:r>
                      <a:endParaRPr lang="en-IN" sz="1400" b="1" i="0" u="none" strike="noStrike" dirty="0">
                        <a:solidFill>
                          <a:schemeClr val="accent1">
                            <a:lumMod val="50000"/>
                          </a:schemeClr>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2925787007"/>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1</a:t>
                      </a:r>
                    </a:p>
                  </a:txBody>
                  <a:tcPr marL="6350" marR="6350" marT="6350" marB="0" anchor="b"/>
                </a:tc>
                <a:tc>
                  <a:txBody>
                    <a:bodyPr/>
                    <a:lstStyle/>
                    <a:p>
                      <a:pPr algn="l" fontAlgn="b"/>
                      <a:r>
                        <a:rPr lang="en-IN" sz="1400" u="none" strike="noStrike" dirty="0">
                          <a:solidFill>
                            <a:schemeClr val="accent1">
                              <a:lumMod val="50000"/>
                            </a:schemeClr>
                          </a:solidFill>
                          <a:effectLst/>
                        </a:rPr>
                        <a:t>Azure Firewall</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94819785"/>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2</a:t>
                      </a:r>
                    </a:p>
                  </a:txBody>
                  <a:tcPr marL="6350" marR="6350" marT="6350" marB="0" anchor="b"/>
                </a:tc>
                <a:tc>
                  <a:txBody>
                    <a:bodyPr/>
                    <a:lstStyle/>
                    <a:p>
                      <a:pPr algn="l" fontAlgn="b"/>
                      <a:r>
                        <a:rPr lang="en-IN" sz="1400" u="none" strike="noStrike" dirty="0">
                          <a:solidFill>
                            <a:schemeClr val="accent1">
                              <a:lumMod val="50000"/>
                            </a:schemeClr>
                          </a:solidFill>
                          <a:effectLst/>
                        </a:rPr>
                        <a:t>Application gateway + WAF</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97201439"/>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3</a:t>
                      </a:r>
                    </a:p>
                  </a:txBody>
                  <a:tcPr marL="6350" marR="6350" marT="6350" marB="0" anchor="b"/>
                </a:tc>
                <a:tc>
                  <a:txBody>
                    <a:bodyPr/>
                    <a:lstStyle/>
                    <a:p>
                      <a:pPr algn="l" fontAlgn="b"/>
                      <a:r>
                        <a:rPr lang="en-IN" sz="1400" u="none" strike="noStrike" dirty="0">
                          <a:solidFill>
                            <a:schemeClr val="accent1">
                              <a:lumMod val="50000"/>
                            </a:schemeClr>
                          </a:solidFill>
                          <a:effectLst/>
                        </a:rPr>
                        <a:t>APIM</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6424799"/>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4</a:t>
                      </a:r>
                    </a:p>
                  </a:txBody>
                  <a:tcPr marL="6350" marR="6350" marT="6350" marB="0" anchor="b"/>
                </a:tc>
                <a:tc>
                  <a:txBody>
                    <a:bodyPr/>
                    <a:lstStyle/>
                    <a:p>
                      <a:pPr algn="l" fontAlgn="b"/>
                      <a:r>
                        <a:rPr lang="en-IN" sz="1400" u="none" strike="noStrike" dirty="0">
                          <a:solidFill>
                            <a:schemeClr val="accent1">
                              <a:lumMod val="50000"/>
                            </a:schemeClr>
                          </a:solidFill>
                          <a:effectLst/>
                        </a:rPr>
                        <a:t>UI VM (Zone1 and Zone2)</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0524804"/>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5</a:t>
                      </a:r>
                    </a:p>
                  </a:txBody>
                  <a:tcPr marL="6350" marR="6350" marT="6350" marB="0" anchor="b"/>
                </a:tc>
                <a:tc>
                  <a:txBody>
                    <a:bodyPr/>
                    <a:lstStyle/>
                    <a:p>
                      <a:pPr algn="l" fontAlgn="b"/>
                      <a:r>
                        <a:rPr lang="en-IN" sz="1400" u="none" strike="noStrike" dirty="0">
                          <a:solidFill>
                            <a:schemeClr val="accent1">
                              <a:lumMod val="50000"/>
                            </a:schemeClr>
                          </a:solidFill>
                          <a:effectLst/>
                        </a:rPr>
                        <a:t>AKS</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7231428"/>
                  </a:ext>
                </a:extLst>
              </a:tr>
              <a:tr h="235404">
                <a:tc>
                  <a:txBody>
                    <a:bodyPr/>
                    <a:lstStyle/>
                    <a:p>
                      <a:pPr algn="ctr" fontAlgn="b"/>
                      <a:r>
                        <a:rPr lang="en-IN" sz="1400" b="0" i="0" u="none" strike="noStrike" dirty="0">
                          <a:solidFill>
                            <a:schemeClr val="accent1">
                              <a:lumMod val="50000"/>
                            </a:schemeClr>
                          </a:solidFill>
                          <a:effectLst/>
                          <a:latin typeface="Calibri" panose="020F0502020204030204" pitchFamily="34" charset="0"/>
                        </a:rPr>
                        <a:t>6</a:t>
                      </a:r>
                    </a:p>
                  </a:txBody>
                  <a:tcPr marL="6350" marR="6350" marT="6350" marB="0" anchor="b"/>
                </a:tc>
                <a:tc>
                  <a:txBody>
                    <a:bodyPr/>
                    <a:lstStyle/>
                    <a:p>
                      <a:pPr algn="l" fontAlgn="b"/>
                      <a:r>
                        <a:rPr lang="en-IN" sz="1400" u="none" strike="noStrike" dirty="0">
                          <a:solidFill>
                            <a:schemeClr val="accent1">
                              <a:lumMod val="50000"/>
                            </a:schemeClr>
                          </a:solidFill>
                          <a:effectLst/>
                        </a:rPr>
                        <a:t>Postgres Flexi server (Zone1 and Zone2)</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dirty="0">
                          <a:solidFill>
                            <a:schemeClr val="accent1">
                              <a:lumMod val="50000"/>
                            </a:schemeClr>
                          </a:solidFill>
                          <a:effectLst/>
                        </a:rPr>
                        <a:t>Less than 5 mins (As per Azure SLA)</a:t>
                      </a:r>
                      <a:endParaRPr lang="en-US"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99.99</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6992470"/>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7</a:t>
                      </a:r>
                    </a:p>
                  </a:txBody>
                  <a:tcPr marL="6350" marR="6350" marT="6350" marB="0" anchor="b"/>
                </a:tc>
                <a:tc>
                  <a:txBody>
                    <a:bodyPr/>
                    <a:lstStyle/>
                    <a:p>
                      <a:pPr algn="l" fontAlgn="b"/>
                      <a:r>
                        <a:rPr lang="en-IN" sz="1400" u="none" strike="noStrike" dirty="0">
                          <a:solidFill>
                            <a:schemeClr val="accent1">
                              <a:lumMod val="50000"/>
                            </a:schemeClr>
                          </a:solidFill>
                          <a:effectLst/>
                        </a:rPr>
                        <a:t>Redis Cache</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dirty="0">
                          <a:solidFill>
                            <a:schemeClr val="accent1">
                              <a:lumMod val="50000"/>
                            </a:schemeClr>
                          </a:solidFill>
                          <a:effectLst/>
                        </a:rPr>
                        <a:t>Less than 5 mins (As per Azure SLA)</a:t>
                      </a:r>
                      <a:endParaRPr lang="en-US"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dirty="0">
                          <a:solidFill>
                            <a:schemeClr val="accent1">
                              <a:lumMod val="50000"/>
                            </a:schemeClr>
                          </a:solidFill>
                          <a:effectLst/>
                        </a:rPr>
                        <a:t>99.95</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9426158"/>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8</a:t>
                      </a:r>
                    </a:p>
                  </a:txBody>
                  <a:tcPr marL="6350" marR="6350" marT="6350" marB="0" anchor="b"/>
                </a:tc>
                <a:tc>
                  <a:txBody>
                    <a:bodyPr/>
                    <a:lstStyle/>
                    <a:p>
                      <a:pPr algn="l" fontAlgn="b"/>
                      <a:r>
                        <a:rPr lang="en-IN" sz="1400" u="none" strike="noStrike" dirty="0">
                          <a:solidFill>
                            <a:schemeClr val="accent1">
                              <a:lumMod val="50000"/>
                            </a:schemeClr>
                          </a:solidFill>
                          <a:effectLst/>
                        </a:rPr>
                        <a:t>Key Vault</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NA</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dirty="0">
                          <a:solidFill>
                            <a:schemeClr val="accent1">
                              <a:lumMod val="50000"/>
                            </a:schemeClr>
                          </a:solidFill>
                          <a:effectLst/>
                        </a:rPr>
                        <a:t>NA</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NA</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3054190"/>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9</a:t>
                      </a:r>
                    </a:p>
                  </a:txBody>
                  <a:tcPr marL="6350" marR="6350" marT="6350" marB="0" anchor="b"/>
                </a:tc>
                <a:tc>
                  <a:txBody>
                    <a:bodyPr/>
                    <a:lstStyle/>
                    <a:p>
                      <a:pPr algn="l" fontAlgn="b"/>
                      <a:r>
                        <a:rPr lang="en-IN" sz="1400" u="none" strike="noStrike" dirty="0">
                          <a:solidFill>
                            <a:schemeClr val="accent1">
                              <a:lumMod val="50000"/>
                            </a:schemeClr>
                          </a:solidFill>
                          <a:effectLst/>
                        </a:rPr>
                        <a:t>Container registry</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NA</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NA</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dirty="0">
                          <a:solidFill>
                            <a:schemeClr val="accent1">
                              <a:lumMod val="50000"/>
                            </a:schemeClr>
                          </a:solidFill>
                          <a:effectLst/>
                        </a:rPr>
                        <a:t>NA</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2413785"/>
                  </a:ext>
                </a:extLst>
              </a:tr>
              <a:tr h="184150">
                <a:tc>
                  <a:txBody>
                    <a:bodyPr/>
                    <a:lstStyle/>
                    <a:p>
                      <a:pPr algn="ctr" fontAlgn="b"/>
                      <a:r>
                        <a:rPr lang="en-IN" sz="1400" b="0" i="0" u="none" strike="noStrike" dirty="0">
                          <a:solidFill>
                            <a:schemeClr val="accent1">
                              <a:lumMod val="50000"/>
                            </a:schemeClr>
                          </a:solidFill>
                          <a:effectLst/>
                          <a:latin typeface="Calibri" panose="020F0502020204030204" pitchFamily="34" charset="0"/>
                        </a:rPr>
                        <a:t>10</a:t>
                      </a:r>
                    </a:p>
                  </a:txBody>
                  <a:tcPr marL="6350" marR="6350" marT="6350" marB="0" anchor="b"/>
                </a:tc>
                <a:tc>
                  <a:txBody>
                    <a:bodyPr/>
                    <a:lstStyle/>
                    <a:p>
                      <a:pPr algn="l" fontAlgn="b"/>
                      <a:r>
                        <a:rPr lang="en-IN" sz="1400" u="none" strike="noStrike" dirty="0">
                          <a:solidFill>
                            <a:schemeClr val="accent1">
                              <a:lumMod val="50000"/>
                            </a:schemeClr>
                          </a:solidFill>
                          <a:effectLst/>
                        </a:rPr>
                        <a:t>Storage accounts</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a:solidFill>
                            <a:schemeClr val="accent1">
                              <a:lumMod val="50000"/>
                            </a:schemeClr>
                          </a:solidFill>
                          <a:effectLst/>
                        </a:rPr>
                        <a:t>Near zero</a:t>
                      </a:r>
                      <a:endParaRPr lang="en-IN"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US" sz="1400" u="none" strike="noStrike">
                          <a:solidFill>
                            <a:schemeClr val="accent1">
                              <a:lumMod val="50000"/>
                            </a:schemeClr>
                          </a:solidFill>
                          <a:effectLst/>
                        </a:rPr>
                        <a:t>Less than 5 mins (As per Azure SLA)</a:t>
                      </a:r>
                      <a:endParaRPr lang="en-US" sz="1400" b="0" i="0" u="none" strike="noStrike">
                        <a:solidFill>
                          <a:schemeClr val="accent1">
                            <a:lumMod val="50000"/>
                          </a:schemeClr>
                        </a:solidFill>
                        <a:effectLst/>
                        <a:latin typeface="Calibri" panose="020F0502020204030204" pitchFamily="34" charset="0"/>
                      </a:endParaRPr>
                    </a:p>
                  </a:txBody>
                  <a:tcPr marL="6350" marR="6350" marT="6350" marB="0" anchor="b"/>
                </a:tc>
                <a:tc>
                  <a:txBody>
                    <a:bodyPr/>
                    <a:lstStyle/>
                    <a:p>
                      <a:pPr algn="l" fontAlgn="b"/>
                      <a:r>
                        <a:rPr lang="en-IN" sz="1400" u="none" strike="noStrike" dirty="0">
                          <a:solidFill>
                            <a:schemeClr val="accent1">
                              <a:lumMod val="50000"/>
                            </a:schemeClr>
                          </a:solidFill>
                          <a:effectLst/>
                        </a:rPr>
                        <a:t>99.99</a:t>
                      </a:r>
                      <a:endParaRPr lang="en-IN" sz="1400" b="0" i="0" u="none" strike="noStrike" dirty="0">
                        <a:solidFill>
                          <a:schemeClr val="accent1">
                            <a:lumMod val="50000"/>
                          </a:schemeClr>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80912863"/>
                  </a:ext>
                </a:extLst>
              </a:tr>
            </a:tbl>
          </a:graphicData>
        </a:graphic>
      </p:graphicFrame>
    </p:spTree>
    <p:extLst>
      <p:ext uri="{BB962C8B-B14F-4D97-AF65-F5344CB8AC3E}">
        <p14:creationId xmlns:p14="http://schemas.microsoft.com/office/powerpoint/2010/main" val="1794947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1">
            <a:extLst>
              <a:ext uri="{FF2B5EF4-FFF2-40B4-BE49-F238E27FC236}">
                <a16:creationId xmlns:a16="http://schemas.microsoft.com/office/drawing/2014/main" id="{0B23C209-67FF-DFAE-03EC-219A8C26315B}"/>
              </a:ext>
            </a:extLst>
          </p:cNvPr>
          <p:cNvSpPr txBox="1">
            <a:spLocks/>
          </p:cNvSpPr>
          <p:nvPr/>
        </p:nvSpPr>
        <p:spPr>
          <a:xfrm>
            <a:off x="134148" y="102810"/>
            <a:ext cx="4849717" cy="359751"/>
          </a:xfrm>
          <a:prstGeom prst="rect">
            <a:avLst/>
          </a:prstGeom>
          <a:ln>
            <a:no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None/>
              <a:defRPr/>
            </a:pPr>
            <a:r>
              <a:rPr lang="en-US" sz="1800">
                <a:solidFill>
                  <a:srgbClr val="1129A0"/>
                </a:solidFill>
                <a:latin typeface="Lato"/>
                <a:ea typeface="+mn-lt"/>
                <a:cs typeface="+mn-lt"/>
              </a:rPr>
              <a:t>ALMP Infrastructure HA and DR Overview</a:t>
            </a:r>
            <a:endParaRPr lang="en-US" sz="1800">
              <a:solidFill>
                <a:srgbClr val="1129A0"/>
              </a:solidFill>
              <a:latin typeface="Lato"/>
              <a:ea typeface="Lato"/>
              <a:cs typeface="Arial"/>
            </a:endParaRPr>
          </a:p>
        </p:txBody>
      </p:sp>
      <p:sp>
        <p:nvSpPr>
          <p:cNvPr id="148" name="Rectangle 147">
            <a:extLst>
              <a:ext uri="{FF2B5EF4-FFF2-40B4-BE49-F238E27FC236}">
                <a16:creationId xmlns:a16="http://schemas.microsoft.com/office/drawing/2014/main" id="{6497E1C0-85BB-399A-89CC-54C72A833AC6}"/>
              </a:ext>
            </a:extLst>
          </p:cNvPr>
          <p:cNvSpPr/>
          <p:nvPr/>
        </p:nvSpPr>
        <p:spPr>
          <a:xfrm flipV="1">
            <a:off x="0" y="0"/>
            <a:ext cx="12192000" cy="18000"/>
          </a:xfrm>
          <a:prstGeom prst="rect">
            <a:avLst/>
          </a:prstGeom>
          <a:solidFill>
            <a:srgbClr val="BE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4" name="Title 2">
            <a:extLst>
              <a:ext uri="{FF2B5EF4-FFF2-40B4-BE49-F238E27FC236}">
                <a16:creationId xmlns:a16="http://schemas.microsoft.com/office/drawing/2014/main" id="{0BD85249-7B69-3E7F-BBE9-9429A8B730D9}"/>
              </a:ext>
            </a:extLst>
          </p:cNvPr>
          <p:cNvSpPr txBox="1">
            <a:spLocks/>
          </p:cNvSpPr>
          <p:nvPr/>
        </p:nvSpPr>
        <p:spPr>
          <a:xfrm>
            <a:off x="237126" y="4875736"/>
            <a:ext cx="5849978" cy="1982263"/>
          </a:xfrm>
          <a:prstGeom prst="rect">
            <a:avLst/>
          </a:prstGeom>
        </p:spPr>
        <p:txBody>
          <a:bodyPr vert="horz" lIns="0" tIns="0" rIns="0" bIns="0" rtlCol="0" anchor="t" anchorCtr="0">
            <a:noAutofit/>
          </a:bodyPr>
          <a:lstStyle>
            <a:lvl1pPr algn="l" defTabSz="1219078"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marL="171450" indent="-171450">
              <a:lnSpc>
                <a:spcPct val="100000"/>
              </a:lnSpc>
              <a:buFont typeface="Arial" panose="020B0604020202020204" pitchFamily="34" charset="0"/>
              <a:buChar char="•"/>
            </a:pPr>
            <a:endParaRPr lang="en-IN" sz="1100">
              <a:solidFill>
                <a:srgbClr val="000000"/>
              </a:solidFill>
              <a:latin typeface="Lato"/>
              <a:ea typeface="Lato"/>
              <a:cs typeface="Lato"/>
            </a:endParaRPr>
          </a:p>
        </p:txBody>
      </p:sp>
      <p:graphicFrame>
        <p:nvGraphicFramePr>
          <p:cNvPr id="106" name="Table 105">
            <a:extLst>
              <a:ext uri="{FF2B5EF4-FFF2-40B4-BE49-F238E27FC236}">
                <a16:creationId xmlns:a16="http://schemas.microsoft.com/office/drawing/2014/main" id="{737AB755-A27B-CB4B-B006-A5400BD82872}"/>
              </a:ext>
            </a:extLst>
          </p:cNvPr>
          <p:cNvGraphicFramePr>
            <a:graphicFrameLocks noGrp="1"/>
          </p:cNvGraphicFramePr>
          <p:nvPr/>
        </p:nvGraphicFramePr>
        <p:xfrm>
          <a:off x="6457950" y="4946153"/>
          <a:ext cx="5638567" cy="1533220"/>
        </p:xfrm>
        <a:graphic>
          <a:graphicData uri="http://schemas.openxmlformats.org/drawingml/2006/table">
            <a:tbl>
              <a:tblPr>
                <a:tableStyleId>{E8B1032C-EA38-4F05-BA0D-38AFFFC7BED3}</a:tableStyleId>
              </a:tblPr>
              <a:tblGrid>
                <a:gridCol w="1135043">
                  <a:extLst>
                    <a:ext uri="{9D8B030D-6E8A-4147-A177-3AD203B41FA5}">
                      <a16:colId xmlns:a16="http://schemas.microsoft.com/office/drawing/2014/main" val="1001011713"/>
                    </a:ext>
                  </a:extLst>
                </a:gridCol>
                <a:gridCol w="1375765">
                  <a:extLst>
                    <a:ext uri="{9D8B030D-6E8A-4147-A177-3AD203B41FA5}">
                      <a16:colId xmlns:a16="http://schemas.microsoft.com/office/drawing/2014/main" val="3347120023"/>
                    </a:ext>
                  </a:extLst>
                </a:gridCol>
                <a:gridCol w="3127759">
                  <a:extLst>
                    <a:ext uri="{9D8B030D-6E8A-4147-A177-3AD203B41FA5}">
                      <a16:colId xmlns:a16="http://schemas.microsoft.com/office/drawing/2014/main" val="1494372297"/>
                    </a:ext>
                  </a:extLst>
                </a:gridCol>
              </a:tblGrid>
              <a:tr h="240203">
                <a:tc>
                  <a:txBody>
                    <a:bodyPr/>
                    <a:lstStyle/>
                    <a:p>
                      <a:pPr algn="ctr" fontAlgn="b"/>
                      <a:r>
                        <a:rPr lang="en-IN" sz="1050" b="1"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Role</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ctr" fontAlgn="b"/>
                      <a:r>
                        <a:rPr lang="en-IN" sz="1050" b="1"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Team</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l" fontAlgn="b"/>
                      <a:r>
                        <a:rPr lang="en-IN" sz="1050" b="1"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POC/SME</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extLst>
                  <a:ext uri="{0D108BD9-81ED-4DB2-BD59-A6C34878D82A}">
                    <a16:rowId xmlns:a16="http://schemas.microsoft.com/office/drawing/2014/main" val="775997327"/>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Contributor</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ALMP Infra team</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Saravanan, Ameer and Mangesh </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23507768"/>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Reviewer-1</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Microsoft</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Microsoft SME’s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9103811"/>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Reviewer-2</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CTS MBG team</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CTS MBG</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86214420"/>
                  </a:ext>
                </a:extLst>
              </a:tr>
              <a:tr h="25041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Reviewer-3</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Americana</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a:r>
                        <a:rPr lang="en-US" sz="1000" b="0" i="0">
                          <a:solidFill>
                            <a:srgbClr val="004E96"/>
                          </a:solidFill>
                          <a:effectLst/>
                          <a:latin typeface="Lato" panose="020F0502020204030203" pitchFamily="34" charset="0"/>
                          <a:ea typeface="Lato" panose="020F0502020204030203" pitchFamily="34" charset="0"/>
                          <a:cs typeface="Lato" panose="020F0502020204030203" pitchFamily="34" charset="0"/>
                        </a:rPr>
                        <a:t>Vinod (Architecture and Resourcing)</a:t>
                      </a:r>
                    </a:p>
                    <a:p>
                      <a:pPr algn="ctr" rtl="0"/>
                      <a:r>
                        <a:rPr lang="en-US" sz="1000" b="0" i="0">
                          <a:solidFill>
                            <a:srgbClr val="004E96"/>
                          </a:solidFill>
                          <a:effectLst/>
                          <a:latin typeface="Lato" panose="020F0502020204030203" pitchFamily="34" charset="0"/>
                          <a:ea typeface="Lato" panose="020F0502020204030203" pitchFamily="34" charset="0"/>
                          <a:cs typeface="Lato" panose="020F0502020204030203" pitchFamily="34" charset="0"/>
                        </a:rPr>
                        <a:t>Siyad (Quality Assurance)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14987080"/>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Final Approval</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Americana</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Vinod and Dheeraj</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98908859"/>
                  </a:ext>
                </a:extLst>
              </a:tr>
            </a:tbl>
          </a:graphicData>
        </a:graphic>
      </p:graphicFrame>
      <p:sp>
        <p:nvSpPr>
          <p:cNvPr id="108" name="TextBox 107">
            <a:extLst>
              <a:ext uri="{FF2B5EF4-FFF2-40B4-BE49-F238E27FC236}">
                <a16:creationId xmlns:a16="http://schemas.microsoft.com/office/drawing/2014/main" id="{67438F01-17B9-C951-B04C-6ED09EF82B70}"/>
              </a:ext>
            </a:extLst>
          </p:cNvPr>
          <p:cNvSpPr txBox="1"/>
          <p:nvPr/>
        </p:nvSpPr>
        <p:spPr>
          <a:xfrm>
            <a:off x="432300" y="5037792"/>
            <a:ext cx="3340658" cy="184666"/>
          </a:xfrm>
          <a:prstGeom prst="rect">
            <a:avLst/>
          </a:prstGeom>
        </p:spPr>
        <p:txBody>
          <a:bodyPr wrap="none" lIns="0" tIns="0" rIns="0" bIns="0" rtlCol="0">
            <a:spAutoFit/>
          </a:bodyPr>
          <a:lstStyle/>
          <a:p>
            <a:r>
              <a:rPr lang="en-IN" sz="1200" b="1">
                <a:solidFill>
                  <a:srgbClr val="004E96"/>
                </a:solidFill>
                <a:latin typeface="Lato" panose="020F0502020204030203" pitchFamily="34" charset="0"/>
                <a:ea typeface="Lato" panose="020F0502020204030203" pitchFamily="34" charset="0"/>
                <a:cs typeface="Lato" panose="020F0502020204030203" pitchFamily="34" charset="0"/>
              </a:rPr>
              <a:t>Process flow – Architectural Governance Process</a:t>
            </a:r>
          </a:p>
        </p:txBody>
      </p:sp>
      <p:cxnSp>
        <p:nvCxnSpPr>
          <p:cNvPr id="109" name="Straight Connector 108">
            <a:extLst>
              <a:ext uri="{FF2B5EF4-FFF2-40B4-BE49-F238E27FC236}">
                <a16:creationId xmlns:a16="http://schemas.microsoft.com/office/drawing/2014/main" id="{681D8D5C-598F-8DAC-24DE-F046552C6CC5}"/>
              </a:ext>
            </a:extLst>
          </p:cNvPr>
          <p:cNvCxnSpPr>
            <a:cxnSpLocks/>
          </p:cNvCxnSpPr>
          <p:nvPr/>
        </p:nvCxnSpPr>
        <p:spPr>
          <a:xfrm>
            <a:off x="6343113" y="750529"/>
            <a:ext cx="0" cy="5725985"/>
          </a:xfrm>
          <a:prstGeom prst="line">
            <a:avLst/>
          </a:prstGeom>
          <a:ln w="9525">
            <a:solidFill>
              <a:srgbClr val="004E96"/>
            </a:solidFill>
          </a:ln>
        </p:spPr>
        <p:style>
          <a:lnRef idx="1">
            <a:schemeClr val="accent1"/>
          </a:lnRef>
          <a:fillRef idx="0">
            <a:schemeClr val="accent1"/>
          </a:fillRef>
          <a:effectRef idx="0">
            <a:schemeClr val="accent1"/>
          </a:effectRef>
          <a:fontRef idx="minor">
            <a:schemeClr val="tx1"/>
          </a:fontRef>
        </p:style>
      </p:cxnSp>
      <p:graphicFrame>
        <p:nvGraphicFramePr>
          <p:cNvPr id="110" name="Diagram 109">
            <a:extLst>
              <a:ext uri="{FF2B5EF4-FFF2-40B4-BE49-F238E27FC236}">
                <a16:creationId xmlns:a16="http://schemas.microsoft.com/office/drawing/2014/main" id="{B1E4F512-907C-65C8-F155-43428F70E3F1}"/>
              </a:ext>
            </a:extLst>
          </p:cNvPr>
          <p:cNvGraphicFramePr/>
          <p:nvPr/>
        </p:nvGraphicFramePr>
        <p:xfrm>
          <a:off x="389126" y="6176468"/>
          <a:ext cx="5889821" cy="452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2" name="TextBox 111">
            <a:extLst>
              <a:ext uri="{FF2B5EF4-FFF2-40B4-BE49-F238E27FC236}">
                <a16:creationId xmlns:a16="http://schemas.microsoft.com/office/drawing/2014/main" id="{BB81CBF6-592E-0F1B-A6B8-8839F877B963}"/>
              </a:ext>
            </a:extLst>
          </p:cNvPr>
          <p:cNvSpPr txBox="1"/>
          <p:nvPr/>
        </p:nvSpPr>
        <p:spPr>
          <a:xfrm>
            <a:off x="433877" y="5930338"/>
            <a:ext cx="3622787" cy="184666"/>
          </a:xfrm>
          <a:prstGeom prst="rect">
            <a:avLst/>
          </a:prstGeom>
        </p:spPr>
        <p:txBody>
          <a:bodyPr wrap="none" lIns="0" tIns="0" rIns="0" bIns="0" rtlCol="0">
            <a:spAutoFit/>
          </a:bodyPr>
          <a:lstStyle/>
          <a:p>
            <a:r>
              <a:rPr lang="en-IN" sz="1200" b="1">
                <a:solidFill>
                  <a:srgbClr val="004E96"/>
                </a:solidFill>
                <a:latin typeface="Lato" panose="020F0502020204030203" pitchFamily="34" charset="0"/>
                <a:ea typeface="Lato" panose="020F0502020204030203" pitchFamily="34" charset="0"/>
                <a:cs typeface="Lato" panose="020F0502020204030203" pitchFamily="34" charset="0"/>
              </a:rPr>
              <a:t>Process flow – Resourcing Decision Approval Process</a:t>
            </a:r>
          </a:p>
        </p:txBody>
      </p:sp>
      <p:sp>
        <p:nvSpPr>
          <p:cNvPr id="6" name="Right Arrow 5">
            <a:extLst>
              <a:ext uri="{FF2B5EF4-FFF2-40B4-BE49-F238E27FC236}">
                <a16:creationId xmlns:a16="http://schemas.microsoft.com/office/drawing/2014/main" id="{232A18C0-E95A-4D8C-C55C-0C67A10A1F7F}"/>
              </a:ext>
            </a:extLst>
          </p:cNvPr>
          <p:cNvSpPr/>
          <p:nvPr/>
        </p:nvSpPr>
        <p:spPr>
          <a:xfrm>
            <a:off x="156829" y="5071491"/>
            <a:ext cx="6133003" cy="900158"/>
          </a:xfrm>
          <a:prstGeom prst="rightArrow">
            <a:avLst/>
          </a:prstGeom>
          <a:solidFill>
            <a:schemeClr val="bg1">
              <a:lumMod val="8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Freeform 6">
            <a:extLst>
              <a:ext uri="{FF2B5EF4-FFF2-40B4-BE49-F238E27FC236}">
                <a16:creationId xmlns:a16="http://schemas.microsoft.com/office/drawing/2014/main" id="{E117F0B4-C98D-AD18-7B71-C6C482E33183}"/>
              </a:ext>
            </a:extLst>
          </p:cNvPr>
          <p:cNvSpPr/>
          <p:nvPr/>
        </p:nvSpPr>
        <p:spPr>
          <a:xfrm>
            <a:off x="159553" y="5336911"/>
            <a:ext cx="1147691" cy="369316"/>
          </a:xfrm>
          <a:custGeom>
            <a:avLst/>
            <a:gdLst>
              <a:gd name="connsiteX0" fmla="*/ 0 w 1147691"/>
              <a:gd name="connsiteY0" fmla="*/ 61554 h 369316"/>
              <a:gd name="connsiteX1" fmla="*/ 61554 w 1147691"/>
              <a:gd name="connsiteY1" fmla="*/ 0 h 369316"/>
              <a:gd name="connsiteX2" fmla="*/ 1086137 w 1147691"/>
              <a:gd name="connsiteY2" fmla="*/ 0 h 369316"/>
              <a:gd name="connsiteX3" fmla="*/ 1147691 w 1147691"/>
              <a:gd name="connsiteY3" fmla="*/ 61554 h 369316"/>
              <a:gd name="connsiteX4" fmla="*/ 1147691 w 1147691"/>
              <a:gd name="connsiteY4" fmla="*/ 307762 h 369316"/>
              <a:gd name="connsiteX5" fmla="*/ 1086137 w 1147691"/>
              <a:gd name="connsiteY5" fmla="*/ 369316 h 369316"/>
              <a:gd name="connsiteX6" fmla="*/ 61554 w 1147691"/>
              <a:gd name="connsiteY6" fmla="*/ 369316 h 369316"/>
              <a:gd name="connsiteX7" fmla="*/ 0 w 1147691"/>
              <a:gd name="connsiteY7" fmla="*/ 307762 h 369316"/>
              <a:gd name="connsiteX8" fmla="*/ 0 w 1147691"/>
              <a:gd name="connsiteY8" fmla="*/ 61554 h 3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691" h="369316">
                <a:moveTo>
                  <a:pt x="0" y="61554"/>
                </a:moveTo>
                <a:cubicBezTo>
                  <a:pt x="0" y="27559"/>
                  <a:pt x="27559" y="0"/>
                  <a:pt x="61554" y="0"/>
                </a:cubicBezTo>
                <a:lnTo>
                  <a:pt x="1086137" y="0"/>
                </a:lnTo>
                <a:cubicBezTo>
                  <a:pt x="1120132" y="0"/>
                  <a:pt x="1147691" y="27559"/>
                  <a:pt x="1147691" y="61554"/>
                </a:cubicBezTo>
                <a:lnTo>
                  <a:pt x="1147691" y="307762"/>
                </a:lnTo>
                <a:cubicBezTo>
                  <a:pt x="1147691" y="341757"/>
                  <a:pt x="1120132" y="369316"/>
                  <a:pt x="1086137" y="369316"/>
                </a:cubicBezTo>
                <a:lnTo>
                  <a:pt x="61554" y="369316"/>
                </a:lnTo>
                <a:cubicBezTo>
                  <a:pt x="27559" y="369316"/>
                  <a:pt x="0" y="341757"/>
                  <a:pt x="0" y="307762"/>
                </a:cubicBezTo>
                <a:lnTo>
                  <a:pt x="0" y="61554"/>
                </a:lnTo>
                <a:close/>
              </a:path>
            </a:pathLst>
          </a:custGeom>
          <a:solidFill>
            <a:srgbClr val="004E9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6129" tIns="56129" rIns="56129" bIns="56129" numCol="1" spcCol="1270" anchor="ctr" anchorCtr="0">
            <a:noAutofit/>
          </a:bodyPr>
          <a:lstStyle/>
          <a:p>
            <a:pPr marL="0" lvl="0" indent="0" algn="ctr" defTabSz="444500">
              <a:lnSpc>
                <a:spcPct val="90000"/>
              </a:lnSpc>
              <a:spcBef>
                <a:spcPct val="0"/>
              </a:spcBef>
              <a:spcAft>
                <a:spcPct val="35000"/>
              </a:spcAft>
              <a:buNone/>
            </a:pPr>
            <a:r>
              <a:rPr lang="en-IN" sz="1000" kern="1200"/>
              <a:t>Architecture plan</a:t>
            </a:r>
          </a:p>
        </p:txBody>
      </p:sp>
      <p:sp>
        <p:nvSpPr>
          <p:cNvPr id="8" name="Freeform 7">
            <a:extLst>
              <a:ext uri="{FF2B5EF4-FFF2-40B4-BE49-F238E27FC236}">
                <a16:creationId xmlns:a16="http://schemas.microsoft.com/office/drawing/2014/main" id="{6DF8928D-2CC6-D5C0-BDF0-84C3BD97D929}"/>
              </a:ext>
            </a:extLst>
          </p:cNvPr>
          <p:cNvSpPr/>
          <p:nvPr/>
        </p:nvSpPr>
        <p:spPr>
          <a:xfrm>
            <a:off x="1530903" y="5341538"/>
            <a:ext cx="1341952" cy="360063"/>
          </a:xfrm>
          <a:custGeom>
            <a:avLst/>
            <a:gdLst>
              <a:gd name="connsiteX0" fmla="*/ 0 w 1341952"/>
              <a:gd name="connsiteY0" fmla="*/ 60012 h 360063"/>
              <a:gd name="connsiteX1" fmla="*/ 60012 w 1341952"/>
              <a:gd name="connsiteY1" fmla="*/ 0 h 360063"/>
              <a:gd name="connsiteX2" fmla="*/ 1281940 w 1341952"/>
              <a:gd name="connsiteY2" fmla="*/ 0 h 360063"/>
              <a:gd name="connsiteX3" fmla="*/ 1341952 w 1341952"/>
              <a:gd name="connsiteY3" fmla="*/ 60012 h 360063"/>
              <a:gd name="connsiteX4" fmla="*/ 1341952 w 1341952"/>
              <a:gd name="connsiteY4" fmla="*/ 300051 h 360063"/>
              <a:gd name="connsiteX5" fmla="*/ 1281940 w 1341952"/>
              <a:gd name="connsiteY5" fmla="*/ 360063 h 360063"/>
              <a:gd name="connsiteX6" fmla="*/ 60012 w 1341952"/>
              <a:gd name="connsiteY6" fmla="*/ 360063 h 360063"/>
              <a:gd name="connsiteX7" fmla="*/ 0 w 1341952"/>
              <a:gd name="connsiteY7" fmla="*/ 300051 h 360063"/>
              <a:gd name="connsiteX8" fmla="*/ 0 w 1341952"/>
              <a:gd name="connsiteY8" fmla="*/ 60012 h 36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952" h="360063">
                <a:moveTo>
                  <a:pt x="0" y="60012"/>
                </a:moveTo>
                <a:cubicBezTo>
                  <a:pt x="0" y="26868"/>
                  <a:pt x="26868" y="0"/>
                  <a:pt x="60012" y="0"/>
                </a:cubicBezTo>
                <a:lnTo>
                  <a:pt x="1281940" y="0"/>
                </a:lnTo>
                <a:cubicBezTo>
                  <a:pt x="1315084" y="0"/>
                  <a:pt x="1341952" y="26868"/>
                  <a:pt x="1341952" y="60012"/>
                </a:cubicBezTo>
                <a:lnTo>
                  <a:pt x="1341952" y="300051"/>
                </a:lnTo>
                <a:cubicBezTo>
                  <a:pt x="1341952" y="333195"/>
                  <a:pt x="1315084" y="360063"/>
                  <a:pt x="1281940" y="360063"/>
                </a:cubicBezTo>
                <a:lnTo>
                  <a:pt x="60012" y="360063"/>
                </a:lnTo>
                <a:cubicBezTo>
                  <a:pt x="26868" y="360063"/>
                  <a:pt x="0" y="333195"/>
                  <a:pt x="0" y="300051"/>
                </a:cubicBezTo>
                <a:lnTo>
                  <a:pt x="0" y="60012"/>
                </a:lnTo>
                <a:close/>
              </a:path>
            </a:pathLst>
          </a:custGeom>
          <a:solidFill>
            <a:srgbClr val="058E0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5677" tIns="55677" rIns="55677" bIns="55677" numCol="1" spcCol="1270" anchor="ctr" anchorCtr="0">
            <a:noAutofit/>
          </a:bodyPr>
          <a:lstStyle/>
          <a:p>
            <a:pPr marL="0" lvl="0" indent="0" algn="ctr" defTabSz="444500">
              <a:lnSpc>
                <a:spcPct val="90000"/>
              </a:lnSpc>
              <a:spcBef>
                <a:spcPct val="0"/>
              </a:spcBef>
              <a:spcAft>
                <a:spcPct val="35000"/>
              </a:spcAft>
              <a:buNone/>
            </a:pPr>
            <a:r>
              <a:rPr lang="en-IN" sz="1000" kern="1200"/>
              <a:t>Review 1 - </a:t>
            </a:r>
            <a:r>
              <a:rPr lang="en-IN" sz="1000" kern="1200">
                <a:solidFill>
                  <a:srgbClr val="FFFFFF"/>
                </a:solidFill>
                <a:latin typeface="Arial" panose="020B0604020202020204"/>
                <a:ea typeface="+mn-ea"/>
                <a:cs typeface="+mn-cs"/>
              </a:rPr>
              <a:t>Microsoft</a:t>
            </a:r>
          </a:p>
        </p:txBody>
      </p:sp>
      <p:sp>
        <p:nvSpPr>
          <p:cNvPr id="9" name="Freeform 8">
            <a:extLst>
              <a:ext uri="{FF2B5EF4-FFF2-40B4-BE49-F238E27FC236}">
                <a16:creationId xmlns:a16="http://schemas.microsoft.com/office/drawing/2014/main" id="{7FA2CE51-73AE-3684-4E2A-894F7DFC3DBB}"/>
              </a:ext>
            </a:extLst>
          </p:cNvPr>
          <p:cNvSpPr/>
          <p:nvPr/>
        </p:nvSpPr>
        <p:spPr>
          <a:xfrm>
            <a:off x="3096515" y="5341538"/>
            <a:ext cx="1341952" cy="360063"/>
          </a:xfrm>
          <a:custGeom>
            <a:avLst/>
            <a:gdLst>
              <a:gd name="connsiteX0" fmla="*/ 0 w 1341952"/>
              <a:gd name="connsiteY0" fmla="*/ 60012 h 360063"/>
              <a:gd name="connsiteX1" fmla="*/ 60012 w 1341952"/>
              <a:gd name="connsiteY1" fmla="*/ 0 h 360063"/>
              <a:gd name="connsiteX2" fmla="*/ 1281940 w 1341952"/>
              <a:gd name="connsiteY2" fmla="*/ 0 h 360063"/>
              <a:gd name="connsiteX3" fmla="*/ 1341952 w 1341952"/>
              <a:gd name="connsiteY3" fmla="*/ 60012 h 360063"/>
              <a:gd name="connsiteX4" fmla="*/ 1341952 w 1341952"/>
              <a:gd name="connsiteY4" fmla="*/ 300051 h 360063"/>
              <a:gd name="connsiteX5" fmla="*/ 1281940 w 1341952"/>
              <a:gd name="connsiteY5" fmla="*/ 360063 h 360063"/>
              <a:gd name="connsiteX6" fmla="*/ 60012 w 1341952"/>
              <a:gd name="connsiteY6" fmla="*/ 360063 h 360063"/>
              <a:gd name="connsiteX7" fmla="*/ 0 w 1341952"/>
              <a:gd name="connsiteY7" fmla="*/ 300051 h 360063"/>
              <a:gd name="connsiteX8" fmla="*/ 0 w 1341952"/>
              <a:gd name="connsiteY8" fmla="*/ 60012 h 36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952" h="360063">
                <a:moveTo>
                  <a:pt x="0" y="60012"/>
                </a:moveTo>
                <a:cubicBezTo>
                  <a:pt x="0" y="26868"/>
                  <a:pt x="26868" y="0"/>
                  <a:pt x="60012" y="0"/>
                </a:cubicBezTo>
                <a:lnTo>
                  <a:pt x="1281940" y="0"/>
                </a:lnTo>
                <a:cubicBezTo>
                  <a:pt x="1315084" y="0"/>
                  <a:pt x="1341952" y="26868"/>
                  <a:pt x="1341952" y="60012"/>
                </a:cubicBezTo>
                <a:lnTo>
                  <a:pt x="1341952" y="300051"/>
                </a:lnTo>
                <a:cubicBezTo>
                  <a:pt x="1341952" y="333195"/>
                  <a:pt x="1315084" y="360063"/>
                  <a:pt x="1281940" y="360063"/>
                </a:cubicBezTo>
                <a:lnTo>
                  <a:pt x="60012" y="360063"/>
                </a:lnTo>
                <a:cubicBezTo>
                  <a:pt x="26868" y="360063"/>
                  <a:pt x="0" y="333195"/>
                  <a:pt x="0" y="300051"/>
                </a:cubicBezTo>
                <a:lnTo>
                  <a:pt x="0" y="60012"/>
                </a:lnTo>
                <a:close/>
              </a:path>
            </a:pathLst>
          </a:custGeom>
          <a:solidFill>
            <a:srgbClr val="D29C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5677" tIns="55677" rIns="55677" bIns="55677" numCol="1" spcCol="1270" anchor="ctr" anchorCtr="0">
            <a:noAutofit/>
          </a:bodyPr>
          <a:lstStyle/>
          <a:p>
            <a:pPr marL="0" lvl="0" indent="0" algn="ctr" defTabSz="444500">
              <a:lnSpc>
                <a:spcPct val="90000"/>
              </a:lnSpc>
              <a:spcBef>
                <a:spcPct val="0"/>
              </a:spcBef>
              <a:spcAft>
                <a:spcPct val="35000"/>
              </a:spcAft>
              <a:buNone/>
            </a:pPr>
            <a:r>
              <a:rPr lang="en-IN" sz="1000" kern="1200"/>
              <a:t>Review 2 – CTS MBG</a:t>
            </a:r>
          </a:p>
        </p:txBody>
      </p:sp>
      <p:sp>
        <p:nvSpPr>
          <p:cNvPr id="10" name="Freeform 9">
            <a:extLst>
              <a:ext uri="{FF2B5EF4-FFF2-40B4-BE49-F238E27FC236}">
                <a16:creationId xmlns:a16="http://schemas.microsoft.com/office/drawing/2014/main" id="{DEA01804-9A8F-95D5-FEDD-178C1FBA6391}"/>
              </a:ext>
            </a:extLst>
          </p:cNvPr>
          <p:cNvSpPr/>
          <p:nvPr/>
        </p:nvSpPr>
        <p:spPr>
          <a:xfrm>
            <a:off x="4662126" y="5341538"/>
            <a:ext cx="1341952" cy="360063"/>
          </a:xfrm>
          <a:custGeom>
            <a:avLst/>
            <a:gdLst>
              <a:gd name="connsiteX0" fmla="*/ 0 w 1341952"/>
              <a:gd name="connsiteY0" fmla="*/ 60012 h 360063"/>
              <a:gd name="connsiteX1" fmla="*/ 60012 w 1341952"/>
              <a:gd name="connsiteY1" fmla="*/ 0 h 360063"/>
              <a:gd name="connsiteX2" fmla="*/ 1281940 w 1341952"/>
              <a:gd name="connsiteY2" fmla="*/ 0 h 360063"/>
              <a:gd name="connsiteX3" fmla="*/ 1341952 w 1341952"/>
              <a:gd name="connsiteY3" fmla="*/ 60012 h 360063"/>
              <a:gd name="connsiteX4" fmla="*/ 1341952 w 1341952"/>
              <a:gd name="connsiteY4" fmla="*/ 300051 h 360063"/>
              <a:gd name="connsiteX5" fmla="*/ 1281940 w 1341952"/>
              <a:gd name="connsiteY5" fmla="*/ 360063 h 360063"/>
              <a:gd name="connsiteX6" fmla="*/ 60012 w 1341952"/>
              <a:gd name="connsiteY6" fmla="*/ 360063 h 360063"/>
              <a:gd name="connsiteX7" fmla="*/ 0 w 1341952"/>
              <a:gd name="connsiteY7" fmla="*/ 300051 h 360063"/>
              <a:gd name="connsiteX8" fmla="*/ 0 w 1341952"/>
              <a:gd name="connsiteY8" fmla="*/ 60012 h 36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952" h="360063">
                <a:moveTo>
                  <a:pt x="0" y="60012"/>
                </a:moveTo>
                <a:cubicBezTo>
                  <a:pt x="0" y="26868"/>
                  <a:pt x="26868" y="0"/>
                  <a:pt x="60012" y="0"/>
                </a:cubicBezTo>
                <a:lnTo>
                  <a:pt x="1281940" y="0"/>
                </a:lnTo>
                <a:cubicBezTo>
                  <a:pt x="1315084" y="0"/>
                  <a:pt x="1341952" y="26868"/>
                  <a:pt x="1341952" y="60012"/>
                </a:cubicBezTo>
                <a:lnTo>
                  <a:pt x="1341952" y="300051"/>
                </a:lnTo>
                <a:cubicBezTo>
                  <a:pt x="1341952" y="333195"/>
                  <a:pt x="1315084" y="360063"/>
                  <a:pt x="1281940" y="360063"/>
                </a:cubicBezTo>
                <a:lnTo>
                  <a:pt x="60012" y="360063"/>
                </a:lnTo>
                <a:cubicBezTo>
                  <a:pt x="26868" y="360063"/>
                  <a:pt x="0" y="333195"/>
                  <a:pt x="0" y="300051"/>
                </a:cubicBezTo>
                <a:lnTo>
                  <a:pt x="0" y="60012"/>
                </a:lnTo>
                <a:close/>
              </a:path>
            </a:pathLst>
          </a:custGeom>
          <a:solidFill>
            <a:srgbClr val="FF66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5677" tIns="55677" rIns="55677" bIns="55677" numCol="1" spcCol="1270" anchor="ctr" anchorCtr="0">
            <a:noAutofit/>
          </a:bodyPr>
          <a:lstStyle/>
          <a:p>
            <a:pPr marL="0" lvl="0" indent="0" algn="ctr" defTabSz="444500">
              <a:lnSpc>
                <a:spcPct val="90000"/>
              </a:lnSpc>
              <a:spcBef>
                <a:spcPct val="0"/>
              </a:spcBef>
              <a:spcAft>
                <a:spcPct val="35000"/>
              </a:spcAft>
              <a:buNone/>
            </a:pPr>
            <a:r>
              <a:rPr lang="en-IN" sz="1000" kern="1200"/>
              <a:t>Review 3 – Americana SME</a:t>
            </a:r>
          </a:p>
        </p:txBody>
      </p:sp>
      <p:sp>
        <p:nvSpPr>
          <p:cNvPr id="119" name="TextBox 118">
            <a:extLst>
              <a:ext uri="{FF2B5EF4-FFF2-40B4-BE49-F238E27FC236}">
                <a16:creationId xmlns:a16="http://schemas.microsoft.com/office/drawing/2014/main" id="{578DDF4A-7A74-C334-FFF8-E46C18215398}"/>
              </a:ext>
            </a:extLst>
          </p:cNvPr>
          <p:cNvSpPr txBox="1"/>
          <p:nvPr/>
        </p:nvSpPr>
        <p:spPr>
          <a:xfrm>
            <a:off x="6457950" y="4714940"/>
            <a:ext cx="1239122" cy="184666"/>
          </a:xfrm>
          <a:prstGeom prst="rect">
            <a:avLst/>
          </a:prstGeom>
        </p:spPr>
        <p:txBody>
          <a:bodyPr wrap="none" lIns="0" tIns="0" rIns="0" bIns="0" rtlCol="0">
            <a:spAutoFit/>
          </a:bodyPr>
          <a:lstStyle/>
          <a:p>
            <a:r>
              <a:rPr lang="en-IN" sz="1200" b="1">
                <a:solidFill>
                  <a:srgbClr val="004E96"/>
                </a:solidFill>
                <a:latin typeface="Lato" panose="020F0502020204030203" pitchFamily="34" charset="0"/>
                <a:ea typeface="Lato" panose="020F0502020204030203" pitchFamily="34" charset="0"/>
                <a:cs typeface="Lato" panose="020F0502020204030203" pitchFamily="34" charset="0"/>
              </a:rPr>
              <a:t>Governance Team</a:t>
            </a:r>
          </a:p>
        </p:txBody>
      </p:sp>
      <p:pic>
        <p:nvPicPr>
          <p:cNvPr id="141320" name="Picture 8" descr="Image showing availability zones that protect against localized disasters and regional or large geography disasters by using another region.">
            <a:extLst>
              <a:ext uri="{FF2B5EF4-FFF2-40B4-BE49-F238E27FC236}">
                <a16:creationId xmlns:a16="http://schemas.microsoft.com/office/drawing/2014/main" id="{F52D3FF1-F96F-4D2A-C6BA-F2280535E2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41" y="1558931"/>
            <a:ext cx="6146392" cy="3361717"/>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7">
            <a:extLst>
              <a:ext uri="{FF2B5EF4-FFF2-40B4-BE49-F238E27FC236}">
                <a16:creationId xmlns:a16="http://schemas.microsoft.com/office/drawing/2014/main" id="{55347148-7A8B-EDD6-C6B2-4DBE1BC09798}"/>
              </a:ext>
            </a:extLst>
          </p:cNvPr>
          <p:cNvSpPr/>
          <p:nvPr/>
        </p:nvSpPr>
        <p:spPr>
          <a:xfrm>
            <a:off x="237126" y="491445"/>
            <a:ext cx="1080000" cy="36000"/>
          </a:xfrm>
          <a:prstGeom prst="roundRect">
            <a:avLst>
              <a:gd name="adj" fmla="val 50000"/>
            </a:avLst>
          </a:prstGeom>
          <a:solidFill>
            <a:srgbClr val="BE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5ECB906D-F7D5-161D-79D7-3AD10457650A}"/>
              </a:ext>
            </a:extLst>
          </p:cNvPr>
          <p:cNvPicPr>
            <a:picLocks noChangeAspect="1"/>
          </p:cNvPicPr>
          <p:nvPr/>
        </p:nvPicPr>
        <p:blipFill>
          <a:blip r:embed="rId9"/>
          <a:stretch>
            <a:fillRect/>
          </a:stretch>
        </p:blipFill>
        <p:spPr>
          <a:xfrm>
            <a:off x="5215032" y="546338"/>
            <a:ext cx="678487" cy="455973"/>
          </a:xfrm>
          <a:prstGeom prst="rect">
            <a:avLst/>
          </a:prstGeom>
        </p:spPr>
      </p:pic>
      <p:cxnSp>
        <p:nvCxnSpPr>
          <p:cNvPr id="40" name="Straight Arrow Connector 39">
            <a:extLst>
              <a:ext uri="{FF2B5EF4-FFF2-40B4-BE49-F238E27FC236}">
                <a16:creationId xmlns:a16="http://schemas.microsoft.com/office/drawing/2014/main" id="{285EF9D6-AAB0-3450-4410-DF15849A8D2C}"/>
              </a:ext>
            </a:extLst>
          </p:cNvPr>
          <p:cNvCxnSpPr>
            <a:cxnSpLocks/>
          </p:cNvCxnSpPr>
          <p:nvPr/>
        </p:nvCxnSpPr>
        <p:spPr>
          <a:xfrm>
            <a:off x="845671" y="792895"/>
            <a:ext cx="2195719" cy="14761"/>
          </a:xfrm>
          <a:prstGeom prst="straightConnector1">
            <a:avLst/>
          </a:prstGeom>
          <a:ln w="9525">
            <a:solidFill>
              <a:srgbClr val="004E96"/>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961E98EE-5CC1-00C0-32DB-D6A92FEEFADF}"/>
              </a:ext>
            </a:extLst>
          </p:cNvPr>
          <p:cNvPicPr>
            <a:picLocks noChangeAspect="1"/>
          </p:cNvPicPr>
          <p:nvPr/>
        </p:nvPicPr>
        <p:blipFill>
          <a:blip r:embed="rId10"/>
          <a:stretch>
            <a:fillRect/>
          </a:stretch>
        </p:blipFill>
        <p:spPr>
          <a:xfrm>
            <a:off x="441562" y="559753"/>
            <a:ext cx="454351" cy="401926"/>
          </a:xfrm>
          <a:prstGeom prst="rect">
            <a:avLst/>
          </a:prstGeom>
        </p:spPr>
      </p:pic>
      <p:cxnSp>
        <p:nvCxnSpPr>
          <p:cNvPr id="81" name="Straight Arrow Connector 80">
            <a:extLst>
              <a:ext uri="{FF2B5EF4-FFF2-40B4-BE49-F238E27FC236}">
                <a16:creationId xmlns:a16="http://schemas.microsoft.com/office/drawing/2014/main" id="{464A08BF-5035-DD5A-6171-73224240CDA8}"/>
              </a:ext>
            </a:extLst>
          </p:cNvPr>
          <p:cNvCxnSpPr>
            <a:cxnSpLocks/>
          </p:cNvCxnSpPr>
          <p:nvPr/>
        </p:nvCxnSpPr>
        <p:spPr>
          <a:xfrm flipH="1" flipV="1">
            <a:off x="3435608" y="792895"/>
            <a:ext cx="1664356" cy="1105"/>
          </a:xfrm>
          <a:prstGeom prst="straightConnector1">
            <a:avLst/>
          </a:prstGeom>
          <a:ln w="9525">
            <a:solidFill>
              <a:srgbClr val="004E9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AFC78FA-0A84-31DF-ACED-F77E9C31314D}"/>
              </a:ext>
            </a:extLst>
          </p:cNvPr>
          <p:cNvSpPr txBox="1"/>
          <p:nvPr/>
        </p:nvSpPr>
        <p:spPr>
          <a:xfrm>
            <a:off x="237125" y="1001381"/>
            <a:ext cx="890337" cy="276999"/>
          </a:xfrm>
          <a:prstGeom prst="rect">
            <a:avLst/>
          </a:prstGeom>
        </p:spPr>
        <p:txBody>
          <a:bodyPr wrap="square" lIns="0" tIns="0" rIns="0" bIns="0" rtlCol="0">
            <a:spAutoFit/>
          </a:bodyPr>
          <a:lstStyle/>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HD Stores/</a:t>
            </a:r>
          </a:p>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Fleet Controllers</a:t>
            </a:r>
          </a:p>
        </p:txBody>
      </p:sp>
      <p:sp>
        <p:nvSpPr>
          <p:cNvPr id="84" name="TextBox 83">
            <a:extLst>
              <a:ext uri="{FF2B5EF4-FFF2-40B4-BE49-F238E27FC236}">
                <a16:creationId xmlns:a16="http://schemas.microsoft.com/office/drawing/2014/main" id="{BCE496AA-87E2-7F2C-3A0F-0267FE742048}"/>
              </a:ext>
            </a:extLst>
          </p:cNvPr>
          <p:cNvSpPr txBox="1"/>
          <p:nvPr/>
        </p:nvSpPr>
        <p:spPr>
          <a:xfrm>
            <a:off x="5043661" y="1027834"/>
            <a:ext cx="1021228" cy="138499"/>
          </a:xfrm>
          <a:prstGeom prst="rect">
            <a:avLst/>
          </a:prstGeom>
        </p:spPr>
        <p:txBody>
          <a:bodyPr wrap="square" lIns="0" tIns="0" rIns="0" bIns="0" rtlCol="0">
            <a:spAutoFit/>
          </a:bodyPr>
          <a:lstStyle/>
          <a:p>
            <a:pPr algn="ctr"/>
            <a:r>
              <a:rPr lang="en-IN" sz="900" b="1">
                <a:solidFill>
                  <a:srgbClr val="000000"/>
                </a:solidFill>
                <a:latin typeface="Lato" panose="020F0502020204030203" pitchFamily="34" charset="0"/>
                <a:ea typeface="Lato" panose="020F0502020204030203" pitchFamily="34" charset="0"/>
                <a:cs typeface="Lato" panose="020F0502020204030203" pitchFamily="34" charset="0"/>
              </a:rPr>
              <a:t>Rider / Driver</a:t>
            </a:r>
          </a:p>
        </p:txBody>
      </p:sp>
      <p:cxnSp>
        <p:nvCxnSpPr>
          <p:cNvPr id="86" name="Straight Arrow Connector 85">
            <a:extLst>
              <a:ext uri="{FF2B5EF4-FFF2-40B4-BE49-F238E27FC236}">
                <a16:creationId xmlns:a16="http://schemas.microsoft.com/office/drawing/2014/main" id="{B50E4EBF-6DD6-4C59-BB55-9E5D66E770DC}"/>
              </a:ext>
            </a:extLst>
          </p:cNvPr>
          <p:cNvCxnSpPr>
            <a:cxnSpLocks/>
          </p:cNvCxnSpPr>
          <p:nvPr/>
        </p:nvCxnSpPr>
        <p:spPr>
          <a:xfrm flipH="1">
            <a:off x="3249483" y="817816"/>
            <a:ext cx="0" cy="243184"/>
          </a:xfrm>
          <a:prstGeom prst="straightConnector1">
            <a:avLst/>
          </a:prstGeom>
          <a:ln w="9525">
            <a:solidFill>
              <a:srgbClr val="004E96"/>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8857A1-7DA5-8018-5A7A-F23C00B26AF0}"/>
              </a:ext>
            </a:extLst>
          </p:cNvPr>
          <p:cNvPicPr>
            <a:picLocks noChangeAspect="1"/>
          </p:cNvPicPr>
          <p:nvPr/>
        </p:nvPicPr>
        <p:blipFill>
          <a:blip r:embed="rId11"/>
          <a:stretch>
            <a:fillRect/>
          </a:stretch>
        </p:blipFill>
        <p:spPr>
          <a:xfrm>
            <a:off x="3041390" y="377178"/>
            <a:ext cx="394218" cy="470682"/>
          </a:xfrm>
          <a:prstGeom prst="rect">
            <a:avLst/>
          </a:prstGeom>
        </p:spPr>
      </p:pic>
      <p:pic>
        <p:nvPicPr>
          <p:cNvPr id="141318" name="Picture 6" descr="Traffic Manager | Microsoft Azure Color">
            <a:extLst>
              <a:ext uri="{FF2B5EF4-FFF2-40B4-BE49-F238E27FC236}">
                <a16:creationId xmlns:a16="http://schemas.microsoft.com/office/drawing/2014/main" id="{55A2B00D-2283-6569-947B-54199A20D7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6550" y="1055674"/>
            <a:ext cx="445866" cy="445866"/>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Right 24">
            <a:extLst>
              <a:ext uri="{FF2B5EF4-FFF2-40B4-BE49-F238E27FC236}">
                <a16:creationId xmlns:a16="http://schemas.microsoft.com/office/drawing/2014/main" id="{1EAA49E3-7F06-7E9F-ED32-933106B57689}"/>
              </a:ext>
            </a:extLst>
          </p:cNvPr>
          <p:cNvSpPr/>
          <p:nvPr/>
        </p:nvSpPr>
        <p:spPr>
          <a:xfrm>
            <a:off x="38261" y="3142054"/>
            <a:ext cx="1370102" cy="217257"/>
          </a:xfrm>
          <a:prstGeom prst="rightArrow">
            <a:avLst/>
          </a:prstGeom>
          <a:solidFill>
            <a:srgbClr val="243A5E"/>
          </a:solidFill>
          <a:ln>
            <a:solidFill>
              <a:srgbClr val="5DB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t>ALMP Primary – UAE North</a:t>
            </a:r>
          </a:p>
        </p:txBody>
      </p:sp>
      <p:sp>
        <p:nvSpPr>
          <p:cNvPr id="27" name="Arrow: Right 26">
            <a:extLst>
              <a:ext uri="{FF2B5EF4-FFF2-40B4-BE49-F238E27FC236}">
                <a16:creationId xmlns:a16="http://schemas.microsoft.com/office/drawing/2014/main" id="{A92BE1D0-B9C0-6492-BAEF-F664B035D20A}"/>
              </a:ext>
            </a:extLst>
          </p:cNvPr>
          <p:cNvSpPr/>
          <p:nvPr/>
        </p:nvSpPr>
        <p:spPr>
          <a:xfrm flipH="1">
            <a:off x="5283555" y="2694935"/>
            <a:ext cx="1174395" cy="225111"/>
          </a:xfrm>
          <a:prstGeom prst="rightArrow">
            <a:avLst/>
          </a:prstGeom>
          <a:solidFill>
            <a:srgbClr val="243A5E"/>
          </a:solidFill>
          <a:ln>
            <a:solidFill>
              <a:srgbClr val="5DB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t>ALMP DR – North Europe</a:t>
            </a:r>
          </a:p>
        </p:txBody>
      </p:sp>
      <p:sp>
        <p:nvSpPr>
          <p:cNvPr id="28" name="Rectangle 27">
            <a:extLst>
              <a:ext uri="{FF2B5EF4-FFF2-40B4-BE49-F238E27FC236}">
                <a16:creationId xmlns:a16="http://schemas.microsoft.com/office/drawing/2014/main" id="{0ED747F5-6E5D-684B-A002-427719E67ACC}"/>
              </a:ext>
            </a:extLst>
          </p:cNvPr>
          <p:cNvSpPr/>
          <p:nvPr/>
        </p:nvSpPr>
        <p:spPr>
          <a:xfrm>
            <a:off x="143813" y="4625281"/>
            <a:ext cx="2194338" cy="708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7EDFE94D-6184-26FF-6F70-4AD252E39D44}"/>
              </a:ext>
            </a:extLst>
          </p:cNvPr>
          <p:cNvSpPr/>
          <p:nvPr/>
        </p:nvSpPr>
        <p:spPr>
          <a:xfrm>
            <a:off x="4835012" y="4588037"/>
            <a:ext cx="1465869" cy="7086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b="1">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F5D291EC-79BC-0F4E-AB57-3CB5792D8033}"/>
              </a:ext>
            </a:extLst>
          </p:cNvPr>
          <p:cNvSpPr/>
          <p:nvPr/>
        </p:nvSpPr>
        <p:spPr>
          <a:xfrm>
            <a:off x="3955525" y="4588038"/>
            <a:ext cx="1635337" cy="70867"/>
          </a:xfrm>
          <a:prstGeom prst="rect">
            <a:avLst/>
          </a:prstGeom>
          <a:solidFill>
            <a:srgbClr val="058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b="1">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34" name="TextBox 33">
            <a:extLst>
              <a:ext uri="{FF2B5EF4-FFF2-40B4-BE49-F238E27FC236}">
                <a16:creationId xmlns:a16="http://schemas.microsoft.com/office/drawing/2014/main" id="{5B960C96-D229-A27E-DB77-1FC3C9987324}"/>
              </a:ext>
            </a:extLst>
          </p:cNvPr>
          <p:cNvSpPr txBox="1"/>
          <p:nvPr/>
        </p:nvSpPr>
        <p:spPr>
          <a:xfrm>
            <a:off x="115266" y="4722543"/>
            <a:ext cx="2125084"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100 % Completed</a:t>
            </a:r>
            <a:endParaRPr lang="en-IN" sz="900" b="1">
              <a:solidFill>
                <a:srgbClr val="000000"/>
              </a:solidFill>
              <a:latin typeface="Lato" panose="020F0502020204030203" pitchFamily="34" charset="0"/>
              <a:ea typeface="Lato" panose="020F0502020204030203" pitchFamily="34" charset="0"/>
              <a:cs typeface="Lato" panose="020F0502020204030203" pitchFamily="34" charset="0"/>
            </a:endParaRPr>
          </a:p>
        </p:txBody>
      </p:sp>
      <p:sp>
        <p:nvSpPr>
          <p:cNvPr id="36" name="TextBox 35">
            <a:extLst>
              <a:ext uri="{FF2B5EF4-FFF2-40B4-BE49-F238E27FC236}">
                <a16:creationId xmlns:a16="http://schemas.microsoft.com/office/drawing/2014/main" id="{359149CA-8D62-01E3-0A2C-FFCAE1408AE4}"/>
              </a:ext>
            </a:extLst>
          </p:cNvPr>
          <p:cNvSpPr txBox="1"/>
          <p:nvPr/>
        </p:nvSpPr>
        <p:spPr>
          <a:xfrm>
            <a:off x="3964407" y="4694482"/>
            <a:ext cx="1211545"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90% Completed.</a:t>
            </a:r>
            <a:endParaRPr lang="en-IN" sz="900" b="1">
              <a:solidFill>
                <a:srgbClr val="000000"/>
              </a:solidFill>
              <a:latin typeface="Lato" panose="020F0502020204030203" pitchFamily="34" charset="0"/>
              <a:ea typeface="Lato" panose="020F0502020204030203" pitchFamily="34" charset="0"/>
              <a:cs typeface="Lato" panose="020F0502020204030203" pitchFamily="34" charset="0"/>
            </a:endParaRPr>
          </a:p>
        </p:txBody>
      </p:sp>
      <p:sp>
        <p:nvSpPr>
          <p:cNvPr id="47" name="TextBox 46">
            <a:extLst>
              <a:ext uri="{FF2B5EF4-FFF2-40B4-BE49-F238E27FC236}">
                <a16:creationId xmlns:a16="http://schemas.microsoft.com/office/drawing/2014/main" id="{0259D0FC-BEF5-3E18-A2B7-4A8309C77C65}"/>
              </a:ext>
            </a:extLst>
          </p:cNvPr>
          <p:cNvSpPr txBox="1"/>
          <p:nvPr/>
        </p:nvSpPr>
        <p:spPr>
          <a:xfrm>
            <a:off x="113820" y="4475205"/>
            <a:ext cx="1212669"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ETA:  May 31, 2023</a:t>
            </a:r>
          </a:p>
        </p:txBody>
      </p:sp>
      <p:sp>
        <p:nvSpPr>
          <p:cNvPr id="51" name="TextBox 50">
            <a:extLst>
              <a:ext uri="{FF2B5EF4-FFF2-40B4-BE49-F238E27FC236}">
                <a16:creationId xmlns:a16="http://schemas.microsoft.com/office/drawing/2014/main" id="{0EDD9013-91FC-0E22-ABEE-3C3F57F544FD}"/>
              </a:ext>
            </a:extLst>
          </p:cNvPr>
          <p:cNvSpPr txBox="1"/>
          <p:nvPr/>
        </p:nvSpPr>
        <p:spPr>
          <a:xfrm>
            <a:off x="3954797" y="4445570"/>
            <a:ext cx="2493497"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ETA: 5th June 2023</a:t>
            </a:r>
          </a:p>
        </p:txBody>
      </p:sp>
      <p:sp>
        <p:nvSpPr>
          <p:cNvPr id="54" name="TextBox 53">
            <a:extLst>
              <a:ext uri="{FF2B5EF4-FFF2-40B4-BE49-F238E27FC236}">
                <a16:creationId xmlns:a16="http://schemas.microsoft.com/office/drawing/2014/main" id="{A18CA12D-96B4-B7A1-87AE-6F6D86E0D87A}"/>
              </a:ext>
            </a:extLst>
          </p:cNvPr>
          <p:cNvSpPr txBox="1"/>
          <p:nvPr/>
        </p:nvSpPr>
        <p:spPr>
          <a:xfrm>
            <a:off x="5623391" y="4435391"/>
            <a:ext cx="726685" cy="138499"/>
          </a:xfrm>
          <a:prstGeom prst="rect">
            <a:avLst/>
          </a:prstGeom>
        </p:spPr>
        <p:txBody>
          <a:bodyPr wrap="square" lIns="0" tIns="0" rIns="0" bIns="0" rtlCol="0" anchor="t">
            <a:spAutoFit/>
          </a:bodyPr>
          <a:lstStyle/>
          <a:p>
            <a:r>
              <a:rPr lang="en-IN" sz="900" b="1">
                <a:solidFill>
                  <a:srgbClr val="000000"/>
                </a:solidFill>
                <a:latin typeface="Lato"/>
                <a:ea typeface="Lato"/>
                <a:cs typeface="Lato"/>
              </a:rPr>
              <a:t>RPO: 30 min</a:t>
            </a:r>
          </a:p>
        </p:txBody>
      </p:sp>
      <p:sp>
        <p:nvSpPr>
          <p:cNvPr id="55" name="TextBox 54">
            <a:extLst>
              <a:ext uri="{FF2B5EF4-FFF2-40B4-BE49-F238E27FC236}">
                <a16:creationId xmlns:a16="http://schemas.microsoft.com/office/drawing/2014/main" id="{D66F61AF-282D-C682-973B-8D69BE1B09AA}"/>
              </a:ext>
            </a:extLst>
          </p:cNvPr>
          <p:cNvSpPr txBox="1"/>
          <p:nvPr/>
        </p:nvSpPr>
        <p:spPr>
          <a:xfrm>
            <a:off x="5635787" y="4670681"/>
            <a:ext cx="682221" cy="138245"/>
          </a:xfrm>
          <a:prstGeom prst="rect">
            <a:avLst/>
          </a:prstGeom>
        </p:spPr>
        <p:txBody>
          <a:bodyPr wrap="square" lIns="0" tIns="0" rIns="0" bIns="0" rtlCol="0" anchor="t">
            <a:spAutoFit/>
          </a:bodyPr>
          <a:lstStyle/>
          <a:p>
            <a:r>
              <a:rPr lang="en-IN" sz="900" b="1">
                <a:solidFill>
                  <a:srgbClr val="000000"/>
                </a:solidFill>
                <a:latin typeface="Lato"/>
                <a:ea typeface="Lato"/>
                <a:cs typeface="Lato"/>
              </a:rPr>
              <a:t>RTO: 60 min</a:t>
            </a:r>
          </a:p>
        </p:txBody>
      </p:sp>
      <p:sp>
        <p:nvSpPr>
          <p:cNvPr id="59" name="Rectangle 58">
            <a:extLst>
              <a:ext uri="{FF2B5EF4-FFF2-40B4-BE49-F238E27FC236}">
                <a16:creationId xmlns:a16="http://schemas.microsoft.com/office/drawing/2014/main" id="{DFA1A59F-8247-2C22-6669-3FF59067F9B2}"/>
              </a:ext>
            </a:extLst>
          </p:cNvPr>
          <p:cNvSpPr/>
          <p:nvPr/>
        </p:nvSpPr>
        <p:spPr>
          <a:xfrm>
            <a:off x="125025" y="4625280"/>
            <a:ext cx="2280162" cy="82072"/>
          </a:xfrm>
          <a:prstGeom prst="rect">
            <a:avLst/>
          </a:prstGeom>
          <a:solidFill>
            <a:srgbClr val="058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88" name="Arrow: Bent-Up 87">
            <a:extLst>
              <a:ext uri="{FF2B5EF4-FFF2-40B4-BE49-F238E27FC236}">
                <a16:creationId xmlns:a16="http://schemas.microsoft.com/office/drawing/2014/main" id="{2413D1B2-3EB5-F0F2-3026-55DC9E40F192}"/>
              </a:ext>
            </a:extLst>
          </p:cNvPr>
          <p:cNvSpPr/>
          <p:nvPr/>
        </p:nvSpPr>
        <p:spPr>
          <a:xfrm rot="10800000">
            <a:off x="1624613" y="1577293"/>
            <a:ext cx="950525" cy="941030"/>
          </a:xfrm>
          <a:prstGeom prst="bentUpArrow">
            <a:avLst>
              <a:gd name="adj1" fmla="val 6810"/>
              <a:gd name="adj2" fmla="val 7378"/>
              <a:gd name="adj3" fmla="val 1590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89" name="Arrow: Bent-Up 88">
            <a:extLst>
              <a:ext uri="{FF2B5EF4-FFF2-40B4-BE49-F238E27FC236}">
                <a16:creationId xmlns:a16="http://schemas.microsoft.com/office/drawing/2014/main" id="{52AD5FA8-D68E-66CC-24A4-F473CA795EDC}"/>
              </a:ext>
            </a:extLst>
          </p:cNvPr>
          <p:cNvSpPr/>
          <p:nvPr/>
        </p:nvSpPr>
        <p:spPr>
          <a:xfrm rot="10800000" flipH="1">
            <a:off x="3895760" y="1586156"/>
            <a:ext cx="990315" cy="488286"/>
          </a:xfrm>
          <a:prstGeom prst="bentUpArrow">
            <a:avLst>
              <a:gd name="adj1" fmla="val 6810"/>
              <a:gd name="adj2" fmla="val 7378"/>
              <a:gd name="adj3" fmla="val 15905"/>
            </a:avLst>
          </a:prstGeom>
          <a:solidFill>
            <a:srgbClr val="243A5E"/>
          </a:solidFill>
          <a:ln>
            <a:solidFill>
              <a:srgbClr val="378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68" name="Rectangle: Rounded Corners 16" descr="ALM">
            <a:extLst>
              <a:ext uri="{FF2B5EF4-FFF2-40B4-BE49-F238E27FC236}">
                <a16:creationId xmlns:a16="http://schemas.microsoft.com/office/drawing/2014/main" id="{8AE54AEB-B50E-E160-9D51-ADE462925837}"/>
              </a:ext>
            </a:extLst>
          </p:cNvPr>
          <p:cNvSpPr/>
          <p:nvPr/>
        </p:nvSpPr>
        <p:spPr>
          <a:xfrm>
            <a:off x="2566271" y="1501540"/>
            <a:ext cx="1384291" cy="196890"/>
          </a:xfrm>
          <a:prstGeom prst="roundRect">
            <a:avLst/>
          </a:prstGeom>
          <a:solidFill>
            <a:srgbClr val="243A5E"/>
          </a:solidFill>
          <a:ln>
            <a:solidFill>
              <a:srgbClr val="F3F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b="1">
                <a:solidFill>
                  <a:srgbClr val="FFFFFF"/>
                </a:solidFill>
                <a:latin typeface="Lato" panose="020F0502020204030203" pitchFamily="34" charset="0"/>
                <a:ea typeface="Lato" panose="020F0502020204030203" pitchFamily="34" charset="0"/>
                <a:cs typeface="Lato" panose="020F0502020204030203" pitchFamily="34" charset="0"/>
              </a:rPr>
              <a:t>ALMP Traffic Manager</a:t>
            </a:r>
          </a:p>
        </p:txBody>
      </p:sp>
      <p:graphicFrame>
        <p:nvGraphicFramePr>
          <p:cNvPr id="4" name="Table 3">
            <a:extLst>
              <a:ext uri="{FF2B5EF4-FFF2-40B4-BE49-F238E27FC236}">
                <a16:creationId xmlns:a16="http://schemas.microsoft.com/office/drawing/2014/main" id="{292331C2-15D2-FCB8-439C-66ADBFCD9447}"/>
              </a:ext>
            </a:extLst>
          </p:cNvPr>
          <p:cNvGraphicFramePr>
            <a:graphicFrameLocks noGrp="1"/>
          </p:cNvGraphicFramePr>
          <p:nvPr/>
        </p:nvGraphicFramePr>
        <p:xfrm>
          <a:off x="6478947" y="748110"/>
          <a:ext cx="5616072" cy="3939153"/>
        </p:xfrm>
        <a:graphic>
          <a:graphicData uri="http://schemas.openxmlformats.org/drawingml/2006/table">
            <a:tbl>
              <a:tblPr>
                <a:tableStyleId>{E8B1032C-EA38-4F05-BA0D-38AFFFC7BED3}</a:tableStyleId>
              </a:tblPr>
              <a:tblGrid>
                <a:gridCol w="904925">
                  <a:extLst>
                    <a:ext uri="{9D8B030D-6E8A-4147-A177-3AD203B41FA5}">
                      <a16:colId xmlns:a16="http://schemas.microsoft.com/office/drawing/2014/main" val="1001011713"/>
                    </a:ext>
                  </a:extLst>
                </a:gridCol>
                <a:gridCol w="1803744">
                  <a:extLst>
                    <a:ext uri="{9D8B030D-6E8A-4147-A177-3AD203B41FA5}">
                      <a16:colId xmlns:a16="http://schemas.microsoft.com/office/drawing/2014/main" val="3347120023"/>
                    </a:ext>
                  </a:extLst>
                </a:gridCol>
                <a:gridCol w="638028">
                  <a:extLst>
                    <a:ext uri="{9D8B030D-6E8A-4147-A177-3AD203B41FA5}">
                      <a16:colId xmlns:a16="http://schemas.microsoft.com/office/drawing/2014/main" val="3799329283"/>
                    </a:ext>
                  </a:extLst>
                </a:gridCol>
                <a:gridCol w="804878">
                  <a:extLst>
                    <a:ext uri="{9D8B030D-6E8A-4147-A177-3AD203B41FA5}">
                      <a16:colId xmlns:a16="http://schemas.microsoft.com/office/drawing/2014/main" val="3179200351"/>
                    </a:ext>
                  </a:extLst>
                </a:gridCol>
                <a:gridCol w="1464497">
                  <a:extLst>
                    <a:ext uri="{9D8B030D-6E8A-4147-A177-3AD203B41FA5}">
                      <a16:colId xmlns:a16="http://schemas.microsoft.com/office/drawing/2014/main" val="1494372297"/>
                    </a:ext>
                  </a:extLst>
                </a:gridCol>
              </a:tblGrid>
              <a:tr h="240203">
                <a:tc>
                  <a:txBody>
                    <a:bodyPr/>
                    <a:lstStyle/>
                    <a:p>
                      <a:pPr algn="ctr" fontAlgn="b"/>
                      <a:r>
                        <a:rPr lang="en-IN" sz="1000" b="0" i="0" kern="1200">
                          <a:solidFill>
                            <a:schemeClr val="bg1"/>
                          </a:solidFill>
                          <a:latin typeface="Lato" panose="020F0502020204030203" pitchFamily="34" charset="0"/>
                          <a:ea typeface="Lato" panose="020F0502020204030203" pitchFamily="34" charset="0"/>
                          <a:cs typeface="Lato" panose="020F0502020204030203" pitchFamily="34" charset="0"/>
                        </a:rPr>
                        <a:t>Infra</a:t>
                      </a:r>
                      <a:endParaRPr lang="en-IN" sz="1000" b="0"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ctr" fontAlgn="b"/>
                      <a:r>
                        <a:rPr lang="en-IN" sz="1000" b="0" i="0" kern="1200">
                          <a:solidFill>
                            <a:schemeClr val="bg1"/>
                          </a:solidFill>
                          <a:latin typeface="Lato" panose="020F0502020204030203" pitchFamily="34" charset="0"/>
                          <a:ea typeface="Lato" panose="020F0502020204030203" pitchFamily="34" charset="0"/>
                          <a:cs typeface="Lato" panose="020F0502020204030203" pitchFamily="34" charset="0"/>
                        </a:rPr>
                        <a:t>Service</a:t>
                      </a:r>
                      <a:endParaRPr lang="en-IN" sz="1000" b="0"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ctr" fontAlgn="b"/>
                      <a:r>
                        <a:rPr lang="en-IN" sz="1000" b="0"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Risk</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algn="ctr" fontAlgn="b"/>
                      <a:r>
                        <a:rPr lang="en-IN" sz="1000" b="0"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HA</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tc>
                  <a:txBody>
                    <a:bodyPr/>
                    <a:lstStyle/>
                    <a:p>
                      <a:pPr marL="0" algn="ctr" defTabSz="914400" rtl="0" eaLnBrk="1" latinLnBrk="0" hangingPunct="1"/>
                      <a:r>
                        <a:rPr lang="en-IN" sz="1000" b="0" i="0" kern="1200">
                          <a:solidFill>
                            <a:schemeClr val="bg1"/>
                          </a:solidFill>
                          <a:latin typeface="Lato" panose="020F0502020204030203" pitchFamily="34" charset="0"/>
                          <a:ea typeface="Lato" panose="020F0502020204030203" pitchFamily="34" charset="0"/>
                          <a:cs typeface="Lato" panose="020F0502020204030203" pitchFamily="34" charset="0"/>
                        </a:rPr>
                        <a:t>Testing &amp; SLA</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4E96"/>
                    </a:solidFill>
                  </a:tcPr>
                </a:tc>
                <a:extLst>
                  <a:ext uri="{0D108BD9-81ED-4DB2-BD59-A6C34878D82A}">
                    <a16:rowId xmlns:a16="http://schemas.microsoft.com/office/drawing/2014/main" val="775997327"/>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iPaaS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latinLnBrk="0" hangingPunct="1"/>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MuleSoft Multi Worker Nodes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High</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AWS/MuleSoft SLA</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73413266"/>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Confluent</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Kafka Streaming - MultiZone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High</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3"/>
                        </a:rPr>
                        <a:t>Standard MZ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74066380"/>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Database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Azure PostgreSQL Flexi Server​</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High</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 # 42</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2780263"/>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Dashboard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IN" sz="1000" b="0" i="0" u="none" strike="noStrike" kern="1200" noProof="0">
                          <a:solidFill>
                            <a:srgbClr val="004E96"/>
                          </a:solidFill>
                          <a:latin typeface="Lato" panose="020F0502020204030203" pitchFamily="34" charset="0"/>
                          <a:ea typeface="Lato" panose="020F0502020204030203" pitchFamily="34" charset="0"/>
                          <a:cs typeface="Lato" panose="020F0502020204030203" pitchFamily="34" charset="0"/>
                        </a:rPr>
                        <a:t>Dual VM for Store &amp; Order Tracking WebUI</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High</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 + VM Switch over test</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92772914"/>
                  </a:ext>
                </a:extLst>
              </a:tr>
              <a:tr h="240203">
                <a:tc>
                  <a:txBody>
                    <a:bodyPr/>
                    <a:lstStyle/>
                    <a:p>
                      <a:pPr algn="ctr" fontAlgn="b"/>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Gateway</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latinLnBrk="0" hangingPunct="1"/>
                      <a:r>
                        <a:rPr lang="en-US" sz="1000" b="0" i="0" kern="1200">
                          <a:solidFill>
                            <a:srgbClr val="004E96"/>
                          </a:solidFill>
                          <a:latin typeface="Lato" panose="020F0502020204030203" pitchFamily="34" charset="0"/>
                          <a:ea typeface="Lato" panose="020F0502020204030203" pitchFamily="34" charset="0"/>
                          <a:cs typeface="Lato" panose="020F0502020204030203" pitchFamily="34" charset="0"/>
                        </a:rPr>
                        <a:t>Gateway &amp; APIM​</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Medium</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44809081"/>
                  </a:ext>
                </a:extLst>
              </a:tr>
              <a:tr h="240203">
                <a:tc>
                  <a:txBody>
                    <a:bodyPr/>
                    <a:lstStyle/>
                    <a:p>
                      <a:pPr algn="ctr" fontAlgn="b"/>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Network</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latinLnBrk="0" hangingPunct="1"/>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Azure Network Backbone​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3507768"/>
                  </a:ext>
                </a:extLst>
              </a:tr>
              <a:tr h="240203">
                <a:tc>
                  <a:txBody>
                    <a:bodyPr/>
                    <a:lstStyle/>
                    <a:p>
                      <a:pPr algn="ctr" fontAlgn="b"/>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Security</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Firewall / Security layer​</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9103811"/>
                  </a:ext>
                </a:extLst>
              </a:tr>
              <a:tr h="240203">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Microservices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latinLnBrk="0" hangingPunct="1"/>
                      <a:r>
                        <a:rPr lang="en-US" sz="1000" b="0" i="0" kern="1200">
                          <a:solidFill>
                            <a:srgbClr val="004E96"/>
                          </a:solidFill>
                          <a:latin typeface="Lato" panose="020F0502020204030203" pitchFamily="34" charset="0"/>
                          <a:ea typeface="Lato" panose="020F0502020204030203" pitchFamily="34" charset="0"/>
                          <a:cs typeface="Lato" panose="020F0502020204030203" pitchFamily="34" charset="0"/>
                        </a:rPr>
                        <a:t>Azure Kubernetes &amp; Ingress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Enabled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endPar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endParaRP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6214420"/>
                  </a:ext>
                </a:extLst>
              </a:tr>
              <a:tr h="25041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kern="1200" err="1">
                          <a:solidFill>
                            <a:srgbClr val="004E96"/>
                          </a:solidFill>
                          <a:effectLst/>
                          <a:latin typeface="Lato" panose="020F0502020204030203" pitchFamily="34" charset="0"/>
                          <a:ea typeface="Lato" panose="020F0502020204030203" pitchFamily="34" charset="0"/>
                          <a:cs typeface="Lato" panose="020F0502020204030203" pitchFamily="34" charset="0"/>
                        </a:rPr>
                        <a:t>Sectigo</a:t>
                      </a: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 CA</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IN" sz="1000" b="0" i="0" u="none" strike="noStrike" kern="1200" noProof="0">
                          <a:solidFill>
                            <a:srgbClr val="004E96"/>
                          </a:solidFill>
                          <a:latin typeface="Lato" panose="020F0502020204030203" pitchFamily="34" charset="0"/>
                          <a:ea typeface="Lato" panose="020F0502020204030203" pitchFamily="34" charset="0"/>
                          <a:cs typeface="Lato" panose="020F0502020204030203" pitchFamily="34" charset="0"/>
                        </a:rPr>
                        <a:t>SSL Certificate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a:r>
                        <a:rPr lang="en-US" sz="1000" b="0" i="0">
                          <a:solidFill>
                            <a:srgbClr val="004E96"/>
                          </a:solidFill>
                          <a:effectLst/>
                          <a:latin typeface="Lato" panose="020F0502020204030203" pitchFamily="34" charset="0"/>
                          <a:ea typeface="Lato" panose="020F0502020204030203" pitchFamily="34" charset="0"/>
                          <a:cs typeface="Lato" panose="020F0502020204030203" pitchFamily="34" charset="0"/>
                        </a:rPr>
                        <a:t>New CA Authority</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4987080"/>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Route Mobile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SMS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New SMS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98908859"/>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GIS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Google Maps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Map Overlay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6528938"/>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Firebase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Push Notification</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Advanced Push Notification Services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82243790"/>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ALMP DR</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Single Availability Zone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In-Progress</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hlinkClick r:id="rId14"/>
                        </a:rPr>
                        <a:t>Microsoft SLA</a:t>
                      </a: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 + UAT Testing</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7093696"/>
                  </a:ext>
                </a:extLst>
              </a:tr>
              <a:tr h="261258">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Backup &amp; Restore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kern="1200">
                          <a:solidFill>
                            <a:srgbClr val="004E96"/>
                          </a:solidFill>
                          <a:latin typeface="Lato" panose="020F0502020204030203" pitchFamily="34" charset="0"/>
                          <a:ea typeface="Lato" panose="020F0502020204030203" pitchFamily="34" charset="0"/>
                          <a:cs typeface="Lato" panose="020F0502020204030203" pitchFamily="34" charset="0"/>
                        </a:rPr>
                        <a:t>Data Backup &amp; Restore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Low</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Planned</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1219078" rtl="0" eaLnBrk="1" fontAlgn="b" latinLnBrk="0" hangingPunct="1">
                        <a:lnSpc>
                          <a:spcPct val="100000"/>
                        </a:lnSpc>
                        <a:spcBef>
                          <a:spcPts val="0"/>
                        </a:spcBef>
                        <a:spcAft>
                          <a:spcPts val="0"/>
                        </a:spcAft>
                        <a:buClrTx/>
                        <a:buSzTx/>
                        <a:buFontTx/>
                        <a:buNone/>
                        <a:tabLst/>
                        <a:defRPr/>
                      </a:pPr>
                      <a:r>
                        <a:rPr lang="en-IN" sz="1000" b="0" i="0" u="none" strike="noStrike" kern="1200">
                          <a:solidFill>
                            <a:srgbClr val="004E96"/>
                          </a:solidFill>
                          <a:effectLst/>
                          <a:latin typeface="Lato" panose="020F0502020204030203" pitchFamily="34" charset="0"/>
                          <a:ea typeface="Lato" panose="020F0502020204030203" pitchFamily="34" charset="0"/>
                          <a:cs typeface="Lato" panose="020F0502020204030203" pitchFamily="34" charset="0"/>
                        </a:rPr>
                        <a:t>AWS/Data Lake</a:t>
                      </a:r>
                    </a:p>
                  </a:txBody>
                  <a:tcPr marL="6350" marR="6350" marT="635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38482400"/>
                  </a:ext>
                </a:extLst>
              </a:tr>
            </a:tbl>
          </a:graphicData>
        </a:graphic>
      </p:graphicFrame>
      <p:sp>
        <p:nvSpPr>
          <p:cNvPr id="5" name="TextBox 4">
            <a:extLst>
              <a:ext uri="{FF2B5EF4-FFF2-40B4-BE49-F238E27FC236}">
                <a16:creationId xmlns:a16="http://schemas.microsoft.com/office/drawing/2014/main" id="{3D6513B5-6E49-02C1-6B40-B06886A5E868}"/>
              </a:ext>
            </a:extLst>
          </p:cNvPr>
          <p:cNvSpPr txBox="1"/>
          <p:nvPr/>
        </p:nvSpPr>
        <p:spPr>
          <a:xfrm>
            <a:off x="6412146" y="524338"/>
            <a:ext cx="2442976" cy="184666"/>
          </a:xfrm>
          <a:prstGeom prst="rect">
            <a:avLst/>
          </a:prstGeom>
        </p:spPr>
        <p:txBody>
          <a:bodyPr wrap="none" lIns="0" tIns="0" rIns="0" bIns="0" rtlCol="0" anchor="t">
            <a:spAutoFit/>
          </a:bodyPr>
          <a:lstStyle/>
          <a:p>
            <a:r>
              <a:rPr lang="en-IN" sz="1200" b="1">
                <a:solidFill>
                  <a:srgbClr val="004E96"/>
                </a:solidFill>
                <a:latin typeface="Lato"/>
                <a:ea typeface="Lato"/>
                <a:cs typeface="Lato"/>
              </a:rPr>
              <a:t>High Availability – Status Summary </a:t>
            </a:r>
            <a:endParaRPr lang="en-IN" sz="1200" b="1">
              <a:solidFill>
                <a:srgbClr val="004E96"/>
              </a:solidFill>
              <a:latin typeface="Lato" panose="020F0502020204030203" pitchFamily="34" charset="0"/>
              <a:ea typeface="Lato" panose="020F0502020204030203" pitchFamily="34" charset="0"/>
              <a:cs typeface="Lato" panose="020F0502020204030203" pitchFamily="34" charset="0"/>
            </a:endParaRPr>
          </a:p>
        </p:txBody>
      </p:sp>
      <p:sp>
        <p:nvSpPr>
          <p:cNvPr id="72" name="TextBox 71">
            <a:extLst>
              <a:ext uri="{FF2B5EF4-FFF2-40B4-BE49-F238E27FC236}">
                <a16:creationId xmlns:a16="http://schemas.microsoft.com/office/drawing/2014/main" id="{2176A75D-5807-DCEF-6DF8-24BAA95E04ED}"/>
              </a:ext>
            </a:extLst>
          </p:cNvPr>
          <p:cNvSpPr txBox="1"/>
          <p:nvPr/>
        </p:nvSpPr>
        <p:spPr>
          <a:xfrm>
            <a:off x="5925127" y="6640946"/>
            <a:ext cx="3782291"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100">
                <a:hlinkClick r:id="rId15"/>
              </a:rPr>
              <a:t>Ref: Service Level Agreement for Microsoft Online Services</a:t>
            </a:r>
            <a:endParaRPr lang="en-US" sz="1100"/>
          </a:p>
        </p:txBody>
      </p:sp>
      <p:sp>
        <p:nvSpPr>
          <p:cNvPr id="73" name="TextBox 72">
            <a:extLst>
              <a:ext uri="{FF2B5EF4-FFF2-40B4-BE49-F238E27FC236}">
                <a16:creationId xmlns:a16="http://schemas.microsoft.com/office/drawing/2014/main" id="{6C6351C1-7E1A-224B-6D91-6A24AF866466}"/>
              </a:ext>
            </a:extLst>
          </p:cNvPr>
          <p:cNvSpPr txBox="1"/>
          <p:nvPr/>
        </p:nvSpPr>
        <p:spPr>
          <a:xfrm>
            <a:off x="441037" y="6652492"/>
            <a:ext cx="5467926"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100">
                <a:hlinkClick r:id="rId16"/>
              </a:rPr>
              <a:t>Ref: Confluent Cloud Cluster Service Level Agreement</a:t>
            </a:r>
          </a:p>
        </p:txBody>
      </p:sp>
      <p:sp>
        <p:nvSpPr>
          <p:cNvPr id="137" name="TextBox 136">
            <a:extLst>
              <a:ext uri="{FF2B5EF4-FFF2-40B4-BE49-F238E27FC236}">
                <a16:creationId xmlns:a16="http://schemas.microsoft.com/office/drawing/2014/main" id="{A90C2D09-2FF3-D6F3-64A5-B2B167E02FFD}"/>
              </a:ext>
            </a:extLst>
          </p:cNvPr>
          <p:cNvSpPr txBox="1"/>
          <p:nvPr/>
        </p:nvSpPr>
        <p:spPr>
          <a:xfrm>
            <a:off x="10264014" y="608073"/>
            <a:ext cx="1790555" cy="123111"/>
          </a:xfrm>
          <a:prstGeom prst="rect">
            <a:avLst/>
          </a:prstGeom>
        </p:spPr>
        <p:txBody>
          <a:bodyPr wrap="none" lIns="0" tIns="0" rIns="0" bIns="0" rtlCol="0" anchor="t">
            <a:spAutoFit/>
          </a:bodyPr>
          <a:lstStyle/>
          <a:p>
            <a:pPr marL="171450" indent="-171450">
              <a:buFont typeface="Arial"/>
              <a:buChar char="•"/>
            </a:pPr>
            <a:r>
              <a:rPr lang="en-IN" sz="800" b="1">
                <a:solidFill>
                  <a:srgbClr val="FF0000"/>
                </a:solidFill>
                <a:latin typeface="Lato"/>
                <a:ea typeface="Lato"/>
                <a:cs typeface="Lato"/>
              </a:rPr>
              <a:t>Additional Cost of HA 71% on Prod</a:t>
            </a:r>
            <a:endParaRPr lang="en-US" sz="800">
              <a:solidFill>
                <a:srgbClr val="FF0000"/>
              </a:solidFill>
              <a:cs typeface="Arial" panose="020B0604020202020204"/>
            </a:endParaRPr>
          </a:p>
        </p:txBody>
      </p:sp>
    </p:spTree>
    <p:extLst>
      <p:ext uri="{BB962C8B-B14F-4D97-AF65-F5344CB8AC3E}">
        <p14:creationId xmlns:p14="http://schemas.microsoft.com/office/powerpoint/2010/main" val="2773255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3B8E3B0-F7CC-4ACB-AD98-0BD06A2519F7}"/>
              </a:ext>
            </a:extLst>
          </p:cNvPr>
          <p:cNvSpPr>
            <a:spLocks noGrp="1"/>
          </p:cNvSpPr>
          <p:nvPr>
            <p:ph type="body" sz="quarter" idx="21"/>
          </p:nvPr>
        </p:nvSpPr>
        <p:spPr>
          <a:xfrm>
            <a:off x="123611" y="803518"/>
            <a:ext cx="3429000" cy="5015844"/>
          </a:xfrm>
        </p:spPr>
        <p:txBody>
          <a:bodyPr vert="horz" lIns="91440" tIns="45720" rIns="91440" bIns="45720" rtlCol="0" anchor="t">
            <a:normAutofit/>
          </a:bodyPr>
          <a:lstStyle/>
          <a:p>
            <a:pPr indent="-228600">
              <a:buFont typeface="Arial" panose="020B0604020202020204" pitchFamily="34" charset="0"/>
              <a:buChar char="•"/>
            </a:pPr>
            <a:r>
              <a:rPr lang="en-US" sz="1600" b="1" dirty="0">
                <a:solidFill>
                  <a:srgbClr val="002060"/>
                </a:solidFill>
              </a:rPr>
              <a:t>BSP Subscription :</a:t>
            </a:r>
            <a:r>
              <a:rPr lang="en-US" sz="2200" b="1" dirty="0"/>
              <a:t> </a:t>
            </a:r>
            <a:r>
              <a:rPr lang="en-US" sz="1100" b="1" dirty="0"/>
              <a:t>All BSP Orders synchronized  with Americana BSP subscription system.</a:t>
            </a:r>
          </a:p>
          <a:p>
            <a:pPr lvl="1" indent="-228600"/>
            <a:r>
              <a:rPr lang="en-US" sz="1100" b="1" dirty="0"/>
              <a:t>USE MuleSoft IPAAS</a:t>
            </a:r>
          </a:p>
          <a:p>
            <a:pPr lvl="1" indent="-228600"/>
            <a:r>
              <a:rPr lang="en-US" sz="1100" b="1" dirty="0"/>
              <a:t>USE Azure or Cloud Integration Services</a:t>
            </a:r>
          </a:p>
          <a:p>
            <a:pPr lvl="1" indent="-228600"/>
            <a:r>
              <a:rPr lang="en-US" sz="1100" b="1" dirty="0"/>
              <a:t>Use Open-Source Integration services on top of ADP.</a:t>
            </a:r>
          </a:p>
          <a:p>
            <a:pPr indent="-228600">
              <a:buFont typeface="Arial" panose="020B0604020202020204" pitchFamily="34" charset="0"/>
              <a:buChar char="•"/>
            </a:pPr>
            <a:r>
              <a:rPr lang="en-US" sz="1600" b="1" dirty="0">
                <a:solidFill>
                  <a:srgbClr val="002060"/>
                </a:solidFill>
              </a:rPr>
              <a:t>Delivery Microservices:</a:t>
            </a:r>
          </a:p>
          <a:p>
            <a:pPr indent="-228600">
              <a:buFont typeface="Arial" panose="020B0604020202020204" pitchFamily="34" charset="0"/>
              <a:buChar char="•"/>
            </a:pPr>
            <a:r>
              <a:rPr lang="en-US" sz="1600" b="1" dirty="0">
                <a:solidFill>
                  <a:srgbClr val="002060"/>
                </a:solidFill>
              </a:rPr>
              <a:t>Delivery Subscription </a:t>
            </a:r>
            <a:r>
              <a:rPr lang="en-US" sz="2200" b="1" dirty="0"/>
              <a:t>: </a:t>
            </a:r>
            <a:r>
              <a:rPr lang="en-US" sz="1100" b="1" dirty="0"/>
              <a:t>All delivery  Orders synchronized  with Americana Delivery subscription system.</a:t>
            </a:r>
          </a:p>
          <a:p>
            <a:pPr indent="-228600">
              <a:buFont typeface="Arial" panose="020B0604020202020204" pitchFamily="34" charset="0"/>
              <a:buChar char="•"/>
            </a:pPr>
            <a:r>
              <a:rPr lang="en-US" sz="1600" b="1" dirty="0">
                <a:solidFill>
                  <a:srgbClr val="002060"/>
                </a:solidFill>
              </a:rPr>
              <a:t>BSP Order Closure Microservices:</a:t>
            </a:r>
          </a:p>
          <a:p>
            <a:pPr indent="-228600">
              <a:buFont typeface="Arial" panose="020B0604020202020204" pitchFamily="34" charset="0"/>
              <a:buChar char="•"/>
            </a:pPr>
            <a:endParaRPr lang="en-US" sz="1100" b="1" dirty="0"/>
          </a:p>
          <a:p>
            <a:pPr indent="-228600">
              <a:buFont typeface="Arial" panose="020B0604020202020204" pitchFamily="34" charset="0"/>
              <a:buChar char="•"/>
            </a:pPr>
            <a:endParaRPr lang="en-US" sz="1100" b="1" dirty="0"/>
          </a:p>
          <a:p>
            <a:endParaRPr lang="en-US" sz="1100" b="1" dirty="0"/>
          </a:p>
        </p:txBody>
      </p:sp>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pic>
        <p:nvPicPr>
          <p:cNvPr id="11" name="Picture 10" descr="Diagram&#10;&#10;Description automatically generated">
            <a:extLst>
              <a:ext uri="{FF2B5EF4-FFF2-40B4-BE49-F238E27FC236}">
                <a16:creationId xmlns:a16="http://schemas.microsoft.com/office/drawing/2014/main" id="{3D4F2F62-F0B4-CC35-FF7F-1963E2323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849" y="266700"/>
            <a:ext cx="7543800" cy="6324600"/>
          </a:xfrm>
          <a:prstGeom prst="rect">
            <a:avLst/>
          </a:prstGeom>
        </p:spPr>
      </p:pic>
      <p:sp>
        <p:nvSpPr>
          <p:cNvPr id="2" name="TextBox 1">
            <a:extLst>
              <a:ext uri="{FF2B5EF4-FFF2-40B4-BE49-F238E27FC236}">
                <a16:creationId xmlns:a16="http://schemas.microsoft.com/office/drawing/2014/main" id="{69A25414-DD07-2FF7-EE0C-35FCACE18DF5}"/>
              </a:ext>
            </a:extLst>
          </p:cNvPr>
          <p:cNvSpPr txBox="1"/>
          <p:nvPr/>
        </p:nvSpPr>
        <p:spPr>
          <a:xfrm>
            <a:off x="123611" y="56235"/>
            <a:ext cx="3963757" cy="369332"/>
          </a:xfrm>
          <a:prstGeom prst="rect">
            <a:avLst/>
          </a:prstGeom>
          <a:noFill/>
        </p:spPr>
        <p:txBody>
          <a:bodyPr wrap="square" rtlCol="0">
            <a:spAutoFit/>
          </a:bodyPr>
          <a:lstStyle/>
          <a:p>
            <a:r>
              <a:rPr lang="en-US"/>
              <a:t>ARC –What’s Next</a:t>
            </a:r>
          </a:p>
        </p:txBody>
      </p:sp>
      <p:sp>
        <p:nvSpPr>
          <p:cNvPr id="3" name="TextBox 2">
            <a:extLst>
              <a:ext uri="{FF2B5EF4-FFF2-40B4-BE49-F238E27FC236}">
                <a16:creationId xmlns:a16="http://schemas.microsoft.com/office/drawing/2014/main" id="{E2AD2D9E-5A34-2454-950C-65E3736B5AE1}"/>
              </a:ext>
            </a:extLst>
          </p:cNvPr>
          <p:cNvSpPr txBox="1"/>
          <p:nvPr/>
        </p:nvSpPr>
        <p:spPr>
          <a:xfrm>
            <a:off x="283464" y="3968496"/>
            <a:ext cx="4425696" cy="1292662"/>
          </a:xfrm>
          <a:prstGeom prst="rect">
            <a:avLst/>
          </a:prstGeom>
          <a:noFill/>
        </p:spPr>
        <p:txBody>
          <a:bodyPr wrap="square" rtlCol="0">
            <a:spAutoFit/>
          </a:bodyPr>
          <a:lstStyle/>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Removal of SDM/SDK Dependency</a:t>
            </a:r>
            <a:endParaRPr lang="en-US" b="0" i="0">
              <a:solidFill>
                <a:srgbClr val="000000"/>
              </a:solidFill>
              <a:effectLst/>
              <a:latin typeface="Arial" panose="020B0604020202020204" pitchFamily="34" charset="0"/>
            </a:endParaRPr>
          </a:p>
          <a:p>
            <a:pPr lvl="1" fontAlgn="base">
              <a:buFont typeface="Arial" panose="020B0604020202020204" pitchFamily="34" charset="0"/>
              <a:buChar char="•"/>
            </a:pPr>
            <a:r>
              <a:rPr lang="en-US" sz="1200" b="0" i="0" u="none" strike="noStrike">
                <a:solidFill>
                  <a:srgbClr val="000000"/>
                </a:solidFill>
                <a:effectLst/>
              </a:rPr>
              <a:t>Lengthy outages</a:t>
            </a:r>
            <a:r>
              <a:rPr lang="en-US" sz="1200" b="0" i="0">
                <a:solidFill>
                  <a:srgbClr val="000000"/>
                </a:solidFill>
                <a:effectLst/>
              </a:rPr>
              <a:t>​</a:t>
            </a:r>
          </a:p>
          <a:p>
            <a:pPr lvl="1" fontAlgn="base">
              <a:buFont typeface="Arial" panose="020B0604020202020204" pitchFamily="34" charset="0"/>
              <a:buChar char="•"/>
            </a:pPr>
            <a:r>
              <a:rPr lang="en-US" sz="1200" b="0" i="0" u="none" strike="noStrike">
                <a:solidFill>
                  <a:srgbClr val="000000"/>
                </a:solidFill>
                <a:effectLst/>
              </a:rPr>
              <a:t>Losing orders</a:t>
            </a:r>
            <a:r>
              <a:rPr lang="en-US" sz="1200" b="0" i="0">
                <a:solidFill>
                  <a:srgbClr val="000000"/>
                </a:solidFill>
                <a:effectLst/>
              </a:rPr>
              <a:t>​</a:t>
            </a:r>
          </a:p>
          <a:p>
            <a:pPr lvl="1" fontAlgn="base">
              <a:buFont typeface="Arial" panose="020B0604020202020204" pitchFamily="34" charset="0"/>
              <a:buChar char="•"/>
            </a:pPr>
            <a:r>
              <a:rPr lang="en-US" sz="1200" b="0" i="0" u="none" strike="noStrike">
                <a:solidFill>
                  <a:srgbClr val="000000"/>
                </a:solidFill>
                <a:effectLst/>
              </a:rPr>
              <a:t>Direct profit loss </a:t>
            </a:r>
            <a:r>
              <a:rPr lang="en-US" sz="1200" b="0" i="0">
                <a:solidFill>
                  <a:srgbClr val="000000"/>
                </a:solidFill>
                <a:effectLst/>
              </a:rPr>
              <a:t>​</a:t>
            </a:r>
          </a:p>
          <a:p>
            <a:pPr lvl="1" fontAlgn="base">
              <a:buFont typeface="Arial" panose="020B0604020202020204" pitchFamily="34" charset="0"/>
              <a:buChar char="•"/>
            </a:pPr>
            <a:r>
              <a:rPr lang="en-US" sz="1200" b="0" i="0" u="none" strike="noStrike">
                <a:solidFill>
                  <a:srgbClr val="000000"/>
                </a:solidFill>
                <a:effectLst/>
              </a:rPr>
              <a:t>Customer dissatisfaction</a:t>
            </a:r>
            <a:r>
              <a:rPr lang="en-US" sz="1200" b="0" i="0">
                <a:solidFill>
                  <a:srgbClr val="000000"/>
                </a:solidFill>
                <a:effectLst/>
              </a:rPr>
              <a:t>​</a:t>
            </a:r>
          </a:p>
          <a:p>
            <a:pPr lvl="1" fontAlgn="base">
              <a:buFont typeface="Arial" panose="020B0604020202020204" pitchFamily="34" charset="0"/>
              <a:buChar char="•"/>
            </a:pPr>
            <a:r>
              <a:rPr lang="en-US" sz="1200" b="0" i="0" u="none" strike="noStrike">
                <a:solidFill>
                  <a:srgbClr val="000000"/>
                </a:solidFill>
                <a:effectLst/>
              </a:rPr>
              <a:t>Brand and company Reputation</a:t>
            </a:r>
            <a:endParaRPr lang="en-US" sz="1200" b="0" i="0">
              <a:solidFill>
                <a:srgbClr val="000000"/>
              </a:solidFill>
              <a:effectLst/>
            </a:endParaRPr>
          </a:p>
        </p:txBody>
      </p:sp>
    </p:spTree>
    <p:extLst>
      <p:ext uri="{BB962C8B-B14F-4D97-AF65-F5344CB8AC3E}">
        <p14:creationId xmlns:p14="http://schemas.microsoft.com/office/powerpoint/2010/main" val="2883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9DF01-C223-A014-A215-6586C40D8447}"/>
              </a:ext>
            </a:extLst>
          </p:cNvPr>
          <p:cNvSpPr>
            <a:spLocks noGrp="1"/>
          </p:cNvSpPr>
          <p:nvPr>
            <p:ph type="sldNum" sz="quarter" idx="12"/>
          </p:nvPr>
        </p:nvSpPr>
        <p:spPr/>
        <p:txBody>
          <a:bodyPr/>
          <a:lstStyle/>
          <a:p>
            <a:fld id="{BD266BE7-899D-4075-917F-DBDE33B6B692}" type="slidenum">
              <a:rPr lang="en-US" smtClean="0"/>
              <a:pPr/>
              <a:t>30</a:t>
            </a:fld>
            <a:endParaRPr lang="en-US" dirty="0"/>
          </a:p>
        </p:txBody>
      </p:sp>
      <p:sp>
        <p:nvSpPr>
          <p:cNvPr id="4" name="TextBox 3">
            <a:extLst>
              <a:ext uri="{FF2B5EF4-FFF2-40B4-BE49-F238E27FC236}">
                <a16:creationId xmlns:a16="http://schemas.microsoft.com/office/drawing/2014/main" id="{B80DB9E6-2B81-0F48-2500-4442CF61B7CD}"/>
              </a:ext>
            </a:extLst>
          </p:cNvPr>
          <p:cNvSpPr txBox="1"/>
          <p:nvPr/>
        </p:nvSpPr>
        <p:spPr>
          <a:xfrm>
            <a:off x="304800" y="457200"/>
            <a:ext cx="5445914" cy="369332"/>
          </a:xfrm>
          <a:prstGeom prst="rect">
            <a:avLst/>
          </a:prstGeom>
          <a:noFill/>
        </p:spPr>
        <p:txBody>
          <a:bodyPr wrap="none" rtlCol="0">
            <a:spAutoFit/>
          </a:bodyPr>
          <a:lstStyle/>
          <a:p>
            <a:r>
              <a:rPr lang="en-IN" b="1" dirty="0"/>
              <a:t>Prod Architecture Active- Passive and  DR RPO and RTO</a:t>
            </a:r>
          </a:p>
        </p:txBody>
      </p:sp>
      <p:sp>
        <p:nvSpPr>
          <p:cNvPr id="6" name="TextBox 5">
            <a:extLst>
              <a:ext uri="{FF2B5EF4-FFF2-40B4-BE49-F238E27FC236}">
                <a16:creationId xmlns:a16="http://schemas.microsoft.com/office/drawing/2014/main" id="{598EC80E-4533-8C61-037C-D0084BFFC8C7}"/>
              </a:ext>
            </a:extLst>
          </p:cNvPr>
          <p:cNvSpPr txBox="1"/>
          <p:nvPr/>
        </p:nvSpPr>
        <p:spPr>
          <a:xfrm>
            <a:off x="304800" y="1068729"/>
            <a:ext cx="8407686" cy="4278094"/>
          </a:xfrm>
          <a:prstGeom prst="rect">
            <a:avLst/>
          </a:prstGeom>
        </p:spPr>
        <p:txBody>
          <a:bodyPr wrap="none" lIns="0" tIns="0" rIns="0" bIns="0" rtlCol="0">
            <a:spAutoFit/>
          </a:bodyPr>
          <a:lstStyle/>
          <a:p>
            <a:pPr marL="285750" indent="-285750">
              <a:buFont typeface="Arial" panose="020B0604020202020204" pitchFamily="34" charset="0"/>
              <a:buChar char="•"/>
            </a:pPr>
            <a:r>
              <a:rPr lang="en-US" sz="1400" dirty="0">
                <a:solidFill>
                  <a:schemeClr val="tx2"/>
                </a:solidFill>
              </a:rPr>
              <a:t>Most of the Azure components supports “High availably” and  provides 99.99 availability in UAE North region.</a:t>
            </a: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r>
              <a:rPr lang="en-US" sz="1400" dirty="0">
                <a:solidFill>
                  <a:schemeClr val="tx2"/>
                </a:solidFill>
              </a:rPr>
              <a:t>In the event of region failure, the “</a:t>
            </a:r>
            <a:r>
              <a:rPr lang="en-US" sz="1400" dirty="0" err="1">
                <a:solidFill>
                  <a:schemeClr val="tx2"/>
                </a:solidFill>
              </a:rPr>
              <a:t>Posgres</a:t>
            </a:r>
            <a:r>
              <a:rPr lang="en-US" sz="1400" dirty="0">
                <a:solidFill>
                  <a:schemeClr val="tx2"/>
                </a:solidFill>
              </a:rPr>
              <a:t> SQL” replication needs to be disabled manually to bring the target </a:t>
            </a:r>
          </a:p>
          <a:p>
            <a:pPr algn="l"/>
            <a:r>
              <a:rPr lang="en-US" sz="1400" dirty="0">
                <a:solidFill>
                  <a:schemeClr val="tx2"/>
                </a:solidFill>
              </a:rPr>
              <a:t>     to Read/Write.</a:t>
            </a: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r>
              <a:rPr lang="en-US" sz="1400" dirty="0">
                <a:solidFill>
                  <a:schemeClr val="tx2"/>
                </a:solidFill>
              </a:rPr>
              <a:t>Expected RPO/RTO 30 mins and 60 mins.</a:t>
            </a: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endParaRPr lang="en-US" sz="1400" dirty="0">
              <a:solidFill>
                <a:schemeClr val="tx2"/>
              </a:solidFill>
            </a:endParaRPr>
          </a:p>
          <a:p>
            <a:pPr algn="l"/>
            <a:r>
              <a:rPr lang="en-US" sz="1400" b="1" dirty="0">
                <a:solidFill>
                  <a:schemeClr val="tx2"/>
                </a:solidFill>
              </a:rPr>
              <a:t>Note : </a:t>
            </a:r>
            <a:r>
              <a:rPr lang="en-US" sz="1400" dirty="0">
                <a:solidFill>
                  <a:schemeClr val="tx2"/>
                </a:solidFill>
              </a:rPr>
              <a:t>The paired region for “UAE North” is “UAE Central”, however Americana looking for a DR to be placed in</a:t>
            </a:r>
          </a:p>
          <a:p>
            <a:pPr algn="l"/>
            <a:r>
              <a:rPr lang="en-US" sz="1400" dirty="0">
                <a:solidFill>
                  <a:schemeClr val="tx2"/>
                </a:solidFill>
              </a:rPr>
              <a:t>a different country to ensure the business to withstand during </a:t>
            </a:r>
            <a:r>
              <a:rPr lang="en-IN" sz="1400" dirty="0">
                <a:solidFill>
                  <a:schemeClr val="tx2"/>
                </a:solidFill>
              </a:rPr>
              <a:t>catastrophic event.</a:t>
            </a:r>
          </a:p>
          <a:p>
            <a:pPr algn="l"/>
            <a:endParaRPr lang="en-IN" sz="1400" dirty="0">
              <a:solidFill>
                <a:schemeClr val="tx2"/>
              </a:solidFill>
            </a:endParaRPr>
          </a:p>
          <a:p>
            <a:pPr algn="l"/>
            <a:r>
              <a:rPr lang="en-IN" sz="1400" dirty="0">
                <a:solidFill>
                  <a:schemeClr val="tx2"/>
                </a:solidFill>
              </a:rPr>
              <a:t>Moreover, from Microsoft front they don’t have region available for new customer. To consider all the concerns the </a:t>
            </a:r>
          </a:p>
          <a:p>
            <a:pPr algn="l"/>
            <a:r>
              <a:rPr lang="en-IN" sz="1400" dirty="0">
                <a:solidFill>
                  <a:schemeClr val="tx2"/>
                </a:solidFill>
              </a:rPr>
              <a:t>“North Europe region considered as a DR.</a:t>
            </a:r>
          </a:p>
          <a:p>
            <a:pPr algn="l"/>
            <a:endParaRPr lang="en-IN" sz="1400" dirty="0">
              <a:solidFill>
                <a:schemeClr val="tx2"/>
              </a:solidFill>
            </a:endParaRPr>
          </a:p>
          <a:p>
            <a:pPr algn="l"/>
            <a:r>
              <a:rPr lang="en-IN" sz="1400" dirty="0">
                <a:solidFill>
                  <a:schemeClr val="tx2"/>
                </a:solidFill>
              </a:rPr>
              <a:t>DR test planning updated here.  </a:t>
            </a:r>
          </a:p>
          <a:p>
            <a:pPr algn="l"/>
            <a:endParaRPr lang="en-IN" dirty="0">
              <a:solidFill>
                <a:schemeClr val="tx2"/>
              </a:solidFill>
            </a:endParaRPr>
          </a:p>
          <a:p>
            <a:pPr algn="l"/>
            <a:endParaRPr lang="en-IN" dirty="0">
              <a:solidFill>
                <a:schemeClr val="tx2"/>
              </a:solidFill>
            </a:endParaRPr>
          </a:p>
          <a:p>
            <a:pPr algn="l"/>
            <a:r>
              <a:rPr lang="en-IN" sz="1400" dirty="0">
                <a:solidFill>
                  <a:schemeClr val="tx2"/>
                </a:solidFill>
              </a:rPr>
              <a:t>Confluent active/passive DR details updated here.</a:t>
            </a:r>
          </a:p>
          <a:p>
            <a:pPr algn="l"/>
            <a:endParaRPr lang="en-US" dirty="0">
              <a:solidFill>
                <a:schemeClr val="tx2"/>
              </a:solidFill>
            </a:endParaRPr>
          </a:p>
        </p:txBody>
      </p:sp>
      <p:graphicFrame>
        <p:nvGraphicFramePr>
          <p:cNvPr id="5" name="Object 4">
            <a:extLst>
              <a:ext uri="{FF2B5EF4-FFF2-40B4-BE49-F238E27FC236}">
                <a16:creationId xmlns:a16="http://schemas.microsoft.com/office/drawing/2014/main" id="{2823B20E-EF84-32BD-7A74-5553166C5F33}"/>
              </a:ext>
            </a:extLst>
          </p:cNvPr>
          <p:cNvGraphicFramePr>
            <a:graphicFrameLocks noChangeAspect="1"/>
          </p:cNvGraphicFramePr>
          <p:nvPr>
            <p:extLst>
              <p:ext uri="{D42A27DB-BD31-4B8C-83A1-F6EECF244321}">
                <p14:modId xmlns:p14="http://schemas.microsoft.com/office/powerpoint/2010/main" val="1409190243"/>
              </p:ext>
            </p:extLst>
          </p:nvPr>
        </p:nvGraphicFramePr>
        <p:xfrm>
          <a:off x="4419600" y="3956507"/>
          <a:ext cx="914400" cy="806450"/>
        </p:xfrm>
        <a:graphic>
          <a:graphicData uri="http://schemas.openxmlformats.org/presentationml/2006/ole">
            <mc:AlternateContent xmlns:mc="http://schemas.openxmlformats.org/markup-compatibility/2006">
              <mc:Choice xmlns:v="urn:schemas-microsoft-com:vml" Requires="v">
                <p:oleObj name="Worksheet" showAsIcon="1" r:id="rId2" imgW="914400" imgH="806400" progId="Excel.Sheet.12">
                  <p:embed/>
                </p:oleObj>
              </mc:Choice>
              <mc:Fallback>
                <p:oleObj name="Worksheet" showAsIcon="1" r:id="rId2" imgW="914400" imgH="806400" progId="Excel.Sheet.12">
                  <p:embed/>
                  <p:pic>
                    <p:nvPicPr>
                      <p:cNvPr id="5" name="Object 4">
                        <a:extLst>
                          <a:ext uri="{FF2B5EF4-FFF2-40B4-BE49-F238E27FC236}">
                            <a16:creationId xmlns:a16="http://schemas.microsoft.com/office/drawing/2014/main" id="{2823B20E-EF84-32BD-7A74-5553166C5F33}"/>
                          </a:ext>
                        </a:extLst>
                      </p:cNvPr>
                      <p:cNvPicPr/>
                      <p:nvPr/>
                    </p:nvPicPr>
                    <p:blipFill>
                      <a:blip r:embed="rId3"/>
                      <a:stretch>
                        <a:fillRect/>
                      </a:stretch>
                    </p:blipFill>
                    <p:spPr>
                      <a:xfrm>
                        <a:off x="4419600" y="3956507"/>
                        <a:ext cx="914400" cy="8064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28CCEDE-90CF-9D2F-F86B-3FE9B1ACC0DD}"/>
              </a:ext>
            </a:extLst>
          </p:cNvPr>
          <p:cNvGraphicFramePr>
            <a:graphicFrameLocks noChangeAspect="1"/>
          </p:cNvGraphicFramePr>
          <p:nvPr/>
        </p:nvGraphicFramePr>
        <p:xfrm>
          <a:off x="4419600" y="4601929"/>
          <a:ext cx="914400" cy="806450"/>
        </p:xfrm>
        <a:graphic>
          <a:graphicData uri="http://schemas.openxmlformats.org/presentationml/2006/ole">
            <mc:AlternateContent xmlns:mc="http://schemas.openxmlformats.org/markup-compatibility/2006">
              <mc:Choice xmlns:v="urn:schemas-microsoft-com:vml" Requires="v">
                <p:oleObj name="Acrobat Document" showAsIcon="1" r:id="rId4" imgW="914400" imgH="806400" progId="AcroExch.Document.DC">
                  <p:embed/>
                </p:oleObj>
              </mc:Choice>
              <mc:Fallback>
                <p:oleObj name="Acrobat Document" showAsIcon="1" r:id="rId4" imgW="914400" imgH="806400" progId="AcroExch.Document.DC">
                  <p:embed/>
                  <p:pic>
                    <p:nvPicPr>
                      <p:cNvPr id="7" name="Object 6">
                        <a:extLst>
                          <a:ext uri="{FF2B5EF4-FFF2-40B4-BE49-F238E27FC236}">
                            <a16:creationId xmlns:a16="http://schemas.microsoft.com/office/drawing/2014/main" id="{A28CCEDE-90CF-9D2F-F86B-3FE9B1ACC0DD}"/>
                          </a:ext>
                        </a:extLst>
                      </p:cNvPr>
                      <p:cNvPicPr/>
                      <p:nvPr/>
                    </p:nvPicPr>
                    <p:blipFill>
                      <a:blip r:embed="rId5"/>
                      <a:stretch>
                        <a:fillRect/>
                      </a:stretch>
                    </p:blipFill>
                    <p:spPr>
                      <a:xfrm>
                        <a:off x="4419600" y="4601929"/>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955437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31</a:t>
            </a:fld>
            <a:endParaRPr lang="en-US" dirty="0"/>
          </a:p>
        </p:txBody>
      </p:sp>
      <p:sp>
        <p:nvSpPr>
          <p:cNvPr id="6" name="TextBox 5">
            <a:extLst>
              <a:ext uri="{FF2B5EF4-FFF2-40B4-BE49-F238E27FC236}">
                <a16:creationId xmlns:a16="http://schemas.microsoft.com/office/drawing/2014/main" id="{3B76A57D-3DA1-1441-F380-F554C1C76EEA}"/>
              </a:ext>
            </a:extLst>
          </p:cNvPr>
          <p:cNvSpPr txBox="1"/>
          <p:nvPr/>
        </p:nvSpPr>
        <p:spPr>
          <a:xfrm>
            <a:off x="990601" y="457200"/>
            <a:ext cx="3648691" cy="369332"/>
          </a:xfrm>
          <a:prstGeom prst="rect">
            <a:avLst/>
          </a:prstGeom>
          <a:noFill/>
        </p:spPr>
        <p:txBody>
          <a:bodyPr wrap="none" rtlCol="0">
            <a:spAutoFit/>
          </a:bodyPr>
          <a:lstStyle/>
          <a:p>
            <a:r>
              <a:rPr lang="en-IN" b="1" dirty="0"/>
              <a:t>Prod Architecture regional RPO/RTO</a:t>
            </a:r>
          </a:p>
        </p:txBody>
      </p:sp>
      <p:sp>
        <p:nvSpPr>
          <p:cNvPr id="9" name="TextBox 8">
            <a:extLst>
              <a:ext uri="{FF2B5EF4-FFF2-40B4-BE49-F238E27FC236}">
                <a16:creationId xmlns:a16="http://schemas.microsoft.com/office/drawing/2014/main" id="{894AF7F4-0A45-AB1F-39C4-27484514D03E}"/>
              </a:ext>
            </a:extLst>
          </p:cNvPr>
          <p:cNvSpPr txBox="1"/>
          <p:nvPr/>
        </p:nvSpPr>
        <p:spPr>
          <a:xfrm>
            <a:off x="1030447" y="4572000"/>
            <a:ext cx="10285701" cy="1107996"/>
          </a:xfrm>
          <a:prstGeom prst="rect">
            <a:avLst/>
          </a:prstGeom>
        </p:spPr>
        <p:txBody>
          <a:bodyPr wrap="none" lIns="0" tIns="0" rIns="0" bIns="0" rtlCol="0">
            <a:spAutoFit/>
          </a:bodyPr>
          <a:lstStyle/>
          <a:p>
            <a:pPr marL="285750" indent="-285750">
              <a:buFont typeface="Arial" panose="020B0604020202020204" pitchFamily="34" charset="0"/>
              <a:buChar char="•"/>
            </a:pPr>
            <a:r>
              <a:rPr lang="en-US" dirty="0">
                <a:solidFill>
                  <a:schemeClr val="tx2"/>
                </a:solidFill>
              </a:rPr>
              <a:t>High availably enable provides additional replica  instances at each component  level.</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In the event of a component failure, Azure algorithm automatically recover the services with  the available </a:t>
            </a:r>
          </a:p>
          <a:p>
            <a:pPr algn="l"/>
            <a:r>
              <a:rPr lang="en-US" dirty="0">
                <a:solidFill>
                  <a:schemeClr val="tx2"/>
                </a:solidFill>
              </a:rPr>
              <a:t>resources</a:t>
            </a:r>
            <a:endParaRPr lang="en-IN" dirty="0">
              <a:solidFill>
                <a:schemeClr val="tx2"/>
              </a:solidFill>
            </a:endParaRPr>
          </a:p>
        </p:txBody>
      </p:sp>
      <p:graphicFrame>
        <p:nvGraphicFramePr>
          <p:cNvPr id="3" name="Table 2">
            <a:extLst>
              <a:ext uri="{FF2B5EF4-FFF2-40B4-BE49-F238E27FC236}">
                <a16:creationId xmlns:a16="http://schemas.microsoft.com/office/drawing/2014/main" id="{E0C93368-8CE9-67A0-CE25-57AA48EED6AA}"/>
              </a:ext>
            </a:extLst>
          </p:cNvPr>
          <p:cNvGraphicFramePr>
            <a:graphicFrameLocks noGrp="1"/>
          </p:cNvGraphicFramePr>
          <p:nvPr/>
        </p:nvGraphicFramePr>
        <p:xfrm>
          <a:off x="1049972" y="1017469"/>
          <a:ext cx="6036628" cy="2189480"/>
        </p:xfrm>
        <a:graphic>
          <a:graphicData uri="http://schemas.openxmlformats.org/drawingml/2006/table">
            <a:tbl>
              <a:tblPr>
                <a:tableStyleId>{5C22544A-7EE6-4342-B048-85BDC9FD1C3A}</a:tableStyleId>
              </a:tblPr>
              <a:tblGrid>
                <a:gridCol w="1751700">
                  <a:extLst>
                    <a:ext uri="{9D8B030D-6E8A-4147-A177-3AD203B41FA5}">
                      <a16:colId xmlns:a16="http://schemas.microsoft.com/office/drawing/2014/main" val="959049126"/>
                    </a:ext>
                  </a:extLst>
                </a:gridCol>
                <a:gridCol w="660256">
                  <a:extLst>
                    <a:ext uri="{9D8B030D-6E8A-4147-A177-3AD203B41FA5}">
                      <a16:colId xmlns:a16="http://schemas.microsoft.com/office/drawing/2014/main" val="303293858"/>
                    </a:ext>
                  </a:extLst>
                </a:gridCol>
                <a:gridCol w="2263736">
                  <a:extLst>
                    <a:ext uri="{9D8B030D-6E8A-4147-A177-3AD203B41FA5}">
                      <a16:colId xmlns:a16="http://schemas.microsoft.com/office/drawing/2014/main" val="318710906"/>
                    </a:ext>
                  </a:extLst>
                </a:gridCol>
                <a:gridCol w="1360936">
                  <a:extLst>
                    <a:ext uri="{9D8B030D-6E8A-4147-A177-3AD203B41FA5}">
                      <a16:colId xmlns:a16="http://schemas.microsoft.com/office/drawing/2014/main" val="1167300723"/>
                    </a:ext>
                  </a:extLst>
                </a:gridCol>
              </a:tblGrid>
              <a:tr h="190500">
                <a:tc>
                  <a:txBody>
                    <a:bodyPr/>
                    <a:lstStyle/>
                    <a:p>
                      <a:pPr algn="l" rtl="0" fontAlgn="b"/>
                      <a:r>
                        <a:rPr lang="en-IN" sz="1100" b="1" u="none" strike="noStrike">
                          <a:effectLst/>
                        </a:rPr>
                        <a:t>Front end</a:t>
                      </a:r>
                      <a:endParaRPr lang="en-IN" sz="1100" b="1" i="0" u="none" strike="noStrike">
                        <a:solidFill>
                          <a:srgbClr val="0033A0"/>
                        </a:solidFill>
                        <a:effectLst/>
                        <a:latin typeface="Arial" panose="020B0604020202020204" pitchFamily="34" charset="0"/>
                      </a:endParaRPr>
                    </a:p>
                  </a:txBody>
                  <a:tcPr marL="6350" marR="6350" marT="6350" marB="0" anchor="b"/>
                </a:tc>
                <a:tc>
                  <a:txBody>
                    <a:bodyPr/>
                    <a:lstStyle/>
                    <a:p>
                      <a:pPr algn="l" rtl="0" fontAlgn="b"/>
                      <a:r>
                        <a:rPr lang="en-IN" sz="1100" b="1" u="none" strike="noStrike">
                          <a:effectLst/>
                        </a:rPr>
                        <a:t>RPO</a:t>
                      </a:r>
                      <a:endParaRPr lang="en-IN" sz="1100" b="1" i="0" u="none" strike="noStrike">
                        <a:solidFill>
                          <a:srgbClr val="0033A0"/>
                        </a:solidFill>
                        <a:effectLst/>
                        <a:latin typeface="Arial" panose="020B0604020202020204" pitchFamily="34" charset="0"/>
                      </a:endParaRPr>
                    </a:p>
                  </a:txBody>
                  <a:tcPr marL="6350" marR="6350" marT="6350" marB="0" anchor="b"/>
                </a:tc>
                <a:tc>
                  <a:txBody>
                    <a:bodyPr/>
                    <a:lstStyle/>
                    <a:p>
                      <a:pPr algn="l" rtl="0" fontAlgn="b"/>
                      <a:r>
                        <a:rPr lang="en-IN" sz="1100" b="1" u="none" strike="noStrike">
                          <a:effectLst/>
                        </a:rPr>
                        <a:t>RTO</a:t>
                      </a:r>
                      <a:endParaRPr lang="en-IN" sz="1100" b="1" i="0" u="none" strike="noStrike">
                        <a:solidFill>
                          <a:srgbClr val="0033A0"/>
                        </a:solidFill>
                        <a:effectLst/>
                        <a:latin typeface="Arial" panose="020B0604020202020204" pitchFamily="34" charset="0"/>
                      </a:endParaRPr>
                    </a:p>
                  </a:txBody>
                  <a:tcPr marL="6350" marR="6350" marT="6350" marB="0" anchor="b"/>
                </a:tc>
                <a:tc>
                  <a:txBody>
                    <a:bodyPr/>
                    <a:lstStyle/>
                    <a:p>
                      <a:pPr algn="l" rtl="0" fontAlgn="b"/>
                      <a:r>
                        <a:rPr lang="en-IN" sz="1100" b="1" u="none" strike="noStrike" dirty="0">
                          <a:effectLst/>
                        </a:rPr>
                        <a:t>Availability with HA</a:t>
                      </a:r>
                      <a:endParaRPr lang="en-IN" sz="1100" b="1" i="0" u="none" strike="noStrike" dirty="0">
                        <a:solidFill>
                          <a:srgbClr val="0033A0"/>
                        </a:solidFill>
                        <a:effectLst/>
                        <a:latin typeface="Arial" panose="020B0604020202020204" pitchFamily="34" charset="0"/>
                      </a:endParaRPr>
                    </a:p>
                  </a:txBody>
                  <a:tcPr marL="6350" marR="6350" marT="6350" marB="0" anchor="b"/>
                </a:tc>
                <a:extLst>
                  <a:ext uri="{0D108BD9-81ED-4DB2-BD59-A6C34878D82A}">
                    <a16:rowId xmlns:a16="http://schemas.microsoft.com/office/drawing/2014/main" val="2925787007"/>
                  </a:ext>
                </a:extLst>
              </a:tr>
              <a:tr h="184150">
                <a:tc>
                  <a:txBody>
                    <a:bodyPr/>
                    <a:lstStyle/>
                    <a:p>
                      <a:pPr algn="l" fontAlgn="b"/>
                      <a:r>
                        <a:rPr lang="en-IN" sz="1100" u="none" strike="noStrike" dirty="0">
                          <a:effectLst/>
                        </a:rPr>
                        <a:t>Azure Firewall</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94819785"/>
                  </a:ext>
                </a:extLst>
              </a:tr>
              <a:tr h="184150">
                <a:tc>
                  <a:txBody>
                    <a:bodyPr/>
                    <a:lstStyle/>
                    <a:p>
                      <a:pPr algn="l" fontAlgn="b"/>
                      <a:r>
                        <a:rPr lang="en-IN" sz="1100" u="none" strike="noStrike">
                          <a:effectLst/>
                        </a:rPr>
                        <a:t>Application gateway + WAF</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97201439"/>
                  </a:ext>
                </a:extLst>
              </a:tr>
              <a:tr h="184150">
                <a:tc>
                  <a:txBody>
                    <a:bodyPr/>
                    <a:lstStyle/>
                    <a:p>
                      <a:pPr algn="l" fontAlgn="b"/>
                      <a:r>
                        <a:rPr lang="en-IN" sz="1100" u="none" strike="noStrike">
                          <a:effectLst/>
                        </a:rPr>
                        <a:t>APIM</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6424799"/>
                  </a:ext>
                </a:extLst>
              </a:tr>
              <a:tr h="184150">
                <a:tc>
                  <a:txBody>
                    <a:bodyPr/>
                    <a:lstStyle/>
                    <a:p>
                      <a:pPr algn="l" fontAlgn="b"/>
                      <a:r>
                        <a:rPr lang="en-IN" sz="1100" u="none" strike="noStrike" dirty="0">
                          <a:effectLst/>
                        </a:rPr>
                        <a:t>UI VM (Zone1 and Zone2)</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0524804"/>
                  </a:ext>
                </a:extLst>
              </a:tr>
              <a:tr h="184150">
                <a:tc>
                  <a:txBody>
                    <a:bodyPr/>
                    <a:lstStyle/>
                    <a:p>
                      <a:pPr algn="l" fontAlgn="b"/>
                      <a:r>
                        <a:rPr lang="en-IN" sz="1100" u="none" strike="noStrike">
                          <a:effectLst/>
                        </a:rPr>
                        <a:t>AKS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7231428"/>
                  </a:ext>
                </a:extLst>
              </a:tr>
              <a:tr h="184150">
                <a:tc>
                  <a:txBody>
                    <a:bodyPr/>
                    <a:lstStyle/>
                    <a:p>
                      <a:pPr algn="l" fontAlgn="b"/>
                      <a:r>
                        <a:rPr lang="en-IN" sz="1100" u="none" strike="noStrike" dirty="0">
                          <a:effectLst/>
                        </a:rPr>
                        <a:t>Postgres Flexi server (Zone1 and Zone2)</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99.99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6992470"/>
                  </a:ext>
                </a:extLst>
              </a:tr>
              <a:tr h="184150">
                <a:tc>
                  <a:txBody>
                    <a:bodyPr/>
                    <a:lstStyle/>
                    <a:p>
                      <a:pPr algn="l" fontAlgn="b"/>
                      <a:r>
                        <a:rPr lang="en-IN" sz="1100" u="none" strike="noStrike">
                          <a:effectLst/>
                        </a:rPr>
                        <a:t>Redis Cache</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99.95</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9426158"/>
                  </a:ext>
                </a:extLst>
              </a:tr>
              <a:tr h="184150">
                <a:tc>
                  <a:txBody>
                    <a:bodyPr/>
                    <a:lstStyle/>
                    <a:p>
                      <a:pPr algn="l" fontAlgn="b"/>
                      <a:r>
                        <a:rPr lang="en-IN" sz="1100" u="none" strike="noStrike">
                          <a:effectLst/>
                        </a:rPr>
                        <a:t>Keyvault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3054190"/>
                  </a:ext>
                </a:extLst>
              </a:tr>
              <a:tr h="184150">
                <a:tc>
                  <a:txBody>
                    <a:bodyPr/>
                    <a:lstStyle/>
                    <a:p>
                      <a:pPr algn="l" fontAlgn="b"/>
                      <a:r>
                        <a:rPr lang="en-IN" sz="1100" u="none" strike="noStrike">
                          <a:effectLst/>
                        </a:rPr>
                        <a:t>Containter registry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2413785"/>
                  </a:ext>
                </a:extLst>
              </a:tr>
              <a:tr h="184150">
                <a:tc>
                  <a:txBody>
                    <a:bodyPr/>
                    <a:lstStyle/>
                    <a:p>
                      <a:pPr algn="l" fontAlgn="b"/>
                      <a:r>
                        <a:rPr lang="en-IN" sz="1100" u="none" strike="noStrike">
                          <a:effectLst/>
                        </a:rPr>
                        <a:t>Storage accounts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Near zero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Less than 5 mins (As per Azure SLA)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99.99</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80912863"/>
                  </a:ext>
                </a:extLst>
              </a:tr>
            </a:tbl>
          </a:graphicData>
        </a:graphic>
      </p:graphicFrame>
    </p:spTree>
    <p:extLst>
      <p:ext uri="{BB962C8B-B14F-4D97-AF65-F5344CB8AC3E}">
        <p14:creationId xmlns:p14="http://schemas.microsoft.com/office/powerpoint/2010/main" val="2015871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32</a:t>
            </a:fld>
            <a:endParaRPr lang="en-US" dirty="0"/>
          </a:p>
        </p:txBody>
      </p:sp>
      <p:grpSp>
        <p:nvGrpSpPr>
          <p:cNvPr id="25" name="Group 24">
            <a:extLst>
              <a:ext uri="{FF2B5EF4-FFF2-40B4-BE49-F238E27FC236}">
                <a16:creationId xmlns:a16="http://schemas.microsoft.com/office/drawing/2014/main" id="{08EB722D-33C3-2063-A7BD-FBBAE56188F0}"/>
              </a:ext>
            </a:extLst>
          </p:cNvPr>
          <p:cNvGrpSpPr/>
          <p:nvPr/>
        </p:nvGrpSpPr>
        <p:grpSpPr>
          <a:xfrm>
            <a:off x="304801" y="1916991"/>
            <a:ext cx="3773453" cy="3730267"/>
            <a:chOff x="645353" y="1219200"/>
            <a:chExt cx="4230653" cy="4111267"/>
          </a:xfrm>
        </p:grpSpPr>
        <p:sp>
          <p:nvSpPr>
            <p:cNvPr id="3" name="Rectangle: Rounded Corners 2" descr="Moc">
              <a:extLst>
                <a:ext uri="{FF2B5EF4-FFF2-40B4-BE49-F238E27FC236}">
                  <a16:creationId xmlns:a16="http://schemas.microsoft.com/office/drawing/2014/main" id="{92D27809-EF4A-F2B3-3747-587EA15C2D04}"/>
                </a:ext>
              </a:extLst>
            </p:cNvPr>
            <p:cNvSpPr/>
            <p:nvPr/>
          </p:nvSpPr>
          <p:spPr>
            <a:xfrm>
              <a:off x="645353" y="4011382"/>
              <a:ext cx="1859500" cy="1286572"/>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4" name="TextBox 3">
              <a:extLst>
                <a:ext uri="{FF2B5EF4-FFF2-40B4-BE49-F238E27FC236}">
                  <a16:creationId xmlns:a16="http://schemas.microsoft.com/office/drawing/2014/main" id="{FC8F96F6-3DA1-25BA-0E19-393324348C4B}"/>
                </a:ext>
              </a:extLst>
            </p:cNvPr>
            <p:cNvSpPr txBox="1"/>
            <p:nvPr/>
          </p:nvSpPr>
          <p:spPr>
            <a:xfrm>
              <a:off x="2008585" y="2297255"/>
              <a:ext cx="914400" cy="914400"/>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5" name="Connector: Elbow 4">
              <a:extLst>
                <a:ext uri="{FF2B5EF4-FFF2-40B4-BE49-F238E27FC236}">
                  <a16:creationId xmlns:a16="http://schemas.microsoft.com/office/drawing/2014/main" id="{7C5726B0-DF2D-29DB-FDEC-8962E8A349DE}"/>
                </a:ext>
              </a:extLst>
            </p:cNvPr>
            <p:cNvCxnSpPr>
              <a:cxnSpLocks/>
            </p:cNvCxnSpPr>
            <p:nvPr/>
          </p:nvCxnSpPr>
          <p:spPr>
            <a:xfrm>
              <a:off x="3219803" y="3076080"/>
              <a:ext cx="726453" cy="935301"/>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1A3063D3-1236-6B76-DC1A-018C28B0153D}"/>
                </a:ext>
              </a:extLst>
            </p:cNvPr>
            <p:cNvCxnSpPr>
              <a:cxnSpLocks/>
            </p:cNvCxnSpPr>
            <p:nvPr/>
          </p:nvCxnSpPr>
          <p:spPr>
            <a:xfrm rot="10800000" flipV="1">
              <a:off x="1575103" y="3076079"/>
              <a:ext cx="884345" cy="967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BE742DD3-CC5A-7949-22F1-500AFF5C9023}"/>
                </a:ext>
              </a:extLst>
            </p:cNvPr>
            <p:cNvSpPr/>
            <p:nvPr/>
          </p:nvSpPr>
          <p:spPr>
            <a:xfrm>
              <a:off x="3016506" y="4043894"/>
              <a:ext cx="1859500" cy="1286573"/>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1" name="Picture 10">
              <a:extLst>
                <a:ext uri="{FF2B5EF4-FFF2-40B4-BE49-F238E27FC236}">
                  <a16:creationId xmlns:a16="http://schemas.microsoft.com/office/drawing/2014/main" id="{2F645084-D595-6B5F-7591-FEDFA97DB735}"/>
                </a:ext>
              </a:extLst>
            </p:cNvPr>
            <p:cNvPicPr>
              <a:picLocks noChangeAspect="1"/>
            </p:cNvPicPr>
            <p:nvPr/>
          </p:nvPicPr>
          <p:blipFill>
            <a:blip r:embed="rId2"/>
            <a:stretch>
              <a:fillRect/>
            </a:stretch>
          </p:blipFill>
          <p:spPr>
            <a:xfrm>
              <a:off x="2339729" y="2656709"/>
              <a:ext cx="1093019" cy="967816"/>
            </a:xfrm>
            <a:prstGeom prst="rect">
              <a:avLst/>
            </a:prstGeom>
          </p:spPr>
        </p:pic>
        <p:pic>
          <p:nvPicPr>
            <p:cNvPr id="12" name="Picture 11">
              <a:extLst>
                <a:ext uri="{FF2B5EF4-FFF2-40B4-BE49-F238E27FC236}">
                  <a16:creationId xmlns:a16="http://schemas.microsoft.com/office/drawing/2014/main" id="{DE75A5A3-2B16-9EC8-0F7D-C1027AF7D68C}"/>
                </a:ext>
              </a:extLst>
            </p:cNvPr>
            <p:cNvPicPr>
              <a:picLocks noChangeAspect="1"/>
            </p:cNvPicPr>
            <p:nvPr/>
          </p:nvPicPr>
          <p:blipFill>
            <a:blip r:embed="rId3"/>
            <a:stretch>
              <a:fillRect/>
            </a:stretch>
          </p:blipFill>
          <p:spPr>
            <a:xfrm>
              <a:off x="719686" y="1219200"/>
              <a:ext cx="1041467" cy="602819"/>
            </a:xfrm>
            <a:prstGeom prst="rect">
              <a:avLst/>
            </a:prstGeom>
          </p:spPr>
        </p:pic>
        <p:sp>
          <p:nvSpPr>
            <p:cNvPr id="13" name="TextBox 12">
              <a:extLst>
                <a:ext uri="{FF2B5EF4-FFF2-40B4-BE49-F238E27FC236}">
                  <a16:creationId xmlns:a16="http://schemas.microsoft.com/office/drawing/2014/main" id="{FCE7A034-E7C9-2963-B911-E1767305AF46}"/>
                </a:ext>
              </a:extLst>
            </p:cNvPr>
            <p:cNvSpPr txBox="1"/>
            <p:nvPr/>
          </p:nvSpPr>
          <p:spPr>
            <a:xfrm>
              <a:off x="968765" y="4273095"/>
              <a:ext cx="914400" cy="914400"/>
            </a:xfrm>
            <a:prstGeom prst="rect">
              <a:avLst/>
            </a:prstGeom>
            <a:noFill/>
          </p:spPr>
          <p:txBody>
            <a:bodyPr wrap="none" lIns="0" tIns="0" rIns="0" bIns="0" rtlCol="0">
              <a:noAutofit/>
            </a:bodyPr>
            <a:lstStyle/>
            <a:p>
              <a:pPr algn="l"/>
              <a:r>
                <a:rPr lang="en-US" sz="1600" dirty="0">
                  <a:solidFill>
                    <a:schemeClr val="tx2"/>
                  </a:solidFill>
                </a:rPr>
                <a:t>Primary region </a:t>
              </a:r>
            </a:p>
            <a:p>
              <a:pPr algn="l"/>
              <a:r>
                <a:rPr lang="en-US" sz="1600" dirty="0">
                  <a:solidFill>
                    <a:schemeClr val="tx2"/>
                  </a:solidFill>
                </a:rPr>
                <a:t>resources</a:t>
              </a:r>
            </a:p>
            <a:p>
              <a:pPr algn="l"/>
              <a:endParaRPr lang="en-IN" sz="1600" dirty="0">
                <a:solidFill>
                  <a:schemeClr val="tx2"/>
                </a:solidFill>
              </a:endParaRPr>
            </a:p>
          </p:txBody>
        </p:sp>
        <p:sp>
          <p:nvSpPr>
            <p:cNvPr id="14" name="TextBox 13">
              <a:extLst>
                <a:ext uri="{FF2B5EF4-FFF2-40B4-BE49-F238E27FC236}">
                  <a16:creationId xmlns:a16="http://schemas.microsoft.com/office/drawing/2014/main" id="{AFD80A00-C2E9-8A24-2D36-19F44B404C5E}"/>
                </a:ext>
              </a:extLst>
            </p:cNvPr>
            <p:cNvSpPr txBox="1"/>
            <p:nvPr/>
          </p:nvSpPr>
          <p:spPr>
            <a:xfrm>
              <a:off x="3209104" y="4197468"/>
              <a:ext cx="914400" cy="914400"/>
            </a:xfrm>
            <a:prstGeom prst="rect">
              <a:avLst/>
            </a:prstGeom>
            <a:noFill/>
          </p:spPr>
          <p:txBody>
            <a:bodyPr wrap="none" lIns="0" tIns="0" rIns="0" bIns="0" rtlCol="0">
              <a:noAutofit/>
            </a:bodyPr>
            <a:lstStyle/>
            <a:p>
              <a:pPr algn="l"/>
              <a:r>
                <a:rPr lang="en-US" sz="1600" dirty="0">
                  <a:solidFill>
                    <a:schemeClr val="tx2"/>
                  </a:solidFill>
                </a:rPr>
                <a:t>DR region </a:t>
              </a:r>
            </a:p>
            <a:p>
              <a:pPr algn="l"/>
              <a:r>
                <a:rPr lang="en-US" sz="1600" dirty="0">
                  <a:solidFill>
                    <a:schemeClr val="tx2"/>
                  </a:solidFill>
                </a:rPr>
                <a:t>resources</a:t>
              </a:r>
            </a:p>
            <a:p>
              <a:pPr algn="l"/>
              <a:endParaRPr lang="en-IN" sz="1600" dirty="0">
                <a:solidFill>
                  <a:schemeClr val="tx2"/>
                </a:solidFill>
              </a:endParaRPr>
            </a:p>
          </p:txBody>
        </p:sp>
        <p:cxnSp>
          <p:nvCxnSpPr>
            <p:cNvPr id="22" name="Connector: Elbow 21">
              <a:extLst>
                <a:ext uri="{FF2B5EF4-FFF2-40B4-BE49-F238E27FC236}">
                  <a16:creationId xmlns:a16="http://schemas.microsoft.com/office/drawing/2014/main" id="{3669E12E-C3BB-C491-6620-05F888999BF5}"/>
                </a:ext>
              </a:extLst>
            </p:cNvPr>
            <p:cNvCxnSpPr>
              <a:stCxn id="12" idx="3"/>
              <a:endCxn id="11" idx="0"/>
            </p:cNvCxnSpPr>
            <p:nvPr/>
          </p:nvCxnSpPr>
          <p:spPr>
            <a:xfrm>
              <a:off x="1761153" y="1520610"/>
              <a:ext cx="1125086" cy="1136099"/>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A5AE11D-91AA-30B0-AB7A-C8776840CE6C}"/>
              </a:ext>
            </a:extLst>
          </p:cNvPr>
          <p:cNvSpPr txBox="1"/>
          <p:nvPr/>
        </p:nvSpPr>
        <p:spPr>
          <a:xfrm>
            <a:off x="5238145" y="563615"/>
            <a:ext cx="8313129" cy="8340745"/>
          </a:xfrm>
          <a:prstGeom prst="rect">
            <a:avLst/>
          </a:prstGeom>
        </p:spPr>
        <p:txBody>
          <a:bodyPr wrap="square" lIns="0" tIns="0" rIns="0" bIns="0" rtlCol="0">
            <a:spAutoFit/>
          </a:bodyPr>
          <a:lstStyle/>
          <a:p>
            <a:pPr algn="l"/>
            <a:r>
              <a:rPr lang="en-IN" sz="1400" b="1" u="sng" dirty="0">
                <a:solidFill>
                  <a:schemeClr val="tx2"/>
                </a:solidFill>
              </a:rPr>
              <a:t>Failback</a:t>
            </a:r>
          </a:p>
          <a:p>
            <a:pPr algn="l"/>
            <a:endParaRPr lang="en-IN" dirty="0">
              <a:solidFill>
                <a:schemeClr val="tx2"/>
              </a:solidFill>
            </a:endParaRPr>
          </a:p>
          <a:p>
            <a:pPr algn="l"/>
            <a:endParaRPr lang="en-IN" sz="1200" dirty="0">
              <a:solidFill>
                <a:schemeClr val="tx2"/>
              </a:solidFill>
            </a:endParaRPr>
          </a:p>
          <a:p>
            <a:pPr marL="228600" indent="-228600">
              <a:buAutoNum type="arabicParenR"/>
            </a:pPr>
            <a:r>
              <a:rPr lang="en-IN" sz="1200" dirty="0">
                <a:solidFill>
                  <a:schemeClr val="tx2"/>
                </a:solidFill>
              </a:rPr>
              <a:t>After the primary region (UAE North) is back to operational state, ALMP Infra/BAU team immediately </a:t>
            </a:r>
          </a:p>
          <a:p>
            <a:pPr algn="l"/>
            <a:r>
              <a:rPr lang="en-IN" sz="1200" dirty="0">
                <a:solidFill>
                  <a:schemeClr val="tx2"/>
                </a:solidFill>
              </a:rPr>
              <a:t>    initiate a replication  from DR to Primary (North Europe to UAE).</a:t>
            </a:r>
          </a:p>
          <a:p>
            <a:pPr algn="l"/>
            <a:endParaRPr lang="en-IN" sz="1200" dirty="0">
              <a:solidFill>
                <a:schemeClr val="tx2"/>
              </a:solidFill>
            </a:endParaRPr>
          </a:p>
          <a:p>
            <a:pPr algn="l"/>
            <a:r>
              <a:rPr lang="en-IN" sz="1200" dirty="0">
                <a:solidFill>
                  <a:schemeClr val="tx2"/>
                </a:solidFill>
              </a:rPr>
              <a:t>2)  ALMP team monitor the replica status and ensure the replica is up to date.</a:t>
            </a:r>
          </a:p>
          <a:p>
            <a:pPr algn="l"/>
            <a:endParaRPr lang="en-IN" sz="1200" dirty="0">
              <a:solidFill>
                <a:schemeClr val="tx2"/>
              </a:solidFill>
            </a:endParaRPr>
          </a:p>
          <a:p>
            <a:pPr algn="l"/>
            <a:r>
              <a:rPr lang="en-IN" sz="1200" dirty="0">
                <a:solidFill>
                  <a:schemeClr val="tx2"/>
                </a:solidFill>
              </a:rPr>
              <a:t>3) ALMP operations team update the new “replica” details to the production  config map.</a:t>
            </a:r>
          </a:p>
          <a:p>
            <a:pPr algn="l"/>
            <a:endParaRPr lang="en-IN" sz="1200" dirty="0">
              <a:solidFill>
                <a:schemeClr val="tx2"/>
              </a:solidFill>
            </a:endParaRPr>
          </a:p>
          <a:p>
            <a:pPr algn="l"/>
            <a:r>
              <a:rPr lang="en-IN" sz="1200" dirty="0">
                <a:solidFill>
                  <a:schemeClr val="tx2"/>
                </a:solidFill>
              </a:rPr>
              <a:t>4) After a discussion with  business, ALMP team bring back the production environment by</a:t>
            </a:r>
          </a:p>
          <a:p>
            <a:pPr algn="l"/>
            <a:r>
              <a:rPr lang="en-IN" sz="1200" dirty="0">
                <a:solidFill>
                  <a:schemeClr val="tx2"/>
                </a:solidFill>
              </a:rPr>
              <a:t> performing the below takes.</a:t>
            </a:r>
          </a:p>
          <a:p>
            <a:pPr algn="l"/>
            <a:endParaRPr lang="en-IN" sz="1200" dirty="0">
              <a:solidFill>
                <a:schemeClr val="tx2"/>
              </a:solidFill>
            </a:endParaRPr>
          </a:p>
          <a:p>
            <a:pPr algn="l"/>
            <a:r>
              <a:rPr lang="en-IN" sz="1200" dirty="0">
                <a:solidFill>
                  <a:schemeClr val="tx2"/>
                </a:solidFill>
              </a:rPr>
              <a:t>	Enable the Postgres DB to R/W</a:t>
            </a:r>
          </a:p>
          <a:p>
            <a:pPr algn="l"/>
            <a:r>
              <a:rPr lang="en-IN" sz="1200" dirty="0">
                <a:solidFill>
                  <a:schemeClr val="tx2"/>
                </a:solidFill>
              </a:rPr>
              <a:t>	Validate the sanity on Confluent topics.</a:t>
            </a:r>
          </a:p>
          <a:p>
            <a:pPr algn="l"/>
            <a:r>
              <a:rPr lang="en-IN" sz="1200" dirty="0">
                <a:solidFill>
                  <a:schemeClr val="tx2"/>
                </a:solidFill>
              </a:rPr>
              <a:t>	Run the new code to reflect the DB changes on ALMP app</a:t>
            </a:r>
          </a:p>
          <a:p>
            <a:pPr algn="l"/>
            <a:r>
              <a:rPr lang="en-IN" sz="1200" dirty="0">
                <a:solidFill>
                  <a:schemeClr val="tx2"/>
                </a:solidFill>
              </a:rPr>
              <a:t>	Perform a complete sanity, update the missing order from DB and confluent perspective.</a:t>
            </a:r>
          </a:p>
          <a:p>
            <a:pPr algn="l"/>
            <a:r>
              <a:rPr lang="en-IN" sz="1200" dirty="0">
                <a:solidFill>
                  <a:schemeClr val="tx2"/>
                </a:solidFill>
              </a:rPr>
              <a:t>	Resume the production option from UAE.</a:t>
            </a:r>
          </a:p>
          <a:p>
            <a:pPr algn="l"/>
            <a:endParaRPr lang="en-IN" sz="1200" dirty="0">
              <a:solidFill>
                <a:schemeClr val="tx2"/>
              </a:solidFill>
            </a:endParaRPr>
          </a:p>
          <a:p>
            <a:pPr algn="l"/>
            <a:r>
              <a:rPr lang="en-IN" sz="1200" dirty="0">
                <a:solidFill>
                  <a:schemeClr val="tx2"/>
                </a:solidFill>
              </a:rPr>
              <a:t>5) Post to the complete validation, ALMP team again recreate a replica from Primary to DR (UAE to</a:t>
            </a:r>
          </a:p>
          <a:p>
            <a:pPr algn="l"/>
            <a:r>
              <a:rPr lang="en-IN" sz="1200" dirty="0">
                <a:solidFill>
                  <a:schemeClr val="tx2"/>
                </a:solidFill>
              </a:rPr>
              <a:t> North-Europe) </a:t>
            </a:r>
          </a:p>
          <a:p>
            <a:pPr algn="l"/>
            <a:endParaRPr lang="en-IN" sz="1200" dirty="0">
              <a:solidFill>
                <a:schemeClr val="tx2"/>
              </a:solidFill>
            </a:endParaRPr>
          </a:p>
          <a:p>
            <a:pPr algn="l"/>
            <a:r>
              <a:rPr lang="en-IN" sz="1200" dirty="0">
                <a:solidFill>
                  <a:schemeClr val="tx2"/>
                </a:solidFill>
              </a:rPr>
              <a:t>6) Update the config map in DR in line with new replica services and complete the deployment.</a:t>
            </a:r>
          </a:p>
          <a:p>
            <a:pPr algn="l"/>
            <a:endParaRPr lang="en-IN" sz="1200" dirty="0">
              <a:solidFill>
                <a:schemeClr val="tx2"/>
              </a:solidFill>
            </a:endParaRPr>
          </a:p>
          <a:p>
            <a:pPr algn="l"/>
            <a:r>
              <a:rPr lang="en-IN" sz="1200" dirty="0">
                <a:solidFill>
                  <a:schemeClr val="tx2"/>
                </a:solidFill>
              </a:rPr>
              <a:t>7) Update the reports module.</a:t>
            </a:r>
          </a:p>
          <a:p>
            <a:pPr algn="l"/>
            <a:endParaRPr lang="en-IN" sz="1200" dirty="0">
              <a:solidFill>
                <a:schemeClr val="tx2"/>
              </a:solidFill>
            </a:endParaRPr>
          </a:p>
          <a:p>
            <a:pPr algn="l"/>
            <a:r>
              <a:rPr lang="en-IN" sz="1200" dirty="0">
                <a:solidFill>
                  <a:schemeClr val="tx2"/>
                </a:solidFill>
              </a:rPr>
              <a:t>8) Perform a sanity.</a:t>
            </a:r>
          </a:p>
          <a:p>
            <a:pPr algn="l"/>
            <a:endParaRPr lang="en-IN" sz="1200" dirty="0">
              <a:solidFill>
                <a:schemeClr val="tx2"/>
              </a:solidFill>
            </a:endParaRPr>
          </a:p>
          <a:p>
            <a:pPr algn="l"/>
            <a:endParaRPr lang="en-IN" sz="1200" dirty="0">
              <a:solidFill>
                <a:schemeClr val="tx2"/>
              </a:solidFill>
            </a:endParaRPr>
          </a:p>
          <a:p>
            <a:pPr algn="l"/>
            <a:r>
              <a:rPr lang="en-IN" sz="1200" dirty="0">
                <a:solidFill>
                  <a:schemeClr val="tx2"/>
                </a:solidFill>
              </a:rPr>
              <a:t>	</a:t>
            </a:r>
          </a:p>
          <a:p>
            <a:pPr algn="l"/>
            <a:r>
              <a:rPr lang="en-IN" sz="1200" dirty="0">
                <a:solidFill>
                  <a:schemeClr val="tx2"/>
                </a:solidFill>
              </a:rPr>
              <a:t>                      </a:t>
            </a:r>
          </a:p>
          <a:p>
            <a:pPr algn="l"/>
            <a:endParaRPr lang="en-IN" sz="12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r>
              <a:rPr lang="en-IN" sz="1200" dirty="0">
                <a:solidFill>
                  <a:schemeClr val="tx2"/>
                </a:solidFill>
              </a:rPr>
              <a:t> </a:t>
            </a:r>
            <a:endParaRPr lang="en-US" sz="1200" dirty="0">
              <a:solidFill>
                <a:schemeClr val="tx2"/>
              </a:solidFill>
            </a:endParaRPr>
          </a:p>
          <a:p>
            <a:pPr algn="l"/>
            <a:endParaRPr lang="en-IN" sz="1200" dirty="0">
              <a:solidFill>
                <a:srgbClr val="FF0000"/>
              </a:solidFill>
            </a:endParaRPr>
          </a:p>
          <a:p>
            <a:pPr algn="l"/>
            <a:endParaRPr lang="en-IN" sz="1600" dirty="0">
              <a:solidFill>
                <a:srgbClr val="FF0000"/>
              </a:solidFill>
            </a:endParaRPr>
          </a:p>
          <a:p>
            <a:pPr algn="l"/>
            <a:endParaRPr lang="en-IN" sz="1600" dirty="0">
              <a:solidFill>
                <a:srgbClr val="FF0000"/>
              </a:solidFill>
            </a:endParaRPr>
          </a:p>
          <a:p>
            <a:endParaRPr lang="en-IN" sz="16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r>
              <a:rPr lang="en-IN" dirty="0">
                <a:solidFill>
                  <a:schemeClr val="tx2"/>
                </a:solidFill>
              </a:rPr>
              <a:t>  </a:t>
            </a:r>
          </a:p>
        </p:txBody>
      </p:sp>
      <p:sp>
        <p:nvSpPr>
          <p:cNvPr id="27" name="TextBox 26">
            <a:extLst>
              <a:ext uri="{FF2B5EF4-FFF2-40B4-BE49-F238E27FC236}">
                <a16:creationId xmlns:a16="http://schemas.microsoft.com/office/drawing/2014/main" id="{D760172E-3F88-9B3A-44BF-6F374BF0AA3B}"/>
              </a:ext>
            </a:extLst>
          </p:cNvPr>
          <p:cNvSpPr txBox="1"/>
          <p:nvPr/>
        </p:nvSpPr>
        <p:spPr>
          <a:xfrm>
            <a:off x="427949" y="277374"/>
            <a:ext cx="1711174" cy="215444"/>
          </a:xfrm>
          <a:prstGeom prst="rect">
            <a:avLst/>
          </a:prstGeom>
        </p:spPr>
        <p:txBody>
          <a:bodyPr wrap="none" lIns="0" tIns="0" rIns="0" bIns="0" rtlCol="0">
            <a:spAutoFit/>
          </a:bodyPr>
          <a:lstStyle/>
          <a:p>
            <a:r>
              <a:rPr lang="en-IN" sz="1400" b="1" u="sng" dirty="0">
                <a:solidFill>
                  <a:schemeClr val="tx2"/>
                </a:solidFill>
              </a:rPr>
              <a:t>ALMP failback </a:t>
            </a:r>
            <a:r>
              <a:rPr lang="en-IN" sz="1400" b="1" u="sng" dirty="0" err="1">
                <a:solidFill>
                  <a:schemeClr val="tx2"/>
                </a:solidFill>
              </a:rPr>
              <a:t>Srtragey</a:t>
            </a:r>
            <a:endParaRPr lang="en-IN" sz="1400" b="1" u="sng" dirty="0">
              <a:solidFill>
                <a:schemeClr val="tx2"/>
              </a:solidFill>
            </a:endParaRPr>
          </a:p>
        </p:txBody>
      </p:sp>
      <p:cxnSp>
        <p:nvCxnSpPr>
          <p:cNvPr id="29" name="Straight Connector 28">
            <a:extLst>
              <a:ext uri="{FF2B5EF4-FFF2-40B4-BE49-F238E27FC236}">
                <a16:creationId xmlns:a16="http://schemas.microsoft.com/office/drawing/2014/main" id="{B8AC767E-87A3-1E5A-607B-19B45519AFAC}"/>
              </a:ext>
            </a:extLst>
          </p:cNvPr>
          <p:cNvCxnSpPr>
            <a:cxnSpLocks/>
          </p:cNvCxnSpPr>
          <p:nvPr/>
        </p:nvCxnSpPr>
        <p:spPr>
          <a:xfrm>
            <a:off x="4724400" y="509145"/>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527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33</a:t>
            </a:fld>
            <a:endParaRPr lang="en-US" dirty="0"/>
          </a:p>
        </p:txBody>
      </p:sp>
      <p:grpSp>
        <p:nvGrpSpPr>
          <p:cNvPr id="25" name="Group 24">
            <a:extLst>
              <a:ext uri="{FF2B5EF4-FFF2-40B4-BE49-F238E27FC236}">
                <a16:creationId xmlns:a16="http://schemas.microsoft.com/office/drawing/2014/main" id="{08EB722D-33C3-2063-A7BD-FBBAE56188F0}"/>
              </a:ext>
            </a:extLst>
          </p:cNvPr>
          <p:cNvGrpSpPr/>
          <p:nvPr/>
        </p:nvGrpSpPr>
        <p:grpSpPr>
          <a:xfrm>
            <a:off x="304801" y="1916991"/>
            <a:ext cx="3773453" cy="3730267"/>
            <a:chOff x="645353" y="1219200"/>
            <a:chExt cx="4230653" cy="4111267"/>
          </a:xfrm>
        </p:grpSpPr>
        <p:sp>
          <p:nvSpPr>
            <p:cNvPr id="3" name="Rectangle: Rounded Corners 2" descr="Moc">
              <a:extLst>
                <a:ext uri="{FF2B5EF4-FFF2-40B4-BE49-F238E27FC236}">
                  <a16:creationId xmlns:a16="http://schemas.microsoft.com/office/drawing/2014/main" id="{92D27809-EF4A-F2B3-3747-587EA15C2D04}"/>
                </a:ext>
              </a:extLst>
            </p:cNvPr>
            <p:cNvSpPr/>
            <p:nvPr/>
          </p:nvSpPr>
          <p:spPr>
            <a:xfrm>
              <a:off x="645353" y="4011382"/>
              <a:ext cx="1859500" cy="1286572"/>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4" name="TextBox 3">
              <a:extLst>
                <a:ext uri="{FF2B5EF4-FFF2-40B4-BE49-F238E27FC236}">
                  <a16:creationId xmlns:a16="http://schemas.microsoft.com/office/drawing/2014/main" id="{FC8F96F6-3DA1-25BA-0E19-393324348C4B}"/>
                </a:ext>
              </a:extLst>
            </p:cNvPr>
            <p:cNvSpPr txBox="1"/>
            <p:nvPr/>
          </p:nvSpPr>
          <p:spPr>
            <a:xfrm>
              <a:off x="2008585" y="2297255"/>
              <a:ext cx="914400" cy="914400"/>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5" name="Connector: Elbow 4">
              <a:extLst>
                <a:ext uri="{FF2B5EF4-FFF2-40B4-BE49-F238E27FC236}">
                  <a16:creationId xmlns:a16="http://schemas.microsoft.com/office/drawing/2014/main" id="{7C5726B0-DF2D-29DB-FDEC-8962E8A349DE}"/>
                </a:ext>
              </a:extLst>
            </p:cNvPr>
            <p:cNvCxnSpPr>
              <a:cxnSpLocks/>
            </p:cNvCxnSpPr>
            <p:nvPr/>
          </p:nvCxnSpPr>
          <p:spPr>
            <a:xfrm>
              <a:off x="3219803" y="3076080"/>
              <a:ext cx="726453" cy="935301"/>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1A3063D3-1236-6B76-DC1A-018C28B0153D}"/>
                </a:ext>
              </a:extLst>
            </p:cNvPr>
            <p:cNvCxnSpPr>
              <a:cxnSpLocks/>
            </p:cNvCxnSpPr>
            <p:nvPr/>
          </p:nvCxnSpPr>
          <p:spPr>
            <a:xfrm rot="10800000" flipV="1">
              <a:off x="1575103" y="3076079"/>
              <a:ext cx="884345" cy="967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BE742DD3-CC5A-7949-22F1-500AFF5C9023}"/>
                </a:ext>
              </a:extLst>
            </p:cNvPr>
            <p:cNvSpPr/>
            <p:nvPr/>
          </p:nvSpPr>
          <p:spPr>
            <a:xfrm>
              <a:off x="3016506" y="4043894"/>
              <a:ext cx="1859500" cy="1286573"/>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1" name="Picture 10">
              <a:extLst>
                <a:ext uri="{FF2B5EF4-FFF2-40B4-BE49-F238E27FC236}">
                  <a16:creationId xmlns:a16="http://schemas.microsoft.com/office/drawing/2014/main" id="{2F645084-D595-6B5F-7591-FEDFA97DB735}"/>
                </a:ext>
              </a:extLst>
            </p:cNvPr>
            <p:cNvPicPr>
              <a:picLocks noChangeAspect="1"/>
            </p:cNvPicPr>
            <p:nvPr/>
          </p:nvPicPr>
          <p:blipFill>
            <a:blip r:embed="rId3"/>
            <a:stretch>
              <a:fillRect/>
            </a:stretch>
          </p:blipFill>
          <p:spPr>
            <a:xfrm>
              <a:off x="2339729" y="2656709"/>
              <a:ext cx="1093019" cy="967816"/>
            </a:xfrm>
            <a:prstGeom prst="rect">
              <a:avLst/>
            </a:prstGeom>
          </p:spPr>
        </p:pic>
        <p:pic>
          <p:nvPicPr>
            <p:cNvPr id="12" name="Picture 11">
              <a:extLst>
                <a:ext uri="{FF2B5EF4-FFF2-40B4-BE49-F238E27FC236}">
                  <a16:creationId xmlns:a16="http://schemas.microsoft.com/office/drawing/2014/main" id="{DE75A5A3-2B16-9EC8-0F7D-C1027AF7D68C}"/>
                </a:ext>
              </a:extLst>
            </p:cNvPr>
            <p:cNvPicPr>
              <a:picLocks noChangeAspect="1"/>
            </p:cNvPicPr>
            <p:nvPr/>
          </p:nvPicPr>
          <p:blipFill>
            <a:blip r:embed="rId4"/>
            <a:stretch>
              <a:fillRect/>
            </a:stretch>
          </p:blipFill>
          <p:spPr>
            <a:xfrm>
              <a:off x="719686" y="1219200"/>
              <a:ext cx="1041467" cy="602819"/>
            </a:xfrm>
            <a:prstGeom prst="rect">
              <a:avLst/>
            </a:prstGeom>
          </p:spPr>
        </p:pic>
        <p:sp>
          <p:nvSpPr>
            <p:cNvPr id="13" name="TextBox 12">
              <a:extLst>
                <a:ext uri="{FF2B5EF4-FFF2-40B4-BE49-F238E27FC236}">
                  <a16:creationId xmlns:a16="http://schemas.microsoft.com/office/drawing/2014/main" id="{FCE7A034-E7C9-2963-B911-E1767305AF46}"/>
                </a:ext>
              </a:extLst>
            </p:cNvPr>
            <p:cNvSpPr txBox="1"/>
            <p:nvPr/>
          </p:nvSpPr>
          <p:spPr>
            <a:xfrm>
              <a:off x="968765" y="4273095"/>
              <a:ext cx="914400" cy="914400"/>
            </a:xfrm>
            <a:prstGeom prst="rect">
              <a:avLst/>
            </a:prstGeom>
            <a:noFill/>
          </p:spPr>
          <p:txBody>
            <a:bodyPr wrap="none" lIns="0" tIns="0" rIns="0" bIns="0" rtlCol="0">
              <a:noAutofit/>
            </a:bodyPr>
            <a:lstStyle/>
            <a:p>
              <a:pPr algn="l"/>
              <a:r>
                <a:rPr lang="en-US" sz="1600" dirty="0">
                  <a:solidFill>
                    <a:schemeClr val="tx2"/>
                  </a:solidFill>
                </a:rPr>
                <a:t>Primary region </a:t>
              </a:r>
            </a:p>
            <a:p>
              <a:pPr algn="l"/>
              <a:r>
                <a:rPr lang="en-US" sz="1600" dirty="0">
                  <a:solidFill>
                    <a:schemeClr val="tx2"/>
                  </a:solidFill>
                </a:rPr>
                <a:t>resources</a:t>
              </a:r>
            </a:p>
            <a:p>
              <a:pPr algn="l"/>
              <a:endParaRPr lang="en-IN" sz="1600" dirty="0">
                <a:solidFill>
                  <a:schemeClr val="tx2"/>
                </a:solidFill>
              </a:endParaRPr>
            </a:p>
          </p:txBody>
        </p:sp>
        <p:sp>
          <p:nvSpPr>
            <p:cNvPr id="14" name="TextBox 13">
              <a:extLst>
                <a:ext uri="{FF2B5EF4-FFF2-40B4-BE49-F238E27FC236}">
                  <a16:creationId xmlns:a16="http://schemas.microsoft.com/office/drawing/2014/main" id="{AFD80A00-C2E9-8A24-2D36-19F44B404C5E}"/>
                </a:ext>
              </a:extLst>
            </p:cNvPr>
            <p:cNvSpPr txBox="1"/>
            <p:nvPr/>
          </p:nvSpPr>
          <p:spPr>
            <a:xfrm>
              <a:off x="3209104" y="4197468"/>
              <a:ext cx="914400" cy="914400"/>
            </a:xfrm>
            <a:prstGeom prst="rect">
              <a:avLst/>
            </a:prstGeom>
            <a:noFill/>
          </p:spPr>
          <p:txBody>
            <a:bodyPr wrap="none" lIns="0" tIns="0" rIns="0" bIns="0" rtlCol="0">
              <a:noAutofit/>
            </a:bodyPr>
            <a:lstStyle/>
            <a:p>
              <a:pPr algn="l"/>
              <a:r>
                <a:rPr lang="en-US" sz="1600" dirty="0">
                  <a:solidFill>
                    <a:schemeClr val="tx2"/>
                  </a:solidFill>
                </a:rPr>
                <a:t>DR region </a:t>
              </a:r>
            </a:p>
            <a:p>
              <a:pPr algn="l"/>
              <a:r>
                <a:rPr lang="en-US" sz="1600" dirty="0">
                  <a:solidFill>
                    <a:schemeClr val="tx2"/>
                  </a:solidFill>
                </a:rPr>
                <a:t>resources</a:t>
              </a:r>
            </a:p>
            <a:p>
              <a:pPr algn="l"/>
              <a:endParaRPr lang="en-IN" sz="1600" dirty="0">
                <a:solidFill>
                  <a:schemeClr val="tx2"/>
                </a:solidFill>
              </a:endParaRPr>
            </a:p>
          </p:txBody>
        </p:sp>
        <p:cxnSp>
          <p:nvCxnSpPr>
            <p:cNvPr id="22" name="Connector: Elbow 21">
              <a:extLst>
                <a:ext uri="{FF2B5EF4-FFF2-40B4-BE49-F238E27FC236}">
                  <a16:creationId xmlns:a16="http://schemas.microsoft.com/office/drawing/2014/main" id="{3669E12E-C3BB-C491-6620-05F888999BF5}"/>
                </a:ext>
              </a:extLst>
            </p:cNvPr>
            <p:cNvCxnSpPr>
              <a:stCxn id="12" idx="3"/>
              <a:endCxn id="11" idx="0"/>
            </p:cNvCxnSpPr>
            <p:nvPr/>
          </p:nvCxnSpPr>
          <p:spPr>
            <a:xfrm>
              <a:off x="1761153" y="1520610"/>
              <a:ext cx="1125086" cy="1136099"/>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Multiplication Sign 22">
              <a:extLst>
                <a:ext uri="{FF2B5EF4-FFF2-40B4-BE49-F238E27FC236}">
                  <a16:creationId xmlns:a16="http://schemas.microsoft.com/office/drawing/2014/main" id="{A9EB0BD9-60C5-F065-55FA-FF9D82FC4949}"/>
                </a:ext>
              </a:extLst>
            </p:cNvPr>
            <p:cNvSpPr/>
            <p:nvPr/>
          </p:nvSpPr>
          <p:spPr>
            <a:xfrm>
              <a:off x="765569" y="2621746"/>
              <a:ext cx="1426029" cy="931899"/>
            </a:xfrm>
            <a:prstGeom prst="mathMultiply">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TextBox 23">
            <a:extLst>
              <a:ext uri="{FF2B5EF4-FFF2-40B4-BE49-F238E27FC236}">
                <a16:creationId xmlns:a16="http://schemas.microsoft.com/office/drawing/2014/main" id="{2A5AE11D-91AA-30B0-AB7A-C8776840CE6C}"/>
              </a:ext>
            </a:extLst>
          </p:cNvPr>
          <p:cNvSpPr txBox="1"/>
          <p:nvPr/>
        </p:nvSpPr>
        <p:spPr>
          <a:xfrm>
            <a:off x="5094257" y="563615"/>
            <a:ext cx="8313129" cy="6678751"/>
          </a:xfrm>
          <a:prstGeom prst="rect">
            <a:avLst/>
          </a:prstGeom>
        </p:spPr>
        <p:txBody>
          <a:bodyPr wrap="square" lIns="0" tIns="0" rIns="0" bIns="0" rtlCol="0">
            <a:spAutoFit/>
          </a:bodyPr>
          <a:lstStyle/>
          <a:p>
            <a:r>
              <a:rPr lang="en-IN" sz="1400" b="1" u="sng" dirty="0">
                <a:solidFill>
                  <a:schemeClr val="tx2"/>
                </a:solidFill>
              </a:rPr>
              <a:t>In the event of DR</a:t>
            </a:r>
          </a:p>
          <a:p>
            <a:endParaRPr lang="en-IN" dirty="0">
              <a:solidFill>
                <a:schemeClr val="tx2"/>
              </a:solidFill>
            </a:endParaRPr>
          </a:p>
          <a:p>
            <a:r>
              <a:rPr lang="en-IN" sz="1200" dirty="0">
                <a:solidFill>
                  <a:schemeClr val="tx2"/>
                </a:solidFill>
              </a:rPr>
              <a:t>1) Traffic Manager validate the “Health probe” of the  primary gateway.</a:t>
            </a:r>
          </a:p>
          <a:p>
            <a:endParaRPr lang="en-IN" sz="1200" dirty="0">
              <a:solidFill>
                <a:schemeClr val="tx2"/>
              </a:solidFill>
            </a:endParaRPr>
          </a:p>
          <a:p>
            <a:r>
              <a:rPr lang="en-IN" sz="1200" dirty="0">
                <a:solidFill>
                  <a:schemeClr val="tx2"/>
                </a:solidFill>
              </a:rPr>
              <a:t>2) Traffic manager detects a  health probe </a:t>
            </a:r>
            <a:r>
              <a:rPr lang="en-IN" sz="1200" b="1" dirty="0">
                <a:solidFill>
                  <a:srgbClr val="161616"/>
                </a:solidFill>
                <a:latin typeface="Segoe UI" panose="020B0502040204020203" pitchFamily="34" charset="0"/>
              </a:rPr>
              <a:t>Tolerated number of failures</a:t>
            </a:r>
            <a:r>
              <a:rPr lang="en-IN" sz="1200" dirty="0">
                <a:solidFill>
                  <a:srgbClr val="161616"/>
                </a:solidFill>
                <a:latin typeface="Segoe UI" panose="020B0502040204020203" pitchFamily="34" charset="0"/>
              </a:rPr>
              <a:t> more </a:t>
            </a:r>
          </a:p>
          <a:p>
            <a:r>
              <a:rPr lang="en-IN" sz="1200" dirty="0">
                <a:solidFill>
                  <a:srgbClr val="161616"/>
                </a:solidFill>
                <a:latin typeface="Segoe UI" panose="020B0502040204020203" pitchFamily="34" charset="0"/>
              </a:rPr>
              <a:t>    than a defined time</a:t>
            </a:r>
            <a:r>
              <a:rPr lang="en-IN" sz="1200" dirty="0">
                <a:solidFill>
                  <a:schemeClr val="tx2"/>
                </a:solidFill>
                <a:latin typeface="Segoe UI" panose="020B0502040204020203" pitchFamily="34" charset="0"/>
              </a:rPr>
              <a:t> </a:t>
            </a:r>
            <a:r>
              <a:rPr lang="en-IN" sz="1200" dirty="0">
                <a:solidFill>
                  <a:schemeClr val="tx2"/>
                </a:solidFill>
              </a:rPr>
              <a:t>(15 mins) the DNS traffic automatically route the </a:t>
            </a:r>
          </a:p>
          <a:p>
            <a:r>
              <a:rPr lang="en-IN" sz="1200" dirty="0">
                <a:solidFill>
                  <a:schemeClr val="tx2"/>
                </a:solidFill>
              </a:rPr>
              <a:t>    traffic to DR gateway and trigger the alert.</a:t>
            </a:r>
          </a:p>
          <a:p>
            <a:endParaRPr lang="en-IN" sz="1200" dirty="0">
              <a:solidFill>
                <a:schemeClr val="tx2"/>
              </a:solidFill>
            </a:endParaRPr>
          </a:p>
          <a:p>
            <a:r>
              <a:rPr lang="en-IN" sz="1200" dirty="0">
                <a:solidFill>
                  <a:schemeClr val="tx2"/>
                </a:solidFill>
              </a:rPr>
              <a:t>3) ALMP App team team validates the data consistency” and  ALMP Infra/ BAU team manually </a:t>
            </a:r>
          </a:p>
          <a:p>
            <a:r>
              <a:rPr lang="en-IN" sz="1200" dirty="0">
                <a:solidFill>
                  <a:schemeClr val="tx2"/>
                </a:solidFill>
              </a:rPr>
              <a:t>    bringing the DR “replica” DB to the to “read/write”.</a:t>
            </a:r>
          </a:p>
          <a:p>
            <a:endParaRPr lang="en-IN" sz="1200" dirty="0">
              <a:solidFill>
                <a:schemeClr val="tx2"/>
              </a:solidFill>
            </a:endParaRPr>
          </a:p>
          <a:p>
            <a:r>
              <a:rPr lang="en-IN" sz="1200" dirty="0">
                <a:solidFill>
                  <a:schemeClr val="tx2"/>
                </a:solidFill>
              </a:rPr>
              <a:t>4) ALMP team validate the confluent topics and  take a necessary action for the missed order</a:t>
            </a:r>
          </a:p>
          <a:p>
            <a:r>
              <a:rPr lang="en-IN" sz="1200" dirty="0">
                <a:solidFill>
                  <a:schemeClr val="tx2"/>
                </a:solidFill>
              </a:rPr>
              <a:t>    to provide a go-ahead to resume business.</a:t>
            </a:r>
          </a:p>
          <a:p>
            <a:endParaRPr lang="en-IN" sz="1200" dirty="0">
              <a:solidFill>
                <a:schemeClr val="tx2"/>
              </a:solidFill>
            </a:endParaRPr>
          </a:p>
          <a:p>
            <a:r>
              <a:rPr lang="en-IN" sz="1200" dirty="0">
                <a:solidFill>
                  <a:schemeClr val="tx2"/>
                </a:solidFill>
              </a:rPr>
              <a:t>5) On going transactions during failover manually need to be address  if primary is not responsive </a:t>
            </a:r>
          </a:p>
          <a:p>
            <a:r>
              <a:rPr lang="en-IN" sz="1200" dirty="0">
                <a:solidFill>
                  <a:schemeClr val="tx2"/>
                </a:solidFill>
              </a:rPr>
              <a:t>    both DB and Confluent. </a:t>
            </a:r>
          </a:p>
          <a:p>
            <a:endParaRPr lang="en-IN" sz="1200" dirty="0">
              <a:solidFill>
                <a:schemeClr val="tx2"/>
              </a:solidFill>
            </a:endParaRPr>
          </a:p>
          <a:p>
            <a:r>
              <a:rPr lang="en-IN" sz="1200" dirty="0">
                <a:solidFill>
                  <a:schemeClr val="tx2"/>
                </a:solidFill>
              </a:rPr>
              <a:t>6) After the DR failover, the </a:t>
            </a:r>
            <a:r>
              <a:rPr lang="en-US" sz="1200" dirty="0">
                <a:solidFill>
                  <a:schemeClr val="tx2"/>
                </a:solidFill>
              </a:rPr>
              <a:t>new transactions will flow to DB and confluent</a:t>
            </a:r>
          </a:p>
          <a:p>
            <a:endParaRPr lang="en-IN" sz="1200" dirty="0">
              <a:solidFill>
                <a:schemeClr val="tx2"/>
              </a:solidFill>
            </a:endParaRPr>
          </a:p>
          <a:p>
            <a:r>
              <a:rPr lang="en-US" sz="1200" dirty="0">
                <a:solidFill>
                  <a:schemeClr val="tx2"/>
                </a:solidFill>
              </a:rPr>
              <a:t>7) DR cluster resources should be up and running with all required configs related to DR </a:t>
            </a:r>
          </a:p>
          <a:p>
            <a:endParaRPr lang="en-US" sz="1200" dirty="0">
              <a:solidFill>
                <a:schemeClr val="tx2"/>
              </a:solidFill>
            </a:endParaRPr>
          </a:p>
          <a:p>
            <a:endParaRPr lang="en-US" sz="1200" dirty="0">
              <a:solidFill>
                <a:schemeClr val="tx2"/>
              </a:solidFill>
            </a:endParaRPr>
          </a:p>
          <a:p>
            <a:r>
              <a:rPr lang="en-IN" sz="1200" b="1" dirty="0">
                <a:solidFill>
                  <a:schemeClr val="tx2"/>
                </a:solidFill>
              </a:rPr>
              <a:t>Note: </a:t>
            </a:r>
            <a:r>
              <a:rPr lang="en-IN" sz="1200" dirty="0">
                <a:solidFill>
                  <a:schemeClr val="tx2"/>
                </a:solidFill>
              </a:rPr>
              <a:t>Above mentioned automated failover only deals with the “Front end” </a:t>
            </a:r>
          </a:p>
          <a:p>
            <a:r>
              <a:rPr lang="en-IN" sz="1200" dirty="0">
                <a:solidFill>
                  <a:schemeClr val="tx2"/>
                </a:solidFill>
              </a:rPr>
              <a:t>component failures, There are scenario on the backend components failures, like DB</a:t>
            </a:r>
          </a:p>
          <a:p>
            <a:r>
              <a:rPr lang="en-IN" sz="1200" dirty="0">
                <a:solidFill>
                  <a:schemeClr val="tx2"/>
                </a:solidFill>
              </a:rPr>
              <a:t>or Confluent failures still we need to perform a manual failover based on the validation.</a:t>
            </a:r>
          </a:p>
          <a:p>
            <a:r>
              <a:rPr lang="en-IN" sz="1200" dirty="0">
                <a:solidFill>
                  <a:schemeClr val="tx2"/>
                </a:solidFill>
              </a:rPr>
              <a:t>High availability feature is not enabled on DR due to cost</a:t>
            </a:r>
          </a:p>
          <a:p>
            <a:endParaRPr lang="en-US" sz="1200" dirty="0">
              <a:solidFill>
                <a:schemeClr val="tx2"/>
              </a:solidFill>
            </a:endParaRPr>
          </a:p>
          <a:p>
            <a:pPr algn="l"/>
            <a:endParaRPr lang="en-IN" sz="1200" dirty="0">
              <a:solidFill>
                <a:srgbClr val="FF0000"/>
              </a:solidFill>
            </a:endParaRPr>
          </a:p>
          <a:p>
            <a:pPr algn="l"/>
            <a:endParaRPr lang="en-IN" sz="1600" dirty="0">
              <a:solidFill>
                <a:srgbClr val="FF0000"/>
              </a:solidFill>
            </a:endParaRPr>
          </a:p>
          <a:p>
            <a:pPr algn="l"/>
            <a:endParaRPr lang="en-IN" sz="1600" dirty="0">
              <a:solidFill>
                <a:srgbClr val="FF0000"/>
              </a:solidFill>
            </a:endParaRPr>
          </a:p>
          <a:p>
            <a:endParaRPr lang="en-IN" sz="16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r>
              <a:rPr lang="en-IN" dirty="0">
                <a:solidFill>
                  <a:schemeClr val="tx2"/>
                </a:solidFill>
              </a:rPr>
              <a:t>  </a:t>
            </a:r>
          </a:p>
        </p:txBody>
      </p:sp>
      <p:sp>
        <p:nvSpPr>
          <p:cNvPr id="27" name="TextBox 26">
            <a:extLst>
              <a:ext uri="{FF2B5EF4-FFF2-40B4-BE49-F238E27FC236}">
                <a16:creationId xmlns:a16="http://schemas.microsoft.com/office/drawing/2014/main" id="{D760172E-3F88-9B3A-44BF-6F374BF0AA3B}"/>
              </a:ext>
            </a:extLst>
          </p:cNvPr>
          <p:cNvSpPr txBox="1"/>
          <p:nvPr/>
        </p:nvSpPr>
        <p:spPr>
          <a:xfrm>
            <a:off x="304006" y="217353"/>
            <a:ext cx="3233834" cy="215444"/>
          </a:xfrm>
          <a:prstGeom prst="rect">
            <a:avLst/>
          </a:prstGeom>
        </p:spPr>
        <p:txBody>
          <a:bodyPr wrap="none" lIns="0" tIns="0" rIns="0" bIns="0" rtlCol="0">
            <a:spAutoFit/>
          </a:bodyPr>
          <a:lstStyle/>
          <a:p>
            <a:r>
              <a:rPr lang="en-IN" sz="1400" b="1" u="sng" dirty="0">
                <a:solidFill>
                  <a:schemeClr val="tx2"/>
                </a:solidFill>
              </a:rPr>
              <a:t>ALMP DR </a:t>
            </a:r>
            <a:r>
              <a:rPr lang="en-IN" sz="1400" b="1" u="sng" dirty="0" err="1">
                <a:solidFill>
                  <a:schemeClr val="tx2"/>
                </a:solidFill>
              </a:rPr>
              <a:t>Srtragey</a:t>
            </a:r>
            <a:r>
              <a:rPr lang="en-IN" sz="1400" b="1" u="sng" dirty="0">
                <a:solidFill>
                  <a:schemeClr val="tx2"/>
                </a:solidFill>
              </a:rPr>
              <a:t> with Automated Failover</a:t>
            </a:r>
          </a:p>
        </p:txBody>
      </p:sp>
      <p:cxnSp>
        <p:nvCxnSpPr>
          <p:cNvPr id="29" name="Straight Connector 28">
            <a:extLst>
              <a:ext uri="{FF2B5EF4-FFF2-40B4-BE49-F238E27FC236}">
                <a16:creationId xmlns:a16="http://schemas.microsoft.com/office/drawing/2014/main" id="{B8AC767E-87A3-1E5A-607B-19B45519AFAC}"/>
              </a:ext>
            </a:extLst>
          </p:cNvPr>
          <p:cNvCxnSpPr>
            <a:cxnSpLocks/>
          </p:cNvCxnSpPr>
          <p:nvPr/>
        </p:nvCxnSpPr>
        <p:spPr>
          <a:xfrm>
            <a:off x="4724400" y="509145"/>
            <a:ext cx="0" cy="5601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537711"/>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34</a:t>
            </a:fld>
            <a:endParaRPr lang="en-US" dirty="0"/>
          </a:p>
        </p:txBody>
      </p:sp>
      <p:grpSp>
        <p:nvGrpSpPr>
          <p:cNvPr id="25" name="Group 24">
            <a:extLst>
              <a:ext uri="{FF2B5EF4-FFF2-40B4-BE49-F238E27FC236}">
                <a16:creationId xmlns:a16="http://schemas.microsoft.com/office/drawing/2014/main" id="{08EB722D-33C3-2063-A7BD-FBBAE56188F0}"/>
              </a:ext>
            </a:extLst>
          </p:cNvPr>
          <p:cNvGrpSpPr/>
          <p:nvPr/>
        </p:nvGrpSpPr>
        <p:grpSpPr>
          <a:xfrm>
            <a:off x="304801" y="1916991"/>
            <a:ext cx="3773453" cy="3730267"/>
            <a:chOff x="645353" y="1219200"/>
            <a:chExt cx="4230653" cy="4111267"/>
          </a:xfrm>
        </p:grpSpPr>
        <p:sp>
          <p:nvSpPr>
            <p:cNvPr id="3" name="Rectangle: Rounded Corners 2" descr="Moc">
              <a:extLst>
                <a:ext uri="{FF2B5EF4-FFF2-40B4-BE49-F238E27FC236}">
                  <a16:creationId xmlns:a16="http://schemas.microsoft.com/office/drawing/2014/main" id="{92D27809-EF4A-F2B3-3747-587EA15C2D04}"/>
                </a:ext>
              </a:extLst>
            </p:cNvPr>
            <p:cNvSpPr/>
            <p:nvPr/>
          </p:nvSpPr>
          <p:spPr>
            <a:xfrm>
              <a:off x="645353" y="4011382"/>
              <a:ext cx="1859500" cy="1286572"/>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sp>
          <p:nvSpPr>
            <p:cNvPr id="4" name="TextBox 3">
              <a:extLst>
                <a:ext uri="{FF2B5EF4-FFF2-40B4-BE49-F238E27FC236}">
                  <a16:creationId xmlns:a16="http://schemas.microsoft.com/office/drawing/2014/main" id="{FC8F96F6-3DA1-25BA-0E19-393324348C4B}"/>
                </a:ext>
              </a:extLst>
            </p:cNvPr>
            <p:cNvSpPr txBox="1"/>
            <p:nvPr/>
          </p:nvSpPr>
          <p:spPr>
            <a:xfrm>
              <a:off x="2008585" y="2297255"/>
              <a:ext cx="914400" cy="914400"/>
            </a:xfrm>
            <a:prstGeom prst="rect">
              <a:avLst/>
            </a:prstGeom>
            <a:noFill/>
          </p:spPr>
          <p:txBody>
            <a:bodyPr wrap="none" lIns="0" tIns="0" rIns="0" bIns="0" rtlCol="0">
              <a:noAutofit/>
            </a:bodyPr>
            <a:lstStyle/>
            <a:p>
              <a:pPr algn="l"/>
              <a:r>
                <a:rPr lang="en-IN" sz="1600" dirty="0" err="1">
                  <a:solidFill>
                    <a:schemeClr val="tx2"/>
                  </a:solidFill>
                </a:rPr>
                <a:t>almp.americana.rest</a:t>
              </a:r>
              <a:endParaRPr lang="en-IN" sz="1600" dirty="0">
                <a:solidFill>
                  <a:schemeClr val="tx2"/>
                </a:solidFill>
              </a:endParaRPr>
            </a:p>
          </p:txBody>
        </p:sp>
        <p:cxnSp>
          <p:nvCxnSpPr>
            <p:cNvPr id="5" name="Connector: Elbow 4">
              <a:extLst>
                <a:ext uri="{FF2B5EF4-FFF2-40B4-BE49-F238E27FC236}">
                  <a16:creationId xmlns:a16="http://schemas.microsoft.com/office/drawing/2014/main" id="{7C5726B0-DF2D-29DB-FDEC-8962E8A349DE}"/>
                </a:ext>
              </a:extLst>
            </p:cNvPr>
            <p:cNvCxnSpPr>
              <a:cxnSpLocks/>
            </p:cNvCxnSpPr>
            <p:nvPr/>
          </p:nvCxnSpPr>
          <p:spPr>
            <a:xfrm>
              <a:off x="3219803" y="3076080"/>
              <a:ext cx="726453" cy="935301"/>
            </a:xfrm>
            <a:prstGeom prst="bent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1A3063D3-1236-6B76-DC1A-018C28B0153D}"/>
                </a:ext>
              </a:extLst>
            </p:cNvPr>
            <p:cNvCxnSpPr>
              <a:cxnSpLocks/>
            </p:cNvCxnSpPr>
            <p:nvPr/>
          </p:nvCxnSpPr>
          <p:spPr>
            <a:xfrm rot="10800000" flipV="1">
              <a:off x="1575103" y="3076079"/>
              <a:ext cx="884345" cy="967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BE742DD3-CC5A-7949-22F1-500AFF5C9023}"/>
                </a:ext>
              </a:extLst>
            </p:cNvPr>
            <p:cNvSpPr/>
            <p:nvPr/>
          </p:nvSpPr>
          <p:spPr>
            <a:xfrm>
              <a:off x="3016506" y="4043894"/>
              <a:ext cx="1859500" cy="1286573"/>
            </a:xfrm>
            <a:prstGeom prst="roundRect">
              <a:avLst>
                <a:gd name="adj" fmla="val 16667"/>
              </a:avLst>
            </a:prstGeom>
            <a:noFill/>
            <a:ln w="9525" cap="flat" cmpd="sng" algn="ctr">
              <a:solidFill>
                <a:schemeClr val="tx1">
                  <a:lumMod val="90000"/>
                  <a:lumOff val="10000"/>
                </a:schemeClr>
              </a:solidFill>
              <a:prstDash val="solid"/>
              <a:round/>
              <a:headEnd type="none" w="med" len="med"/>
              <a:tailEnd type="none" w="med" len="med"/>
            </a:ln>
            <a:effectLst/>
          </p:spPr>
          <p:txBody>
            <a:bodyPr vert="horz" wrap="square" lIns="87094" tIns="43547" rIns="87094" bIns="43547" numCol="1" rtlCol="0" anchor="t" anchorCtr="0" compatLnSpc="1">
              <a:prstTxWarp prst="textNoShape">
                <a:avLst/>
              </a:prstTxWarp>
            </a:bodyPr>
            <a:lstStyle/>
            <a:p>
              <a:pPr defTabSz="870966" eaLnBrk="0" fontAlgn="base" hangingPunct="0">
                <a:spcBef>
                  <a:spcPct val="0"/>
                </a:spcBef>
                <a:spcAft>
                  <a:spcPct val="0"/>
                </a:spcAft>
              </a:pPr>
              <a:endParaRPr lang="en-IN" sz="1400" b="1">
                <a:latin typeface="+mj-lt"/>
                <a:ea typeface="ＭＳ Ｐゴシック" pitchFamily="-12" charset="-128"/>
              </a:endParaRPr>
            </a:p>
          </p:txBody>
        </p:sp>
        <p:pic>
          <p:nvPicPr>
            <p:cNvPr id="11" name="Picture 10">
              <a:extLst>
                <a:ext uri="{FF2B5EF4-FFF2-40B4-BE49-F238E27FC236}">
                  <a16:creationId xmlns:a16="http://schemas.microsoft.com/office/drawing/2014/main" id="{2F645084-D595-6B5F-7591-FEDFA97DB735}"/>
                </a:ext>
              </a:extLst>
            </p:cNvPr>
            <p:cNvPicPr>
              <a:picLocks noChangeAspect="1"/>
            </p:cNvPicPr>
            <p:nvPr/>
          </p:nvPicPr>
          <p:blipFill>
            <a:blip r:embed="rId2"/>
            <a:stretch>
              <a:fillRect/>
            </a:stretch>
          </p:blipFill>
          <p:spPr>
            <a:xfrm>
              <a:off x="2339729" y="2656709"/>
              <a:ext cx="1093019" cy="967816"/>
            </a:xfrm>
            <a:prstGeom prst="rect">
              <a:avLst/>
            </a:prstGeom>
          </p:spPr>
        </p:pic>
        <p:pic>
          <p:nvPicPr>
            <p:cNvPr id="12" name="Picture 11">
              <a:extLst>
                <a:ext uri="{FF2B5EF4-FFF2-40B4-BE49-F238E27FC236}">
                  <a16:creationId xmlns:a16="http://schemas.microsoft.com/office/drawing/2014/main" id="{DE75A5A3-2B16-9EC8-0F7D-C1027AF7D68C}"/>
                </a:ext>
              </a:extLst>
            </p:cNvPr>
            <p:cNvPicPr>
              <a:picLocks noChangeAspect="1"/>
            </p:cNvPicPr>
            <p:nvPr/>
          </p:nvPicPr>
          <p:blipFill>
            <a:blip r:embed="rId3"/>
            <a:stretch>
              <a:fillRect/>
            </a:stretch>
          </p:blipFill>
          <p:spPr>
            <a:xfrm>
              <a:off x="719686" y="1219200"/>
              <a:ext cx="1041467" cy="602819"/>
            </a:xfrm>
            <a:prstGeom prst="rect">
              <a:avLst/>
            </a:prstGeom>
          </p:spPr>
        </p:pic>
        <p:sp>
          <p:nvSpPr>
            <p:cNvPr id="13" name="TextBox 12">
              <a:extLst>
                <a:ext uri="{FF2B5EF4-FFF2-40B4-BE49-F238E27FC236}">
                  <a16:creationId xmlns:a16="http://schemas.microsoft.com/office/drawing/2014/main" id="{FCE7A034-E7C9-2963-B911-E1767305AF46}"/>
                </a:ext>
              </a:extLst>
            </p:cNvPr>
            <p:cNvSpPr txBox="1"/>
            <p:nvPr/>
          </p:nvSpPr>
          <p:spPr>
            <a:xfrm>
              <a:off x="968765" y="4273095"/>
              <a:ext cx="914400" cy="914400"/>
            </a:xfrm>
            <a:prstGeom prst="rect">
              <a:avLst/>
            </a:prstGeom>
            <a:noFill/>
          </p:spPr>
          <p:txBody>
            <a:bodyPr wrap="none" lIns="0" tIns="0" rIns="0" bIns="0" rtlCol="0">
              <a:noAutofit/>
            </a:bodyPr>
            <a:lstStyle/>
            <a:p>
              <a:pPr algn="l"/>
              <a:r>
                <a:rPr lang="en-US" sz="1600" dirty="0">
                  <a:solidFill>
                    <a:schemeClr val="tx2"/>
                  </a:solidFill>
                </a:rPr>
                <a:t>Primary region </a:t>
              </a:r>
            </a:p>
            <a:p>
              <a:pPr algn="l"/>
              <a:r>
                <a:rPr lang="en-US" sz="1600" dirty="0">
                  <a:solidFill>
                    <a:schemeClr val="tx2"/>
                  </a:solidFill>
                </a:rPr>
                <a:t>resources</a:t>
              </a:r>
            </a:p>
            <a:p>
              <a:pPr algn="l"/>
              <a:endParaRPr lang="en-IN" sz="1600" dirty="0">
                <a:solidFill>
                  <a:schemeClr val="tx2"/>
                </a:solidFill>
              </a:endParaRPr>
            </a:p>
          </p:txBody>
        </p:sp>
        <p:sp>
          <p:nvSpPr>
            <p:cNvPr id="14" name="TextBox 13">
              <a:extLst>
                <a:ext uri="{FF2B5EF4-FFF2-40B4-BE49-F238E27FC236}">
                  <a16:creationId xmlns:a16="http://schemas.microsoft.com/office/drawing/2014/main" id="{AFD80A00-C2E9-8A24-2D36-19F44B404C5E}"/>
                </a:ext>
              </a:extLst>
            </p:cNvPr>
            <p:cNvSpPr txBox="1"/>
            <p:nvPr/>
          </p:nvSpPr>
          <p:spPr>
            <a:xfrm>
              <a:off x="3209104" y="4197468"/>
              <a:ext cx="914400" cy="914400"/>
            </a:xfrm>
            <a:prstGeom prst="rect">
              <a:avLst/>
            </a:prstGeom>
            <a:noFill/>
          </p:spPr>
          <p:txBody>
            <a:bodyPr wrap="none" lIns="0" tIns="0" rIns="0" bIns="0" rtlCol="0">
              <a:noAutofit/>
            </a:bodyPr>
            <a:lstStyle/>
            <a:p>
              <a:pPr algn="l"/>
              <a:r>
                <a:rPr lang="en-US" sz="1600" dirty="0">
                  <a:solidFill>
                    <a:schemeClr val="tx2"/>
                  </a:solidFill>
                </a:rPr>
                <a:t>DR region </a:t>
              </a:r>
            </a:p>
            <a:p>
              <a:pPr algn="l"/>
              <a:r>
                <a:rPr lang="en-US" sz="1600" dirty="0">
                  <a:solidFill>
                    <a:schemeClr val="tx2"/>
                  </a:solidFill>
                </a:rPr>
                <a:t>resources</a:t>
              </a:r>
            </a:p>
            <a:p>
              <a:pPr algn="l"/>
              <a:endParaRPr lang="en-IN" sz="1600" dirty="0">
                <a:solidFill>
                  <a:schemeClr val="tx2"/>
                </a:solidFill>
              </a:endParaRPr>
            </a:p>
          </p:txBody>
        </p:sp>
        <p:cxnSp>
          <p:nvCxnSpPr>
            <p:cNvPr id="22" name="Connector: Elbow 21">
              <a:extLst>
                <a:ext uri="{FF2B5EF4-FFF2-40B4-BE49-F238E27FC236}">
                  <a16:creationId xmlns:a16="http://schemas.microsoft.com/office/drawing/2014/main" id="{3669E12E-C3BB-C491-6620-05F888999BF5}"/>
                </a:ext>
              </a:extLst>
            </p:cNvPr>
            <p:cNvCxnSpPr>
              <a:stCxn id="12" idx="3"/>
              <a:endCxn id="11" idx="0"/>
            </p:cNvCxnSpPr>
            <p:nvPr/>
          </p:nvCxnSpPr>
          <p:spPr>
            <a:xfrm>
              <a:off x="1761153" y="1520610"/>
              <a:ext cx="1125086" cy="1136099"/>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A5AE11D-91AA-30B0-AB7A-C8776840CE6C}"/>
              </a:ext>
            </a:extLst>
          </p:cNvPr>
          <p:cNvSpPr txBox="1"/>
          <p:nvPr/>
        </p:nvSpPr>
        <p:spPr>
          <a:xfrm>
            <a:off x="4779046" y="432798"/>
            <a:ext cx="8313129" cy="7971413"/>
          </a:xfrm>
          <a:prstGeom prst="rect">
            <a:avLst/>
          </a:prstGeom>
        </p:spPr>
        <p:txBody>
          <a:bodyPr wrap="square" lIns="0" tIns="0" rIns="0" bIns="0" rtlCol="0">
            <a:spAutoFit/>
          </a:bodyPr>
          <a:lstStyle/>
          <a:p>
            <a:pPr algn="l"/>
            <a:r>
              <a:rPr lang="en-IN" sz="1400" b="1" u="sng" dirty="0">
                <a:solidFill>
                  <a:schemeClr val="tx2"/>
                </a:solidFill>
              </a:rPr>
              <a:t>In the event of DR</a:t>
            </a:r>
          </a:p>
          <a:p>
            <a:pPr algn="l"/>
            <a:endParaRPr lang="en-IN" dirty="0">
              <a:solidFill>
                <a:schemeClr val="tx2"/>
              </a:solidFill>
            </a:endParaRPr>
          </a:p>
          <a:p>
            <a:pPr algn="l"/>
            <a:r>
              <a:rPr lang="en-IN" sz="1200" dirty="0">
                <a:solidFill>
                  <a:schemeClr val="tx2"/>
                </a:solidFill>
              </a:rPr>
              <a:t>1) </a:t>
            </a:r>
            <a:r>
              <a:rPr lang="en-IN" sz="1200" dirty="0">
                <a:solidFill>
                  <a:schemeClr val="tx2"/>
                </a:solidFill>
                <a:highlight>
                  <a:srgbClr val="FFFF00"/>
                </a:highlight>
              </a:rPr>
              <a:t>Traffic Manager configured such way to ignore the “Health Probe” and direct </a:t>
            </a:r>
          </a:p>
          <a:p>
            <a:pPr algn="l"/>
            <a:r>
              <a:rPr lang="en-IN" sz="1200" dirty="0">
                <a:solidFill>
                  <a:schemeClr val="tx2"/>
                </a:solidFill>
                <a:highlight>
                  <a:srgbClr val="FFFF00"/>
                </a:highlight>
              </a:rPr>
              <a:t>    all the traffic to Primary region (UAE)</a:t>
            </a:r>
          </a:p>
          <a:p>
            <a:pPr algn="l"/>
            <a:endParaRPr lang="en-IN" sz="1200" dirty="0">
              <a:solidFill>
                <a:schemeClr val="tx2"/>
              </a:solidFill>
            </a:endParaRPr>
          </a:p>
          <a:p>
            <a:pPr marL="228600" indent="-228600">
              <a:buAutoNum type="arabicParenR" startAt="2"/>
            </a:pPr>
            <a:r>
              <a:rPr lang="en-IN" sz="1200" dirty="0">
                <a:solidFill>
                  <a:schemeClr val="tx2"/>
                </a:solidFill>
                <a:highlight>
                  <a:srgbClr val="FFFF00"/>
                </a:highlight>
              </a:rPr>
              <a:t>Support team get alert based on New relic monitoring and alerting mechanism for a prolonged </a:t>
            </a:r>
          </a:p>
          <a:p>
            <a:pPr algn="l"/>
            <a:r>
              <a:rPr lang="en-IN" sz="1200" dirty="0">
                <a:solidFill>
                  <a:schemeClr val="tx2"/>
                </a:solidFill>
                <a:highlight>
                  <a:srgbClr val="FFFF00"/>
                </a:highlight>
              </a:rPr>
              <a:t>      outage of ALMP application for more than 5 mins, </a:t>
            </a:r>
          </a:p>
          <a:p>
            <a:pPr algn="l"/>
            <a:endParaRPr lang="en-IN" sz="1200" dirty="0">
              <a:solidFill>
                <a:schemeClr val="tx2"/>
              </a:solidFill>
              <a:highlight>
                <a:srgbClr val="FFFF00"/>
              </a:highlight>
            </a:endParaRPr>
          </a:p>
          <a:p>
            <a:pPr marL="228600" indent="-228600">
              <a:buAutoNum type="arabicParenR" startAt="3"/>
            </a:pPr>
            <a:r>
              <a:rPr lang="en-IN" sz="1200" dirty="0">
                <a:solidFill>
                  <a:schemeClr val="tx2"/>
                </a:solidFill>
                <a:highlight>
                  <a:srgbClr val="FFFF00"/>
                </a:highlight>
              </a:rPr>
              <a:t>ALMP infra /BAU team validate the “primary” gateway health enable the traffic to DR resources </a:t>
            </a:r>
          </a:p>
          <a:p>
            <a:pPr algn="l"/>
            <a:r>
              <a:rPr lang="en-IN" sz="1200" dirty="0">
                <a:solidFill>
                  <a:schemeClr val="tx2"/>
                </a:solidFill>
                <a:highlight>
                  <a:srgbClr val="FFFF00"/>
                </a:highlight>
              </a:rPr>
              <a:t>      by “enabling” the “endpoint” .</a:t>
            </a:r>
          </a:p>
          <a:p>
            <a:pPr algn="l"/>
            <a:endParaRPr lang="en-IN" sz="1200" dirty="0">
              <a:solidFill>
                <a:schemeClr val="tx2"/>
              </a:solidFill>
            </a:endParaRPr>
          </a:p>
          <a:p>
            <a:pPr marL="228600" indent="-228600">
              <a:buAutoNum type="arabicParenR" startAt="4"/>
            </a:pPr>
            <a:r>
              <a:rPr lang="en-IN" sz="1200" dirty="0">
                <a:solidFill>
                  <a:schemeClr val="tx2"/>
                </a:solidFill>
              </a:rPr>
              <a:t>ALMP operations team validate the “data consistency” and  ALMP Infra/BAU team manually </a:t>
            </a:r>
          </a:p>
          <a:p>
            <a:pPr algn="l"/>
            <a:r>
              <a:rPr lang="en-IN" sz="1200" dirty="0">
                <a:solidFill>
                  <a:schemeClr val="tx2"/>
                </a:solidFill>
              </a:rPr>
              <a:t>     bringing the DR “replica” DB to “read/write”.</a:t>
            </a:r>
          </a:p>
          <a:p>
            <a:pPr algn="l"/>
            <a:endParaRPr lang="en-IN" sz="1200" dirty="0">
              <a:solidFill>
                <a:schemeClr val="tx2"/>
              </a:solidFill>
            </a:endParaRPr>
          </a:p>
          <a:p>
            <a:pPr algn="l"/>
            <a:r>
              <a:rPr lang="en-IN" sz="1200" dirty="0">
                <a:solidFill>
                  <a:schemeClr val="tx2"/>
                </a:solidFill>
              </a:rPr>
              <a:t>5)  ALMP operations team validate the confluent topics, performing the take a</a:t>
            </a:r>
          </a:p>
          <a:p>
            <a:pPr algn="l"/>
            <a:r>
              <a:rPr lang="en-IN" sz="1200" dirty="0">
                <a:solidFill>
                  <a:schemeClr val="tx2"/>
                </a:solidFill>
              </a:rPr>
              <a:t>     necessary action for the missed order to provide a go-ahead to resume</a:t>
            </a:r>
          </a:p>
          <a:p>
            <a:pPr algn="l"/>
            <a:r>
              <a:rPr lang="en-IN" sz="1200" dirty="0">
                <a:solidFill>
                  <a:schemeClr val="tx2"/>
                </a:solidFill>
              </a:rPr>
              <a:t>     business.</a:t>
            </a:r>
          </a:p>
          <a:p>
            <a:pPr algn="l"/>
            <a:endParaRPr lang="en-IN" sz="1200" dirty="0">
              <a:solidFill>
                <a:schemeClr val="tx2"/>
              </a:solidFill>
            </a:endParaRPr>
          </a:p>
          <a:p>
            <a:pPr algn="l"/>
            <a:r>
              <a:rPr lang="en-IN" sz="1200" dirty="0">
                <a:solidFill>
                  <a:schemeClr val="tx2"/>
                </a:solidFill>
              </a:rPr>
              <a:t>6)  On going transactions during failover manually need to be address  </a:t>
            </a:r>
          </a:p>
          <a:p>
            <a:pPr algn="l"/>
            <a:r>
              <a:rPr lang="en-IN" sz="1200" dirty="0">
                <a:solidFill>
                  <a:schemeClr val="tx2"/>
                </a:solidFill>
              </a:rPr>
              <a:t>     if primary is not responsive both DB and Confluent.</a:t>
            </a:r>
          </a:p>
          <a:p>
            <a:pPr algn="l"/>
            <a:endParaRPr lang="en-IN" sz="1200" dirty="0">
              <a:solidFill>
                <a:schemeClr val="tx2"/>
              </a:solidFill>
            </a:endParaRPr>
          </a:p>
          <a:p>
            <a:r>
              <a:rPr lang="en-IN" sz="1200" dirty="0">
                <a:solidFill>
                  <a:schemeClr val="tx2"/>
                </a:solidFill>
              </a:rPr>
              <a:t>7) After the DR failover, the </a:t>
            </a:r>
            <a:r>
              <a:rPr lang="en-US" sz="1200" dirty="0">
                <a:solidFill>
                  <a:schemeClr val="tx2"/>
                </a:solidFill>
              </a:rPr>
              <a:t>new transactions will flow to DB and confluent</a:t>
            </a:r>
          </a:p>
          <a:p>
            <a:pPr algn="l"/>
            <a:endParaRPr lang="en-IN" sz="1200" dirty="0">
              <a:solidFill>
                <a:schemeClr val="tx2"/>
              </a:solidFill>
            </a:endParaRPr>
          </a:p>
          <a:p>
            <a:r>
              <a:rPr lang="en-US" sz="1200" dirty="0">
                <a:solidFill>
                  <a:schemeClr val="tx2"/>
                </a:solidFill>
              </a:rPr>
              <a:t>8)  DR cluster resources should be up and running with all required configs </a:t>
            </a:r>
          </a:p>
          <a:p>
            <a:r>
              <a:rPr lang="en-US" sz="1200" dirty="0">
                <a:solidFill>
                  <a:schemeClr val="tx2"/>
                </a:solidFill>
              </a:rPr>
              <a:t>      related to DR </a:t>
            </a:r>
          </a:p>
          <a:p>
            <a:endParaRPr lang="en-US" sz="1200" dirty="0">
              <a:solidFill>
                <a:schemeClr val="tx2"/>
              </a:solidFill>
            </a:endParaRPr>
          </a:p>
          <a:p>
            <a:endParaRPr lang="en-US" sz="1200" dirty="0">
              <a:solidFill>
                <a:schemeClr val="tx2"/>
              </a:solidFill>
            </a:endParaRPr>
          </a:p>
          <a:p>
            <a:r>
              <a:rPr lang="en-IN" sz="1200" b="1" dirty="0">
                <a:solidFill>
                  <a:schemeClr val="tx2"/>
                </a:solidFill>
              </a:rPr>
              <a:t>Note: </a:t>
            </a:r>
            <a:r>
              <a:rPr lang="en-IN" sz="1200" dirty="0">
                <a:solidFill>
                  <a:schemeClr val="tx2"/>
                </a:solidFill>
              </a:rPr>
              <a:t>Above mentioned automated failover only deals with the “Front end” </a:t>
            </a:r>
          </a:p>
          <a:p>
            <a:r>
              <a:rPr lang="en-IN" sz="1200" dirty="0">
                <a:solidFill>
                  <a:schemeClr val="tx2"/>
                </a:solidFill>
              </a:rPr>
              <a:t>component failures, There are scenario on the backend components failures, like DB</a:t>
            </a:r>
          </a:p>
          <a:p>
            <a:r>
              <a:rPr lang="en-IN" sz="1200" dirty="0">
                <a:solidFill>
                  <a:schemeClr val="tx2"/>
                </a:solidFill>
              </a:rPr>
              <a:t>or Confluent failures still we need to perform a manual failover based on the validation.</a:t>
            </a:r>
          </a:p>
          <a:p>
            <a:r>
              <a:rPr lang="en-IN" sz="1200" dirty="0">
                <a:solidFill>
                  <a:schemeClr val="tx2"/>
                </a:solidFill>
              </a:rPr>
              <a:t>No HA enabled on DR due to cost.</a:t>
            </a:r>
          </a:p>
          <a:p>
            <a:endParaRPr lang="en-IN" sz="1200" dirty="0">
              <a:solidFill>
                <a:schemeClr val="tx2"/>
              </a:solidFill>
            </a:endParaRPr>
          </a:p>
          <a:p>
            <a:endParaRPr lang="en-US" sz="1200" dirty="0">
              <a:solidFill>
                <a:schemeClr val="tx2"/>
              </a:solidFill>
            </a:endParaRPr>
          </a:p>
          <a:p>
            <a:pPr algn="l"/>
            <a:endParaRPr lang="en-IN" sz="1200" dirty="0">
              <a:solidFill>
                <a:srgbClr val="FF0000"/>
              </a:solidFill>
            </a:endParaRPr>
          </a:p>
          <a:p>
            <a:pPr algn="l"/>
            <a:endParaRPr lang="en-IN" sz="1600" dirty="0">
              <a:solidFill>
                <a:srgbClr val="FF0000"/>
              </a:solidFill>
            </a:endParaRPr>
          </a:p>
          <a:p>
            <a:pPr algn="l"/>
            <a:endParaRPr lang="en-IN" sz="1600" dirty="0">
              <a:solidFill>
                <a:srgbClr val="FF0000"/>
              </a:solidFill>
            </a:endParaRPr>
          </a:p>
          <a:p>
            <a:endParaRPr lang="en-IN" sz="16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r>
              <a:rPr lang="en-IN" dirty="0">
                <a:solidFill>
                  <a:schemeClr val="tx2"/>
                </a:solidFill>
              </a:rPr>
              <a:t>  </a:t>
            </a:r>
          </a:p>
        </p:txBody>
      </p:sp>
      <p:sp>
        <p:nvSpPr>
          <p:cNvPr id="27" name="TextBox 26">
            <a:extLst>
              <a:ext uri="{FF2B5EF4-FFF2-40B4-BE49-F238E27FC236}">
                <a16:creationId xmlns:a16="http://schemas.microsoft.com/office/drawing/2014/main" id="{D760172E-3F88-9B3A-44BF-6F374BF0AA3B}"/>
              </a:ext>
            </a:extLst>
          </p:cNvPr>
          <p:cNvSpPr txBox="1"/>
          <p:nvPr/>
        </p:nvSpPr>
        <p:spPr>
          <a:xfrm>
            <a:off x="304007" y="217353"/>
            <a:ext cx="2952475" cy="215444"/>
          </a:xfrm>
          <a:prstGeom prst="rect">
            <a:avLst/>
          </a:prstGeom>
        </p:spPr>
        <p:txBody>
          <a:bodyPr wrap="none" lIns="0" tIns="0" rIns="0" bIns="0" rtlCol="0">
            <a:spAutoFit/>
          </a:bodyPr>
          <a:lstStyle/>
          <a:p>
            <a:r>
              <a:rPr lang="en-IN" sz="1400" b="1" u="sng" dirty="0">
                <a:solidFill>
                  <a:schemeClr val="tx2"/>
                </a:solidFill>
              </a:rPr>
              <a:t>ALMP DR </a:t>
            </a:r>
            <a:r>
              <a:rPr lang="en-IN" sz="1400" b="1" u="sng" dirty="0" err="1">
                <a:solidFill>
                  <a:schemeClr val="tx2"/>
                </a:solidFill>
              </a:rPr>
              <a:t>Srtragey</a:t>
            </a:r>
            <a:r>
              <a:rPr lang="en-IN" sz="1400" b="1" u="sng" dirty="0">
                <a:solidFill>
                  <a:schemeClr val="tx2"/>
                </a:solidFill>
              </a:rPr>
              <a:t> with manual Failover</a:t>
            </a:r>
          </a:p>
        </p:txBody>
      </p:sp>
      <p:cxnSp>
        <p:nvCxnSpPr>
          <p:cNvPr id="29" name="Straight Connector 28">
            <a:extLst>
              <a:ext uri="{FF2B5EF4-FFF2-40B4-BE49-F238E27FC236}">
                <a16:creationId xmlns:a16="http://schemas.microsoft.com/office/drawing/2014/main" id="{B8AC767E-87A3-1E5A-607B-19B45519AFAC}"/>
              </a:ext>
            </a:extLst>
          </p:cNvPr>
          <p:cNvCxnSpPr>
            <a:cxnSpLocks/>
          </p:cNvCxnSpPr>
          <p:nvPr/>
        </p:nvCxnSpPr>
        <p:spPr>
          <a:xfrm>
            <a:off x="4724400" y="509145"/>
            <a:ext cx="0" cy="5601648"/>
          </a:xfrm>
          <a:prstGeom prst="line">
            <a:avLst/>
          </a:prstGeom>
        </p:spPr>
        <p:style>
          <a:lnRef idx="1">
            <a:schemeClr val="accent1"/>
          </a:lnRef>
          <a:fillRef idx="0">
            <a:schemeClr val="accent1"/>
          </a:fillRef>
          <a:effectRef idx="0">
            <a:schemeClr val="accent1"/>
          </a:effectRef>
          <a:fontRef idx="minor">
            <a:schemeClr val="tx1"/>
          </a:fontRef>
        </p:style>
      </p:cxnSp>
      <p:sp>
        <p:nvSpPr>
          <p:cNvPr id="6" name="Multiplication Sign 5">
            <a:extLst>
              <a:ext uri="{FF2B5EF4-FFF2-40B4-BE49-F238E27FC236}">
                <a16:creationId xmlns:a16="http://schemas.microsoft.com/office/drawing/2014/main" id="{5B99FE0D-CB90-70C7-D882-965CBDC69CB4}"/>
              </a:ext>
            </a:extLst>
          </p:cNvPr>
          <p:cNvSpPr/>
          <p:nvPr/>
        </p:nvSpPr>
        <p:spPr>
          <a:xfrm>
            <a:off x="412024" y="3189559"/>
            <a:ext cx="1271920" cy="845538"/>
          </a:xfrm>
          <a:prstGeom prst="mathMultiply">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099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94305-2BBA-00A1-FC54-6BC931DF8E92}"/>
              </a:ext>
            </a:extLst>
          </p:cNvPr>
          <p:cNvSpPr>
            <a:spLocks noGrp="1"/>
          </p:cNvSpPr>
          <p:nvPr>
            <p:ph type="sldNum" sz="quarter" idx="12"/>
          </p:nvPr>
        </p:nvSpPr>
        <p:spPr/>
        <p:txBody>
          <a:bodyPr/>
          <a:lstStyle/>
          <a:p>
            <a:fld id="{BD266BE7-899D-4075-917F-DBDE33B6B692}" type="slidenum">
              <a:rPr lang="en-US" smtClean="0"/>
              <a:pPr/>
              <a:t>35</a:t>
            </a:fld>
            <a:endParaRPr lang="en-US" dirty="0"/>
          </a:p>
        </p:txBody>
      </p:sp>
      <p:sp>
        <p:nvSpPr>
          <p:cNvPr id="6" name="TextBox 5">
            <a:extLst>
              <a:ext uri="{FF2B5EF4-FFF2-40B4-BE49-F238E27FC236}">
                <a16:creationId xmlns:a16="http://schemas.microsoft.com/office/drawing/2014/main" id="{3B76A57D-3DA1-1441-F380-F554C1C76EEA}"/>
              </a:ext>
            </a:extLst>
          </p:cNvPr>
          <p:cNvSpPr txBox="1"/>
          <p:nvPr/>
        </p:nvSpPr>
        <p:spPr>
          <a:xfrm>
            <a:off x="990600" y="457200"/>
            <a:ext cx="2478884" cy="369332"/>
          </a:xfrm>
          <a:prstGeom prst="rect">
            <a:avLst/>
          </a:prstGeom>
          <a:noFill/>
        </p:spPr>
        <p:txBody>
          <a:bodyPr wrap="none" rtlCol="0">
            <a:spAutoFit/>
          </a:bodyPr>
          <a:lstStyle/>
          <a:p>
            <a:r>
              <a:rPr lang="en-IN" b="1" dirty="0"/>
              <a:t>Third party components</a:t>
            </a:r>
          </a:p>
        </p:txBody>
      </p:sp>
      <p:graphicFrame>
        <p:nvGraphicFramePr>
          <p:cNvPr id="4" name="Table 3">
            <a:extLst>
              <a:ext uri="{FF2B5EF4-FFF2-40B4-BE49-F238E27FC236}">
                <a16:creationId xmlns:a16="http://schemas.microsoft.com/office/drawing/2014/main" id="{C20C1B94-6C49-1EB1-C4D1-11B3B96FEBD0}"/>
              </a:ext>
            </a:extLst>
          </p:cNvPr>
          <p:cNvGraphicFramePr>
            <a:graphicFrameLocks noGrp="1"/>
          </p:cNvGraphicFramePr>
          <p:nvPr/>
        </p:nvGraphicFramePr>
        <p:xfrm>
          <a:off x="990600" y="1066801"/>
          <a:ext cx="10591800" cy="4267199"/>
        </p:xfrm>
        <a:graphic>
          <a:graphicData uri="http://schemas.openxmlformats.org/drawingml/2006/table">
            <a:tbl>
              <a:tblPr>
                <a:tableStyleId>{5C22544A-7EE6-4342-B048-85BDC9FD1C3A}</a:tableStyleId>
              </a:tblPr>
              <a:tblGrid>
                <a:gridCol w="3129395">
                  <a:extLst>
                    <a:ext uri="{9D8B030D-6E8A-4147-A177-3AD203B41FA5}">
                      <a16:colId xmlns:a16="http://schemas.microsoft.com/office/drawing/2014/main" val="3228922286"/>
                    </a:ext>
                  </a:extLst>
                </a:gridCol>
                <a:gridCol w="3804805">
                  <a:extLst>
                    <a:ext uri="{9D8B030D-6E8A-4147-A177-3AD203B41FA5}">
                      <a16:colId xmlns:a16="http://schemas.microsoft.com/office/drawing/2014/main" val="3137649816"/>
                    </a:ext>
                  </a:extLst>
                </a:gridCol>
                <a:gridCol w="3657600">
                  <a:extLst>
                    <a:ext uri="{9D8B030D-6E8A-4147-A177-3AD203B41FA5}">
                      <a16:colId xmlns:a16="http://schemas.microsoft.com/office/drawing/2014/main" val="3697897996"/>
                    </a:ext>
                  </a:extLst>
                </a:gridCol>
              </a:tblGrid>
              <a:tr h="378437">
                <a:tc>
                  <a:txBody>
                    <a:bodyPr/>
                    <a:lstStyle/>
                    <a:p>
                      <a:pPr algn="l" fontAlgn="b"/>
                      <a:r>
                        <a:rPr lang="en-IN" sz="1800" b="1" u="none" strike="noStrike" dirty="0">
                          <a:effectLst/>
                        </a:rPr>
                        <a:t>Vendor</a:t>
                      </a:r>
                      <a:endParaRPr lang="en-IN"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800" b="1" u="none" strike="noStrike" dirty="0">
                          <a:effectLst/>
                        </a:rPr>
                        <a:t>HA</a:t>
                      </a:r>
                      <a:endParaRPr lang="en-IN"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800" b="1" u="none" strike="noStrike" dirty="0">
                          <a:effectLst/>
                        </a:rPr>
                        <a:t>DR</a:t>
                      </a:r>
                      <a:endParaRPr lang="en-IN" sz="18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36042369"/>
                  </a:ext>
                </a:extLst>
              </a:tr>
              <a:tr h="702065">
                <a:tc>
                  <a:txBody>
                    <a:bodyPr/>
                    <a:lstStyle/>
                    <a:p>
                      <a:pPr algn="l" fontAlgn="ctr"/>
                      <a:r>
                        <a:rPr lang="en-IN" sz="1600" u="none" strike="noStrike" dirty="0">
                          <a:effectLst/>
                        </a:rPr>
                        <a:t>Google Map</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b"/>
                      <a:r>
                        <a:rPr lang="en-IN" sz="1600" u="none" strike="noStrike" dirty="0">
                          <a:effectLst/>
                        </a:rPr>
                        <a:t>Need to validated by Americana</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600" u="none" strike="noStrike" dirty="0">
                          <a:effectLst/>
                        </a:rPr>
                        <a:t>Need to validated by Americana</a:t>
                      </a:r>
                      <a:endParaRPr lang="en-IN"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30767159"/>
                  </a:ext>
                </a:extLst>
              </a:tr>
              <a:tr h="702065">
                <a:tc>
                  <a:txBody>
                    <a:bodyPr/>
                    <a:lstStyle/>
                    <a:p>
                      <a:pPr algn="l" fontAlgn="ctr"/>
                      <a:r>
                        <a:rPr lang="en-IN" sz="1600" u="none" strike="noStrike" dirty="0">
                          <a:effectLst/>
                        </a:rPr>
                        <a:t>google fire services</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extLst>
                  <a:ext uri="{0D108BD9-81ED-4DB2-BD59-A6C34878D82A}">
                    <a16:rowId xmlns:a16="http://schemas.microsoft.com/office/drawing/2014/main" val="2344126249"/>
                  </a:ext>
                </a:extLst>
              </a:tr>
              <a:tr h="702065">
                <a:tc>
                  <a:txBody>
                    <a:bodyPr/>
                    <a:lstStyle/>
                    <a:p>
                      <a:pPr algn="l" fontAlgn="ctr"/>
                      <a:r>
                        <a:rPr lang="en-IN" sz="1600" u="none" strike="noStrike">
                          <a:effectLst/>
                        </a:rPr>
                        <a:t>mobile - payment gw </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extLst>
                  <a:ext uri="{0D108BD9-81ED-4DB2-BD59-A6C34878D82A}">
                    <a16:rowId xmlns:a16="http://schemas.microsoft.com/office/drawing/2014/main" val="3062841614"/>
                  </a:ext>
                </a:extLst>
              </a:tr>
              <a:tr h="378437">
                <a:tc>
                  <a:txBody>
                    <a:bodyPr/>
                    <a:lstStyle/>
                    <a:p>
                      <a:pPr algn="l" fontAlgn="ctr"/>
                      <a:r>
                        <a:rPr lang="en-IN" sz="1600" u="none" strike="noStrike">
                          <a:effectLst/>
                        </a:rPr>
                        <a:t>confluent </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en-IN" sz="1600" u="none" strike="noStrike" dirty="0">
                          <a:effectLst/>
                        </a:rPr>
                        <a:t>enabled </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600" u="none" strike="noStrike" dirty="0">
                          <a:effectLst/>
                        </a:rPr>
                        <a:t>enabled</a:t>
                      </a:r>
                      <a:endParaRPr lang="en-IN"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16888535"/>
                  </a:ext>
                </a:extLst>
              </a:tr>
              <a:tr h="702065">
                <a:tc>
                  <a:txBody>
                    <a:bodyPr/>
                    <a:lstStyle/>
                    <a:p>
                      <a:pPr algn="l" fontAlgn="ctr"/>
                      <a:r>
                        <a:rPr lang="en-IN" sz="1600" u="none" strike="noStrike">
                          <a:effectLst/>
                        </a:rPr>
                        <a:t>SMS integration</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extLst>
                  <a:ext uri="{0D108BD9-81ED-4DB2-BD59-A6C34878D82A}">
                    <a16:rowId xmlns:a16="http://schemas.microsoft.com/office/drawing/2014/main" val="3397528229"/>
                  </a:ext>
                </a:extLst>
              </a:tr>
              <a:tr h="702065">
                <a:tc>
                  <a:txBody>
                    <a:bodyPr/>
                    <a:lstStyle/>
                    <a:p>
                      <a:pPr algn="l" fontAlgn="ctr"/>
                      <a:r>
                        <a:rPr lang="en-IN" sz="1600" u="none" strike="noStrike">
                          <a:effectLst/>
                        </a:rPr>
                        <a:t>acu weather</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tc>
                  <a:txBody>
                    <a:bodyPr/>
                    <a:lstStyle/>
                    <a:p>
                      <a:pPr marL="0" marR="0" lvl="0" indent="0" algn="l" defTabSz="1219078"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33A0"/>
                          </a:solidFill>
                          <a:effectLst/>
                          <a:uLnTx/>
                          <a:uFillTx/>
                          <a:latin typeface="Arial" panose="020B0604020202020204"/>
                          <a:ea typeface="+mn-ea"/>
                          <a:cs typeface="+mn-cs"/>
                        </a:rPr>
                        <a:t>Need to validated by Americana</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6350" marR="6350" marT="6350" marB="0" anchor="b"/>
                </a:tc>
                <a:extLst>
                  <a:ext uri="{0D108BD9-81ED-4DB2-BD59-A6C34878D82A}">
                    <a16:rowId xmlns:a16="http://schemas.microsoft.com/office/drawing/2014/main" val="3586811265"/>
                  </a:ext>
                </a:extLst>
              </a:tr>
            </a:tbl>
          </a:graphicData>
        </a:graphic>
      </p:graphicFrame>
    </p:spTree>
    <p:extLst>
      <p:ext uri="{BB962C8B-B14F-4D97-AF65-F5344CB8AC3E}">
        <p14:creationId xmlns:p14="http://schemas.microsoft.com/office/powerpoint/2010/main" val="3893376487"/>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lstStyle/>
          <a:p>
            <a:r>
              <a:rPr lang="en-US" dirty="0"/>
              <a:t>ALMP Platform – High Level Design</a:t>
            </a:r>
          </a:p>
        </p:txBody>
      </p:sp>
      <p:sp>
        <p:nvSpPr>
          <p:cNvPr id="3" name="Text Placeholder 2">
            <a:extLst>
              <a:ext uri="{FF2B5EF4-FFF2-40B4-BE49-F238E27FC236}">
                <a16:creationId xmlns:a16="http://schemas.microsoft.com/office/drawing/2014/main" id="{A25083BF-2F5E-0645-6525-720B3425E32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706370D-19E0-29D8-A466-B8CADC5BC36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website&#10;&#10;Description automatically generated">
            <a:extLst>
              <a:ext uri="{FF2B5EF4-FFF2-40B4-BE49-F238E27FC236}">
                <a16:creationId xmlns:a16="http://schemas.microsoft.com/office/drawing/2014/main" id="{AF3207C8-A625-95D8-5FC9-B985CCD4A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58" y="646208"/>
            <a:ext cx="11607800" cy="5334000"/>
          </a:xfrm>
          <a:prstGeom prst="rect">
            <a:avLst/>
          </a:prstGeom>
        </p:spPr>
      </p:pic>
    </p:spTree>
    <p:extLst>
      <p:ext uri="{BB962C8B-B14F-4D97-AF65-F5344CB8AC3E}">
        <p14:creationId xmlns:p14="http://schemas.microsoft.com/office/powerpoint/2010/main" val="3072412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63215-A874-1B07-D35C-5F6F09BE2DB9}"/>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7A2B3F4A-5301-19E0-D573-EE40E1C2889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A353F4D-85B2-D7E3-EA36-1ED6D22D1230}"/>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6DE0919F-98AA-4ACF-10DB-A650EFD9C17E}"/>
              </a:ext>
            </a:extLst>
          </p:cNvPr>
          <p:cNvSpPr>
            <a:spLocks noGrp="1"/>
          </p:cNvSpPr>
          <p:nvPr>
            <p:ph type="body" sz="quarter" idx="21"/>
          </p:nvPr>
        </p:nvSpPr>
        <p:spPr/>
        <p:txBody>
          <a:bodyPr>
            <a:normAutofit fontScale="70000" lnSpcReduction="20000"/>
          </a:bodyPr>
          <a:lstStyle/>
          <a:p>
            <a:endParaRPr lang="en-US" dirty="0"/>
          </a:p>
        </p:txBody>
      </p:sp>
      <p:grpSp>
        <p:nvGrpSpPr>
          <p:cNvPr id="9" name="Group 8">
            <a:extLst>
              <a:ext uri="{FF2B5EF4-FFF2-40B4-BE49-F238E27FC236}">
                <a16:creationId xmlns:a16="http://schemas.microsoft.com/office/drawing/2014/main" id="{A54E184E-F9D5-6F17-A753-8D7F7547F335}"/>
              </a:ext>
            </a:extLst>
          </p:cNvPr>
          <p:cNvGrpSpPr/>
          <p:nvPr/>
        </p:nvGrpSpPr>
        <p:grpSpPr>
          <a:xfrm>
            <a:off x="428856" y="-3024"/>
            <a:ext cx="11305632" cy="6778728"/>
            <a:chOff x="428856" y="79272"/>
            <a:chExt cx="11305632" cy="6778728"/>
          </a:xfrm>
        </p:grpSpPr>
        <p:pic>
          <p:nvPicPr>
            <p:cNvPr id="6" name="Picture 2">
              <a:extLst>
                <a:ext uri="{FF2B5EF4-FFF2-40B4-BE49-F238E27FC236}">
                  <a16:creationId xmlns:a16="http://schemas.microsoft.com/office/drawing/2014/main" id="{DD669436-9D4A-0A12-F797-42A036F5C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56" y="79272"/>
              <a:ext cx="11305632" cy="67787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F997621-CC85-9029-1F51-BBF3B3AA1CA6}"/>
                </a:ext>
              </a:extLst>
            </p:cNvPr>
            <p:cNvSpPr/>
            <p:nvPr/>
          </p:nvSpPr>
          <p:spPr>
            <a:xfrm>
              <a:off x="512064" y="6208776"/>
              <a:ext cx="1911096"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CAE756-F984-4C4B-969A-8CA2829705AF}"/>
                </a:ext>
              </a:extLst>
            </p:cNvPr>
            <p:cNvSpPr/>
            <p:nvPr/>
          </p:nvSpPr>
          <p:spPr>
            <a:xfrm>
              <a:off x="8628888" y="6303291"/>
              <a:ext cx="1911096"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4983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EE237A-DFE2-E5E4-6320-4750CCC7A364}"/>
              </a:ext>
            </a:extLst>
          </p:cNvPr>
          <p:cNvSpPr>
            <a:spLocks noGrp="1"/>
          </p:cNvSpPr>
          <p:nvPr>
            <p:ph type="body" sz="quarter" idx="15"/>
          </p:nvPr>
        </p:nvSpPr>
        <p:spPr/>
        <p:txBody>
          <a:bodyPr/>
          <a:lstStyle/>
          <a:p>
            <a:r>
              <a:rPr lang="en-US" dirty="0"/>
              <a:t>ALMP Data Platform Architecture - Proposed</a:t>
            </a:r>
          </a:p>
        </p:txBody>
      </p:sp>
      <p:sp>
        <p:nvSpPr>
          <p:cNvPr id="3" name="Text Placeholder 2">
            <a:extLst>
              <a:ext uri="{FF2B5EF4-FFF2-40B4-BE49-F238E27FC236}">
                <a16:creationId xmlns:a16="http://schemas.microsoft.com/office/drawing/2014/main" id="{7DEB0DEF-42A3-649D-650F-5AE7112530F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96C91F2-749E-319F-FD09-03995B77E05C}"/>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81A58F3-D059-C169-0EC6-468A54DB0012}"/>
              </a:ext>
            </a:extLst>
          </p:cNvPr>
          <p:cNvSpPr>
            <a:spLocks noGrp="1"/>
          </p:cNvSpPr>
          <p:nvPr>
            <p:ph type="body" sz="quarter" idx="21"/>
          </p:nvPr>
        </p:nvSpPr>
        <p:spPr/>
        <p:txBody>
          <a:bodyPr>
            <a:normAutofit fontScale="70000" lnSpcReduction="20000"/>
          </a:bodyPr>
          <a:lstStyle/>
          <a:p>
            <a:endParaRPr lang="en-US"/>
          </a:p>
        </p:txBody>
      </p:sp>
      <p:pic>
        <p:nvPicPr>
          <p:cNvPr id="6" name="Picture 5">
            <a:extLst>
              <a:ext uri="{FF2B5EF4-FFF2-40B4-BE49-F238E27FC236}">
                <a16:creationId xmlns:a16="http://schemas.microsoft.com/office/drawing/2014/main" id="{456ECB73-E39E-50C4-A192-9ED4F7DC1233}"/>
              </a:ext>
            </a:extLst>
          </p:cNvPr>
          <p:cNvPicPr>
            <a:picLocks noChangeAspect="1"/>
          </p:cNvPicPr>
          <p:nvPr/>
        </p:nvPicPr>
        <p:blipFill>
          <a:blip r:embed="rId2"/>
          <a:stretch>
            <a:fillRect/>
          </a:stretch>
        </p:blipFill>
        <p:spPr>
          <a:xfrm>
            <a:off x="503600" y="685859"/>
            <a:ext cx="11230888" cy="6103892"/>
          </a:xfrm>
          <a:prstGeom prst="rect">
            <a:avLst/>
          </a:prstGeom>
        </p:spPr>
      </p:pic>
    </p:spTree>
    <p:extLst>
      <p:ext uri="{BB962C8B-B14F-4D97-AF65-F5344CB8AC3E}">
        <p14:creationId xmlns:p14="http://schemas.microsoft.com/office/powerpoint/2010/main" val="1637729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EE8954-90F1-BF01-7FE4-6C5D09A20C51}"/>
              </a:ext>
            </a:extLst>
          </p:cNvPr>
          <p:cNvSpPr>
            <a:spLocks noGrp="1"/>
          </p:cNvSpPr>
          <p:nvPr>
            <p:ph type="body" sz="quarter" idx="15"/>
          </p:nvPr>
        </p:nvSpPr>
        <p:spPr/>
        <p:txBody>
          <a:bodyPr/>
          <a:lstStyle/>
          <a:p>
            <a:r>
              <a:rPr lang="en-US" dirty="0"/>
              <a:t>ALMP Data Platform Expansion (Next Phase)</a:t>
            </a:r>
          </a:p>
        </p:txBody>
      </p:sp>
      <p:sp>
        <p:nvSpPr>
          <p:cNvPr id="5" name="Text Placeholder 4">
            <a:extLst>
              <a:ext uri="{FF2B5EF4-FFF2-40B4-BE49-F238E27FC236}">
                <a16:creationId xmlns:a16="http://schemas.microsoft.com/office/drawing/2014/main" id="{462C46C0-7639-D1B3-3C9E-AD8DAEC6066C}"/>
              </a:ext>
            </a:extLst>
          </p:cNvPr>
          <p:cNvSpPr>
            <a:spLocks noGrp="1"/>
          </p:cNvSpPr>
          <p:nvPr>
            <p:ph type="body" sz="quarter" idx="21"/>
          </p:nvPr>
        </p:nvSpPr>
        <p:spPr/>
        <p:txBody>
          <a:bodyPr>
            <a:normAutofit fontScale="70000" lnSpcReduction="20000"/>
          </a:bodyPr>
          <a:lstStyle/>
          <a:p>
            <a:endParaRPr lang="en-US"/>
          </a:p>
        </p:txBody>
      </p:sp>
      <p:pic>
        <p:nvPicPr>
          <p:cNvPr id="6" name="Picture 5">
            <a:extLst>
              <a:ext uri="{FF2B5EF4-FFF2-40B4-BE49-F238E27FC236}">
                <a16:creationId xmlns:a16="http://schemas.microsoft.com/office/drawing/2014/main" id="{97754F96-C23E-3E8A-FBEC-A3A1D4C4C362}"/>
              </a:ext>
            </a:extLst>
          </p:cNvPr>
          <p:cNvPicPr>
            <a:picLocks noChangeAspect="1"/>
          </p:cNvPicPr>
          <p:nvPr/>
        </p:nvPicPr>
        <p:blipFill>
          <a:blip r:embed="rId3"/>
          <a:stretch>
            <a:fillRect/>
          </a:stretch>
        </p:blipFill>
        <p:spPr>
          <a:xfrm>
            <a:off x="5517520" y="3230477"/>
            <a:ext cx="6674480" cy="3627523"/>
          </a:xfrm>
          <a:prstGeom prst="rect">
            <a:avLst/>
          </a:prstGeom>
        </p:spPr>
      </p:pic>
      <p:pic>
        <p:nvPicPr>
          <p:cNvPr id="15" name="Picture 14" descr="Diagram, timeline&#10;&#10;Description automatically generated">
            <a:extLst>
              <a:ext uri="{FF2B5EF4-FFF2-40B4-BE49-F238E27FC236}">
                <a16:creationId xmlns:a16="http://schemas.microsoft.com/office/drawing/2014/main" id="{1BD441FA-BCA1-EBC4-E73D-AECE0C752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5" y="719773"/>
            <a:ext cx="6145681" cy="3295131"/>
          </a:xfrm>
          <a:prstGeom prst="rect">
            <a:avLst/>
          </a:prstGeom>
        </p:spPr>
      </p:pic>
      <p:cxnSp>
        <p:nvCxnSpPr>
          <p:cNvPr id="17" name="Straight Connector 16">
            <a:extLst>
              <a:ext uri="{FF2B5EF4-FFF2-40B4-BE49-F238E27FC236}">
                <a16:creationId xmlns:a16="http://schemas.microsoft.com/office/drawing/2014/main" id="{CFCC3895-7B46-5575-3452-D0F3D7FF2B61}"/>
              </a:ext>
            </a:extLst>
          </p:cNvPr>
          <p:cNvCxnSpPr>
            <a:cxnSpLocks/>
          </p:cNvCxnSpPr>
          <p:nvPr/>
        </p:nvCxnSpPr>
        <p:spPr>
          <a:xfrm>
            <a:off x="2807855" y="888838"/>
            <a:ext cx="4645890" cy="0"/>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71081C5-49C3-47C5-C83A-8493310DBF2A}"/>
              </a:ext>
            </a:extLst>
          </p:cNvPr>
          <p:cNvCxnSpPr>
            <a:cxnSpLocks/>
          </p:cNvCxnSpPr>
          <p:nvPr/>
        </p:nvCxnSpPr>
        <p:spPr>
          <a:xfrm>
            <a:off x="7557773" y="888838"/>
            <a:ext cx="0" cy="3774602"/>
          </a:xfrm>
          <a:prstGeom prst="straightConnector1">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798EA0-C8D1-6A9B-C5CB-21F77569D251}"/>
              </a:ext>
            </a:extLst>
          </p:cNvPr>
          <p:cNvCxnSpPr/>
          <p:nvPr/>
        </p:nvCxnSpPr>
        <p:spPr>
          <a:xfrm>
            <a:off x="2807855" y="888838"/>
            <a:ext cx="0" cy="54591"/>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pic>
        <p:nvPicPr>
          <p:cNvPr id="23" name="Picture 22" descr="Graphical user interface, application, Word, email, website&#10;&#10;Description automatically generated">
            <a:extLst>
              <a:ext uri="{FF2B5EF4-FFF2-40B4-BE49-F238E27FC236}">
                <a16:creationId xmlns:a16="http://schemas.microsoft.com/office/drawing/2014/main" id="{BF5B2AAE-8995-4D68-BD0D-E53AECC07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7" y="4088469"/>
            <a:ext cx="7297444" cy="1605749"/>
          </a:xfrm>
          <a:prstGeom prst="rect">
            <a:avLst/>
          </a:prstGeom>
        </p:spPr>
      </p:pic>
      <p:cxnSp>
        <p:nvCxnSpPr>
          <p:cNvPr id="25" name="Straight Arrow Connector 24">
            <a:extLst>
              <a:ext uri="{FF2B5EF4-FFF2-40B4-BE49-F238E27FC236}">
                <a16:creationId xmlns:a16="http://schemas.microsoft.com/office/drawing/2014/main" id="{7D43B8A9-8A6D-8B3F-9EDE-826EB400A9AE}"/>
              </a:ext>
            </a:extLst>
          </p:cNvPr>
          <p:cNvCxnSpPr>
            <a:cxnSpLocks/>
          </p:cNvCxnSpPr>
          <p:nvPr/>
        </p:nvCxnSpPr>
        <p:spPr>
          <a:xfrm>
            <a:off x="1527717" y="3000929"/>
            <a:ext cx="0" cy="1094708"/>
          </a:xfrm>
          <a:prstGeom prst="straightConnector1">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71E3A84-7246-7587-2304-8385994561E7}"/>
              </a:ext>
            </a:extLst>
          </p:cNvPr>
          <p:cNvCxnSpPr>
            <a:cxnSpLocks/>
          </p:cNvCxnSpPr>
          <p:nvPr/>
        </p:nvCxnSpPr>
        <p:spPr>
          <a:xfrm flipV="1">
            <a:off x="4817327" y="2868058"/>
            <a:ext cx="0" cy="1227579"/>
          </a:xfrm>
          <a:prstGeom prst="straightConnector1">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57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3" name="Text Placeholder 2">
            <a:extLst>
              <a:ext uri="{FF2B5EF4-FFF2-40B4-BE49-F238E27FC236}">
                <a16:creationId xmlns:a16="http://schemas.microsoft.com/office/drawing/2014/main" id="{0EA0E561-D4DD-5707-8667-22FEAE3C019C}"/>
              </a:ext>
            </a:extLst>
          </p:cNvPr>
          <p:cNvSpPr>
            <a:spLocks noGrp="1"/>
          </p:cNvSpPr>
          <p:nvPr>
            <p:ph type="body" sz="quarter" idx="21"/>
          </p:nvPr>
        </p:nvSpPr>
        <p:spPr/>
        <p:txBody>
          <a:bodyPr/>
          <a:lstStyle/>
          <a:p>
            <a:endParaRPr lang="en-US"/>
          </a:p>
        </p:txBody>
      </p:sp>
      <p:sp>
        <p:nvSpPr>
          <p:cNvPr id="7" name="Rectangle 2">
            <a:extLst>
              <a:ext uri="{FF2B5EF4-FFF2-40B4-BE49-F238E27FC236}">
                <a16:creationId xmlns:a16="http://schemas.microsoft.com/office/drawing/2014/main" id="{E5646A88-272A-C6BB-017B-D817C05DD00C}"/>
              </a:ext>
            </a:extLst>
          </p:cNvPr>
          <p:cNvSpPr>
            <a:spLocks noChangeArrowheads="1"/>
          </p:cNvSpPr>
          <p:nvPr/>
        </p:nvSpPr>
        <p:spPr bwMode="auto">
          <a:xfrm>
            <a:off x="499730" y="803518"/>
            <a:ext cx="127963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5793ABCE-D21A-16FF-A48D-41C76ABB090A}"/>
              </a:ext>
            </a:extLst>
          </p:cNvPr>
          <p:cNvGraphicFramePr>
            <a:graphicFrameLocks noChangeAspect="1"/>
          </p:cNvGraphicFramePr>
          <p:nvPr/>
        </p:nvGraphicFramePr>
        <p:xfrm>
          <a:off x="499730" y="803518"/>
          <a:ext cx="11053642" cy="5378450"/>
        </p:xfrm>
        <a:graphic>
          <a:graphicData uri="http://schemas.openxmlformats.org/presentationml/2006/ole">
            <mc:AlternateContent xmlns:mc="http://schemas.openxmlformats.org/markup-compatibility/2006">
              <mc:Choice xmlns:v="urn:schemas-microsoft-com:vml" Requires="v">
                <p:oleObj name="Visio" r:id="rId2" imgW="15811203" imgH="9305821" progId="Visio.Drawing.15">
                  <p:embed/>
                </p:oleObj>
              </mc:Choice>
              <mc:Fallback>
                <p:oleObj name="Visio" r:id="rId2" imgW="15811203" imgH="9305821" progId="Visio.Drawing.15">
                  <p:embed/>
                  <p:pic>
                    <p:nvPicPr>
                      <p:cNvPr id="8" name="Object 7">
                        <a:extLst>
                          <a:ext uri="{FF2B5EF4-FFF2-40B4-BE49-F238E27FC236}">
                            <a16:creationId xmlns:a16="http://schemas.microsoft.com/office/drawing/2014/main" id="{5793ABCE-D21A-16FF-A48D-41C76ABB0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30" y="803518"/>
                        <a:ext cx="11053642" cy="5378450"/>
                      </a:xfrm>
                      <a:prstGeom prst="rect">
                        <a:avLst/>
                      </a:prstGeom>
                      <a:noFill/>
                    </p:spPr>
                  </p:pic>
                </p:oleObj>
              </mc:Fallback>
            </mc:AlternateContent>
          </a:graphicData>
        </a:graphic>
      </p:graphicFrame>
      <p:sp>
        <p:nvSpPr>
          <p:cNvPr id="12" name="Oval 11">
            <a:extLst>
              <a:ext uri="{FF2B5EF4-FFF2-40B4-BE49-F238E27FC236}">
                <a16:creationId xmlns:a16="http://schemas.microsoft.com/office/drawing/2014/main" id="{43CE1B61-4C5B-016D-E954-89576028685B}"/>
              </a:ext>
            </a:extLst>
          </p:cNvPr>
          <p:cNvSpPr/>
          <p:nvPr/>
        </p:nvSpPr>
        <p:spPr>
          <a:xfrm>
            <a:off x="499730" y="1626517"/>
            <a:ext cx="249191" cy="266076"/>
          </a:xfrm>
          <a:prstGeom prst="ellipse">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6117CC3-AD82-79F4-9E5D-0F7396C3B2EB}"/>
              </a:ext>
            </a:extLst>
          </p:cNvPr>
          <p:cNvSpPr txBox="1"/>
          <p:nvPr/>
        </p:nvSpPr>
        <p:spPr>
          <a:xfrm>
            <a:off x="4773168" y="2094084"/>
            <a:ext cx="649224" cy="200055"/>
          </a:xfrm>
          <a:prstGeom prst="rect">
            <a:avLst/>
          </a:prstGeom>
          <a:noFill/>
        </p:spPr>
        <p:txBody>
          <a:bodyPr wrap="square" rtlCol="0">
            <a:spAutoFit/>
          </a:bodyPr>
          <a:lstStyle/>
          <a:p>
            <a:r>
              <a:rPr lang="en-US" sz="700"/>
              <a:t>Master data</a:t>
            </a:r>
          </a:p>
        </p:txBody>
      </p:sp>
      <p:cxnSp>
        <p:nvCxnSpPr>
          <p:cNvPr id="20" name="Straight Connector 19">
            <a:extLst>
              <a:ext uri="{FF2B5EF4-FFF2-40B4-BE49-F238E27FC236}">
                <a16:creationId xmlns:a16="http://schemas.microsoft.com/office/drawing/2014/main" id="{60BEEA7F-84B7-6183-817D-D83B445709CA}"/>
              </a:ext>
            </a:extLst>
          </p:cNvPr>
          <p:cNvCxnSpPr>
            <a:cxnSpLocks/>
          </p:cNvCxnSpPr>
          <p:nvPr/>
        </p:nvCxnSpPr>
        <p:spPr>
          <a:xfrm>
            <a:off x="4553712" y="2294139"/>
            <a:ext cx="0" cy="1198604"/>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0E089DE8-6D0C-6DEF-5DE1-F0163B4C2B0B}"/>
              </a:ext>
            </a:extLst>
          </p:cNvPr>
          <p:cNvCxnSpPr/>
          <p:nvPr/>
        </p:nvCxnSpPr>
        <p:spPr>
          <a:xfrm>
            <a:off x="4553712" y="3492743"/>
            <a:ext cx="147283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5" name="TextBox 24">
            <a:extLst>
              <a:ext uri="{FF2B5EF4-FFF2-40B4-BE49-F238E27FC236}">
                <a16:creationId xmlns:a16="http://schemas.microsoft.com/office/drawing/2014/main" id="{49C6C2AC-1D6C-C276-1009-07512248F955}"/>
              </a:ext>
            </a:extLst>
          </p:cNvPr>
          <p:cNvSpPr txBox="1"/>
          <p:nvPr/>
        </p:nvSpPr>
        <p:spPr>
          <a:xfrm>
            <a:off x="77891" y="89227"/>
            <a:ext cx="3963757" cy="369332"/>
          </a:xfrm>
          <a:prstGeom prst="rect">
            <a:avLst/>
          </a:prstGeom>
          <a:noFill/>
        </p:spPr>
        <p:txBody>
          <a:bodyPr wrap="square" rtlCol="0">
            <a:spAutoFit/>
          </a:bodyPr>
          <a:lstStyle/>
          <a:p>
            <a:r>
              <a:rPr lang="en-US"/>
              <a:t>Americana Final Solution</a:t>
            </a:r>
          </a:p>
        </p:txBody>
      </p:sp>
    </p:spTree>
    <p:extLst>
      <p:ext uri="{BB962C8B-B14F-4D97-AF65-F5344CB8AC3E}">
        <p14:creationId xmlns:p14="http://schemas.microsoft.com/office/powerpoint/2010/main" val="1633264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C40E2E-B4D3-E280-5B25-9C6B3D36F002}"/>
              </a:ext>
            </a:extLst>
          </p:cNvPr>
          <p:cNvSpPr>
            <a:spLocks noGrp="1"/>
          </p:cNvSpPr>
          <p:nvPr>
            <p:ph type="body" sz="quarter" idx="15"/>
          </p:nvPr>
        </p:nvSpPr>
        <p:spPr/>
        <p:txBody>
          <a:bodyPr/>
          <a:lstStyle/>
          <a:p>
            <a:r>
              <a:rPr lang="en-IN" dirty="0"/>
              <a:t>Kafka Event Streaming for ALMP – Available Solutions and Selection Criteria</a:t>
            </a:r>
            <a:r>
              <a:rPr lang="en-IN" b="0" dirty="0"/>
              <a:t>​</a:t>
            </a:r>
            <a:endParaRPr lang="en-US" dirty="0"/>
          </a:p>
        </p:txBody>
      </p:sp>
      <p:sp>
        <p:nvSpPr>
          <p:cNvPr id="3" name="Text Placeholder 2">
            <a:extLst>
              <a:ext uri="{FF2B5EF4-FFF2-40B4-BE49-F238E27FC236}">
                <a16:creationId xmlns:a16="http://schemas.microsoft.com/office/drawing/2014/main" id="{26619D58-9E65-B7AC-D397-FF828F50B249}"/>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F62DC85-847A-632F-0C50-7AA038CAAC0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CC6F443-B908-0EE5-C8FC-BC8C4198E8AF}"/>
              </a:ext>
            </a:extLst>
          </p:cNvPr>
          <p:cNvSpPr>
            <a:spLocks noGrp="1"/>
          </p:cNvSpPr>
          <p:nvPr>
            <p:ph type="body" sz="quarter" idx="21"/>
          </p:nvPr>
        </p:nvSpPr>
        <p:spPr/>
        <p:txBody>
          <a:bodyPr>
            <a:normAutofit fontScale="70000" lnSpcReduction="20000"/>
          </a:bodyPr>
          <a:lstStyle/>
          <a:p>
            <a:endParaRPr lang="en-US"/>
          </a:p>
        </p:txBody>
      </p:sp>
      <p:pic>
        <p:nvPicPr>
          <p:cNvPr id="8" name="Picture 7" descr="Table&#10;&#10;Description automatically generated">
            <a:extLst>
              <a:ext uri="{FF2B5EF4-FFF2-40B4-BE49-F238E27FC236}">
                <a16:creationId xmlns:a16="http://schemas.microsoft.com/office/drawing/2014/main" id="{5227287B-F8DD-29AA-CCA1-F5989A000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6546"/>
            <a:ext cx="12192000" cy="6151825"/>
          </a:xfrm>
          <a:prstGeom prst="rect">
            <a:avLst/>
          </a:prstGeom>
        </p:spPr>
      </p:pic>
      <p:sp>
        <p:nvSpPr>
          <p:cNvPr id="6" name="Rectangle 5">
            <a:extLst>
              <a:ext uri="{FF2B5EF4-FFF2-40B4-BE49-F238E27FC236}">
                <a16:creationId xmlns:a16="http://schemas.microsoft.com/office/drawing/2014/main" id="{EE6BA9C5-5338-22E5-0334-1CC316476168}"/>
              </a:ext>
            </a:extLst>
          </p:cNvPr>
          <p:cNvSpPr/>
          <p:nvPr/>
        </p:nvSpPr>
        <p:spPr>
          <a:xfrm>
            <a:off x="1669312" y="5373194"/>
            <a:ext cx="1052623" cy="11164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8682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839DAA-621D-C33F-5E1C-53E0A9B6039E}"/>
              </a:ext>
            </a:extLst>
          </p:cNvPr>
          <p:cNvSpPr>
            <a:spLocks noGrp="1"/>
          </p:cNvSpPr>
          <p:nvPr>
            <p:ph type="body" sz="quarter" idx="15"/>
          </p:nvPr>
        </p:nvSpPr>
        <p:spPr/>
        <p:txBody>
          <a:bodyPr/>
          <a:lstStyle/>
          <a:p>
            <a:r>
              <a:rPr lang="en-US" dirty="0"/>
              <a:t>Confluent – Summary</a:t>
            </a:r>
          </a:p>
        </p:txBody>
      </p:sp>
      <p:sp>
        <p:nvSpPr>
          <p:cNvPr id="3" name="Text Placeholder 2">
            <a:extLst>
              <a:ext uri="{FF2B5EF4-FFF2-40B4-BE49-F238E27FC236}">
                <a16:creationId xmlns:a16="http://schemas.microsoft.com/office/drawing/2014/main" id="{CE922E33-904D-09B7-A03B-8127B9BE946E}"/>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091D73EE-4613-E06A-6364-04ACF54278B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629EDBFA-FD29-C4C5-56B4-4278C1E0FC6E}"/>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application, table&#10;&#10;Description automatically generated">
            <a:extLst>
              <a:ext uri="{FF2B5EF4-FFF2-40B4-BE49-F238E27FC236}">
                <a16:creationId xmlns:a16="http://schemas.microsoft.com/office/drawing/2014/main" id="{11C49963-4BE2-E632-075F-68650A593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58"/>
            <a:ext cx="12137924" cy="5865091"/>
          </a:xfrm>
          <a:prstGeom prst="rect">
            <a:avLst/>
          </a:prstGeom>
        </p:spPr>
      </p:pic>
    </p:spTree>
    <p:extLst>
      <p:ext uri="{BB962C8B-B14F-4D97-AF65-F5344CB8AC3E}">
        <p14:creationId xmlns:p14="http://schemas.microsoft.com/office/powerpoint/2010/main" val="2650885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356352-7234-BC1F-E2E2-A16FC6228B71}"/>
              </a:ext>
            </a:extLst>
          </p:cNvPr>
          <p:cNvSpPr>
            <a:spLocks noGrp="1"/>
          </p:cNvSpPr>
          <p:nvPr>
            <p:ph type="body" sz="quarter" idx="15"/>
          </p:nvPr>
        </p:nvSpPr>
        <p:spPr/>
        <p:txBody>
          <a:bodyPr/>
          <a:lstStyle/>
          <a:p>
            <a:r>
              <a:rPr lang="en-IN" dirty="0"/>
              <a:t>ALMP Kafka Event Streaming – Confluent Cloud Features</a:t>
            </a:r>
            <a:endParaRPr lang="en-US" dirty="0"/>
          </a:p>
        </p:txBody>
      </p:sp>
      <p:sp>
        <p:nvSpPr>
          <p:cNvPr id="3" name="Text Placeholder 2">
            <a:extLst>
              <a:ext uri="{FF2B5EF4-FFF2-40B4-BE49-F238E27FC236}">
                <a16:creationId xmlns:a16="http://schemas.microsoft.com/office/drawing/2014/main" id="{14323054-6E3C-8589-2A58-5BE6295C800A}"/>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7A79BDD-C6CA-1D07-5E06-FEB98E8CE17B}"/>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30BD21C-2C1C-F73C-C816-E74AA3DFCE0F}"/>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4E27393E-D5F0-F13D-63CB-49CF84E0D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59"/>
            <a:ext cx="12192000" cy="6163830"/>
          </a:xfrm>
          <a:prstGeom prst="rect">
            <a:avLst/>
          </a:prstGeom>
        </p:spPr>
      </p:pic>
    </p:spTree>
    <p:extLst>
      <p:ext uri="{BB962C8B-B14F-4D97-AF65-F5344CB8AC3E}">
        <p14:creationId xmlns:p14="http://schemas.microsoft.com/office/powerpoint/2010/main" val="497401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C6471-CF26-5794-89D3-3356A5259856}"/>
              </a:ext>
            </a:extLst>
          </p:cNvPr>
          <p:cNvSpPr>
            <a:spLocks noGrp="1"/>
          </p:cNvSpPr>
          <p:nvPr>
            <p:ph type="body" sz="quarter" idx="15"/>
          </p:nvPr>
        </p:nvSpPr>
        <p:spPr/>
        <p:txBody>
          <a:bodyPr/>
          <a:lstStyle/>
          <a:p>
            <a:r>
              <a:rPr lang="en-US" dirty="0"/>
              <a:t>ALMP Database Requirements</a:t>
            </a:r>
          </a:p>
        </p:txBody>
      </p:sp>
      <p:sp>
        <p:nvSpPr>
          <p:cNvPr id="3" name="Text Placeholder 2">
            <a:extLst>
              <a:ext uri="{FF2B5EF4-FFF2-40B4-BE49-F238E27FC236}">
                <a16:creationId xmlns:a16="http://schemas.microsoft.com/office/drawing/2014/main" id="{A737D7A6-FABC-2BC0-D95B-7914F7EA834F}"/>
              </a:ext>
            </a:extLst>
          </p:cNvPr>
          <p:cNvSpPr>
            <a:spLocks noGrp="1"/>
          </p:cNvSpPr>
          <p:nvPr>
            <p:ph type="body" sz="quarter" idx="20"/>
          </p:nvPr>
        </p:nvSpPr>
        <p:spPr/>
        <p:txBody>
          <a:bodyPr>
            <a:normAutofit fontScale="92500" lnSpcReduction="20000"/>
          </a:bodyPr>
          <a:lstStyle/>
          <a:p>
            <a:r>
              <a:rPr lang="en-US" dirty="0"/>
              <a:t>ALMP system has data types with structured, semi-structured and unstructured for that need below are the data storage solutions which needs to be used with cloud services:</a:t>
            </a:r>
          </a:p>
        </p:txBody>
      </p:sp>
      <p:graphicFrame>
        <p:nvGraphicFramePr>
          <p:cNvPr id="6" name="Table 6">
            <a:extLst>
              <a:ext uri="{FF2B5EF4-FFF2-40B4-BE49-F238E27FC236}">
                <a16:creationId xmlns:a16="http://schemas.microsoft.com/office/drawing/2014/main" id="{9E3385EC-ADCD-383C-D7C3-19FDF83804BF}"/>
              </a:ext>
            </a:extLst>
          </p:cNvPr>
          <p:cNvGraphicFramePr>
            <a:graphicFrameLocks noGrp="1"/>
          </p:cNvGraphicFramePr>
          <p:nvPr>
            <p:extLst>
              <p:ext uri="{D42A27DB-BD31-4B8C-83A1-F6EECF244321}">
                <p14:modId xmlns:p14="http://schemas.microsoft.com/office/powerpoint/2010/main" val="2106514539"/>
              </p:ext>
            </p:extLst>
          </p:nvPr>
        </p:nvGraphicFramePr>
        <p:xfrm>
          <a:off x="443028" y="1186884"/>
          <a:ext cx="11291460" cy="5461000"/>
        </p:xfrm>
        <a:graphic>
          <a:graphicData uri="http://schemas.openxmlformats.org/drawingml/2006/table">
            <a:tbl>
              <a:tblPr firstRow="1" bandRow="1">
                <a:tableStyleId>{5C22544A-7EE6-4342-B048-85BDC9FD1C3A}</a:tableStyleId>
              </a:tblPr>
              <a:tblGrid>
                <a:gridCol w="2822865">
                  <a:extLst>
                    <a:ext uri="{9D8B030D-6E8A-4147-A177-3AD203B41FA5}">
                      <a16:colId xmlns:a16="http://schemas.microsoft.com/office/drawing/2014/main" val="2602687817"/>
                    </a:ext>
                  </a:extLst>
                </a:gridCol>
                <a:gridCol w="2822865">
                  <a:extLst>
                    <a:ext uri="{9D8B030D-6E8A-4147-A177-3AD203B41FA5}">
                      <a16:colId xmlns:a16="http://schemas.microsoft.com/office/drawing/2014/main" val="1274655568"/>
                    </a:ext>
                  </a:extLst>
                </a:gridCol>
                <a:gridCol w="2822865">
                  <a:extLst>
                    <a:ext uri="{9D8B030D-6E8A-4147-A177-3AD203B41FA5}">
                      <a16:colId xmlns:a16="http://schemas.microsoft.com/office/drawing/2014/main" val="3599741703"/>
                    </a:ext>
                  </a:extLst>
                </a:gridCol>
                <a:gridCol w="2822865">
                  <a:extLst>
                    <a:ext uri="{9D8B030D-6E8A-4147-A177-3AD203B41FA5}">
                      <a16:colId xmlns:a16="http://schemas.microsoft.com/office/drawing/2014/main" val="3100360129"/>
                    </a:ext>
                  </a:extLst>
                </a:gridCol>
              </a:tblGrid>
              <a:tr h="370840">
                <a:tc>
                  <a:txBody>
                    <a:bodyPr/>
                    <a:lstStyle/>
                    <a:p>
                      <a:r>
                        <a:rPr lang="en-US" dirty="0"/>
                        <a:t>Type of Usages</a:t>
                      </a:r>
                    </a:p>
                  </a:txBody>
                  <a:tcPr>
                    <a:solidFill>
                      <a:srgbClr val="C00000"/>
                    </a:solidFill>
                  </a:tcPr>
                </a:tc>
                <a:tc>
                  <a:txBody>
                    <a:bodyPr/>
                    <a:lstStyle/>
                    <a:p>
                      <a:r>
                        <a:rPr lang="en-US" dirty="0"/>
                        <a:t>Data Storage Types</a:t>
                      </a:r>
                    </a:p>
                  </a:txBody>
                  <a:tcPr>
                    <a:solidFill>
                      <a:srgbClr val="C00000"/>
                    </a:solidFill>
                  </a:tcPr>
                </a:tc>
                <a:tc>
                  <a:txBody>
                    <a:bodyPr/>
                    <a:lstStyle/>
                    <a:p>
                      <a:r>
                        <a:rPr lang="en-US" dirty="0"/>
                        <a:t>Suggested Solutions</a:t>
                      </a:r>
                    </a:p>
                  </a:txBody>
                  <a:tcPr>
                    <a:solidFill>
                      <a:srgbClr val="C00000"/>
                    </a:solidFill>
                  </a:tcPr>
                </a:tc>
                <a:tc>
                  <a:txBody>
                    <a:bodyPr/>
                    <a:lstStyle/>
                    <a:p>
                      <a:r>
                        <a:rPr lang="en-US" dirty="0"/>
                        <a:t>Remarks</a:t>
                      </a:r>
                    </a:p>
                  </a:txBody>
                  <a:tcPr>
                    <a:solidFill>
                      <a:srgbClr val="C00000"/>
                    </a:solidFill>
                  </a:tcPr>
                </a:tc>
                <a:extLst>
                  <a:ext uri="{0D108BD9-81ED-4DB2-BD59-A6C34878D82A}">
                    <a16:rowId xmlns:a16="http://schemas.microsoft.com/office/drawing/2014/main" val="2338629633"/>
                  </a:ext>
                </a:extLst>
              </a:tr>
              <a:tr h="370840">
                <a:tc>
                  <a:txBody>
                    <a:bodyPr/>
                    <a:lstStyle/>
                    <a:p>
                      <a:r>
                        <a:rPr lang="en-US" dirty="0"/>
                        <a:t>Transactions (OLTP)</a:t>
                      </a:r>
                    </a:p>
                  </a:txBody>
                  <a:tcPr>
                    <a:solidFill>
                      <a:srgbClr val="FFF7F8"/>
                    </a:solidFill>
                  </a:tcPr>
                </a:tc>
                <a:tc>
                  <a:txBody>
                    <a:bodyPr/>
                    <a:lstStyle/>
                    <a:p>
                      <a:r>
                        <a:rPr lang="en-US" dirty="0"/>
                        <a:t>Relational/No-SQL</a:t>
                      </a:r>
                    </a:p>
                  </a:txBody>
                  <a:tcPr>
                    <a:solidFill>
                      <a:srgbClr val="FFF7F8"/>
                    </a:solidFill>
                  </a:tcPr>
                </a:tc>
                <a:tc>
                  <a:txBody>
                    <a:bodyPr/>
                    <a:lstStyle/>
                    <a:p>
                      <a:r>
                        <a:rPr lang="en-US" dirty="0"/>
                        <a:t>PostgreSQL/MongoDB</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2914405711"/>
                  </a:ext>
                </a:extLst>
              </a:tr>
              <a:tr h="370840">
                <a:tc>
                  <a:txBody>
                    <a:bodyPr/>
                    <a:lstStyle/>
                    <a:p>
                      <a:r>
                        <a:rPr lang="en-US" dirty="0"/>
                        <a:t>Analytics (OLAP)</a:t>
                      </a:r>
                    </a:p>
                  </a:txBody>
                  <a:tcPr>
                    <a:solidFill>
                      <a:schemeClr val="bg1"/>
                    </a:solidFill>
                  </a:tcPr>
                </a:tc>
                <a:tc>
                  <a:txBody>
                    <a:bodyPr/>
                    <a:lstStyle/>
                    <a:p>
                      <a:r>
                        <a:rPr lang="en-US" dirty="0"/>
                        <a:t>Columnar</a:t>
                      </a:r>
                    </a:p>
                  </a:txBody>
                  <a:tcPr>
                    <a:solidFill>
                      <a:schemeClr val="bg1"/>
                    </a:solidFill>
                  </a:tcPr>
                </a:tc>
                <a:tc>
                  <a:txBody>
                    <a:bodyPr/>
                    <a:lstStyle/>
                    <a:p>
                      <a:r>
                        <a:rPr lang="en-US" dirty="0"/>
                        <a:t>Azure Synapse</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888041750"/>
                  </a:ext>
                </a:extLst>
              </a:tr>
              <a:tr h="370840">
                <a:tc>
                  <a:txBody>
                    <a:bodyPr/>
                    <a:lstStyle/>
                    <a:p>
                      <a:r>
                        <a:rPr lang="en-US" dirty="0"/>
                        <a:t>Dictionary</a:t>
                      </a:r>
                    </a:p>
                  </a:txBody>
                  <a:tcPr>
                    <a:solidFill>
                      <a:srgbClr val="FFF7F8"/>
                    </a:solidFill>
                  </a:tcPr>
                </a:tc>
                <a:tc>
                  <a:txBody>
                    <a:bodyPr/>
                    <a:lstStyle/>
                    <a:p>
                      <a:r>
                        <a:rPr lang="en-US" dirty="0"/>
                        <a:t>Key-Value</a:t>
                      </a:r>
                    </a:p>
                  </a:txBody>
                  <a:tcPr>
                    <a:solidFill>
                      <a:srgbClr val="FFF7F8"/>
                    </a:solidFill>
                  </a:tcPr>
                </a:tc>
                <a:tc>
                  <a:txBody>
                    <a:bodyPr/>
                    <a:lstStyle/>
                    <a:p>
                      <a:r>
                        <a:rPr lang="en-US" dirty="0"/>
                        <a:t>Redis</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3489012749"/>
                  </a:ext>
                </a:extLst>
              </a:tr>
              <a:tr h="370840">
                <a:tc>
                  <a:txBody>
                    <a:bodyPr/>
                    <a:lstStyle/>
                    <a:p>
                      <a:r>
                        <a:rPr lang="en-US" dirty="0"/>
                        <a:t>Cache</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In-memory</a:t>
                      </a:r>
                    </a:p>
                  </a:txBody>
                  <a:tcPr>
                    <a:solidFill>
                      <a:schemeClr val="bg1"/>
                    </a:solidFill>
                  </a:tcPr>
                </a:tc>
                <a:tc>
                  <a:txBody>
                    <a:bodyPr/>
                    <a:lstStyle/>
                    <a:p>
                      <a:r>
                        <a:rPr lang="en-US" dirty="0"/>
                        <a:t>Redis</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144134339"/>
                  </a:ext>
                </a:extLst>
              </a:tr>
              <a:tr h="370840">
                <a:tc>
                  <a:txBody>
                    <a:bodyPr/>
                    <a:lstStyle/>
                    <a:p>
                      <a:r>
                        <a:rPr lang="en-US" dirty="0"/>
                        <a:t>2-D Key Value</a:t>
                      </a:r>
                    </a:p>
                  </a:txBody>
                  <a:tcPr>
                    <a:solidFill>
                      <a:srgbClr val="FFF7F8"/>
                    </a:solidFill>
                  </a:tcPr>
                </a:tc>
                <a:tc>
                  <a:txBody>
                    <a:bodyPr/>
                    <a:lstStyle/>
                    <a:p>
                      <a:r>
                        <a:rPr lang="en-US" dirty="0"/>
                        <a:t>Wide Column</a:t>
                      </a:r>
                    </a:p>
                  </a:txBody>
                  <a:tcPr>
                    <a:solidFill>
                      <a:srgbClr val="FFF7F8"/>
                    </a:solidFill>
                  </a:tcPr>
                </a:tc>
                <a:tc>
                  <a:txBody>
                    <a:bodyPr/>
                    <a:lstStyle/>
                    <a:p>
                      <a:r>
                        <a:rPr lang="en-US" dirty="0"/>
                        <a:t>Cosmos DB/MongoDB</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70166375"/>
                  </a:ext>
                </a:extLst>
              </a:tr>
              <a:tr h="370840">
                <a:tc>
                  <a:txBody>
                    <a:bodyPr/>
                    <a:lstStyle/>
                    <a:p>
                      <a:r>
                        <a:rPr lang="en-US" dirty="0"/>
                        <a:t>Time Series</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Series</a:t>
                      </a:r>
                    </a:p>
                  </a:txBody>
                  <a:tcPr>
                    <a:solidFill>
                      <a:schemeClr val="bg1"/>
                    </a:solidFill>
                  </a:tcPr>
                </a:tc>
                <a:tc>
                  <a:txBody>
                    <a:bodyPr/>
                    <a:lstStyle/>
                    <a:p>
                      <a:r>
                        <a:rPr lang="en-US" dirty="0"/>
                        <a:t>Cosmos DB/MongoDB</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405770508"/>
                  </a:ext>
                </a:extLst>
              </a:tr>
              <a:tr h="370840">
                <a:tc>
                  <a:txBody>
                    <a:bodyPr/>
                    <a:lstStyle/>
                    <a:p>
                      <a:r>
                        <a:rPr lang="en-US" dirty="0"/>
                        <a:t>Audit Trail</a:t>
                      </a:r>
                    </a:p>
                  </a:txBody>
                  <a:tcPr>
                    <a:solidFill>
                      <a:srgbClr val="FFF7F8"/>
                    </a:solidFill>
                  </a:tcPr>
                </a:tc>
                <a:tc>
                  <a:txBody>
                    <a:bodyPr/>
                    <a:lstStyle/>
                    <a:p>
                      <a:r>
                        <a:rPr lang="en-US" dirty="0"/>
                        <a:t>Immutable Ledger</a:t>
                      </a:r>
                    </a:p>
                  </a:txBody>
                  <a:tcPr>
                    <a:solidFill>
                      <a:srgbClr val="FFF7F8"/>
                    </a:solidFill>
                  </a:tcPr>
                </a:tc>
                <a:tc>
                  <a:txBody>
                    <a:bodyPr/>
                    <a:lstStyle/>
                    <a:p>
                      <a:r>
                        <a:rPr lang="en-US"/>
                        <a:t>Azure SQL </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224224989"/>
                  </a:ext>
                </a:extLst>
              </a:tr>
              <a:tr h="370840">
                <a:tc>
                  <a:txBody>
                    <a:bodyPr/>
                    <a:lstStyle/>
                    <a:p>
                      <a:r>
                        <a:rPr lang="en-US" dirty="0"/>
                        <a:t>Location &amp; Geospatial</a:t>
                      </a:r>
                    </a:p>
                  </a:txBody>
                  <a:tcPr>
                    <a:solidFill>
                      <a:schemeClr val="bg1"/>
                    </a:solidFill>
                  </a:tcPr>
                </a:tc>
                <a:tc>
                  <a:txBody>
                    <a:bodyPr/>
                    <a:lstStyle/>
                    <a:p>
                      <a:r>
                        <a:rPr lang="en-US" dirty="0"/>
                        <a:t>JSON Data</a:t>
                      </a:r>
                    </a:p>
                  </a:txBody>
                  <a:tcPr>
                    <a:solidFill>
                      <a:schemeClr val="bg1"/>
                    </a:solidFill>
                  </a:tcPr>
                </a:tc>
                <a:tc>
                  <a:txBody>
                    <a:bodyPr/>
                    <a:lstStyle/>
                    <a:p>
                      <a:r>
                        <a:rPr lang="en-US" dirty="0"/>
                        <a:t>Cosmos DB/MongoDB</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43427023"/>
                  </a:ext>
                </a:extLst>
              </a:tr>
              <a:tr h="370840">
                <a:tc>
                  <a:txBody>
                    <a:bodyPr/>
                    <a:lstStyle/>
                    <a:p>
                      <a:r>
                        <a:rPr lang="en-US" dirty="0"/>
                        <a:t>Entity Relationship</a:t>
                      </a:r>
                    </a:p>
                  </a:txBody>
                  <a:tcPr>
                    <a:solidFill>
                      <a:srgbClr val="FFF7F8"/>
                    </a:solidFill>
                  </a:tcPr>
                </a:tc>
                <a:tc>
                  <a:txBody>
                    <a:bodyPr/>
                    <a:lstStyle/>
                    <a:p>
                      <a:r>
                        <a:rPr lang="en-US" dirty="0"/>
                        <a:t>Graph</a:t>
                      </a:r>
                    </a:p>
                  </a:txBody>
                  <a:tcPr>
                    <a:solidFill>
                      <a:srgbClr val="FFF7F8"/>
                    </a:solidFill>
                  </a:tcPr>
                </a:tc>
                <a:tc>
                  <a:txBody>
                    <a:bodyPr/>
                    <a:lstStyle/>
                    <a:p>
                      <a:r>
                        <a:rPr lang="en-US" dirty="0"/>
                        <a:t>Cosmos DB/MongoDB</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1708837217"/>
                  </a:ext>
                </a:extLst>
              </a:tr>
              <a:tr h="370840">
                <a:tc>
                  <a:txBody>
                    <a:bodyPr/>
                    <a:lstStyle/>
                    <a:p>
                      <a:r>
                        <a:rPr lang="en-US" dirty="0"/>
                        <a:t>Nested Objects (XML, JSON)</a:t>
                      </a:r>
                    </a:p>
                  </a:txBody>
                  <a:tcPr>
                    <a:solidFill>
                      <a:schemeClr val="bg1"/>
                    </a:solidFill>
                  </a:tcPr>
                </a:tc>
                <a:tc>
                  <a:txBody>
                    <a:bodyPr/>
                    <a:lstStyle/>
                    <a:p>
                      <a:r>
                        <a:rPr lang="en-US" dirty="0"/>
                        <a:t>Documents</a:t>
                      </a:r>
                    </a:p>
                  </a:txBody>
                  <a:tcPr>
                    <a:solidFill>
                      <a:schemeClr val="bg1"/>
                    </a:solidFill>
                  </a:tcPr>
                </a:tc>
                <a:tc>
                  <a:txBody>
                    <a:bodyPr/>
                    <a:lstStyle/>
                    <a:p>
                      <a:r>
                        <a:rPr lang="en-US" dirty="0"/>
                        <a:t>Cosmos DB/MongoDB</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162594743"/>
                  </a:ext>
                </a:extLst>
              </a:tr>
              <a:tr h="370840">
                <a:tc>
                  <a:txBody>
                    <a:bodyPr/>
                    <a:lstStyle/>
                    <a:p>
                      <a:r>
                        <a:rPr lang="en-US" dirty="0"/>
                        <a:t>Full Text Search</a:t>
                      </a:r>
                    </a:p>
                  </a:txBody>
                  <a:tcPr>
                    <a:solidFill>
                      <a:srgbClr val="FFF7F8"/>
                    </a:solidFill>
                  </a:tcPr>
                </a:tc>
                <a:tc>
                  <a:txBody>
                    <a:bodyPr/>
                    <a:lstStyle/>
                    <a:p>
                      <a:r>
                        <a:rPr lang="en-US" dirty="0"/>
                        <a:t>Text Search</a:t>
                      </a:r>
                    </a:p>
                  </a:txBody>
                  <a:tcPr>
                    <a:solidFill>
                      <a:srgbClr val="FFF7F8"/>
                    </a:solidFill>
                  </a:tcPr>
                </a:tc>
                <a:tc>
                  <a:txBody>
                    <a:bodyPr/>
                    <a:lstStyle/>
                    <a:p>
                      <a:r>
                        <a:rPr lang="en-US" dirty="0"/>
                        <a:t>APIs</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2956798483"/>
                  </a:ext>
                </a:extLst>
              </a:tr>
              <a:tr h="370840">
                <a:tc>
                  <a:txBody>
                    <a:bodyPr/>
                    <a:lstStyle/>
                    <a:p>
                      <a:r>
                        <a:rPr lang="en-US" dirty="0"/>
                        <a:t>Rich Text</a:t>
                      </a:r>
                    </a:p>
                  </a:txBody>
                  <a:tcPr>
                    <a:solidFill>
                      <a:schemeClr val="bg1"/>
                    </a:solidFill>
                  </a:tcPr>
                </a:tc>
                <a:tc>
                  <a:txBody>
                    <a:bodyPr/>
                    <a:lstStyle/>
                    <a:p>
                      <a:r>
                        <a:rPr lang="en-US" dirty="0"/>
                        <a:t>Blob</a:t>
                      </a:r>
                    </a:p>
                  </a:txBody>
                  <a:tcPr>
                    <a:solidFill>
                      <a:schemeClr val="bg1"/>
                    </a:solidFill>
                  </a:tcPr>
                </a:tc>
                <a:tc>
                  <a:txBody>
                    <a:bodyPr/>
                    <a:lstStyle/>
                    <a:p>
                      <a:r>
                        <a:rPr lang="en-US" dirty="0"/>
                        <a:t>Cloud Storage</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457606625"/>
                  </a:ext>
                </a:extLst>
              </a:tr>
              <a:tr h="370840">
                <a:tc>
                  <a:txBody>
                    <a:bodyPr/>
                    <a:lstStyle/>
                    <a:p>
                      <a:r>
                        <a:rPr lang="en-US" dirty="0"/>
                        <a:t>Data Lake</a:t>
                      </a:r>
                    </a:p>
                  </a:txBody>
                  <a:tcPr>
                    <a:solidFill>
                      <a:srgbClr val="FFF7F8"/>
                    </a:solidFill>
                  </a:tcPr>
                </a:tc>
                <a:tc>
                  <a:txBody>
                    <a:bodyPr/>
                    <a:lstStyle/>
                    <a:p>
                      <a:r>
                        <a:rPr lang="en-US" dirty="0"/>
                        <a:t>All</a:t>
                      </a:r>
                    </a:p>
                  </a:txBody>
                  <a:tcPr>
                    <a:solidFill>
                      <a:srgbClr val="FFF7F8"/>
                    </a:solidFill>
                  </a:tcPr>
                </a:tc>
                <a:tc>
                  <a:txBody>
                    <a:bodyPr/>
                    <a:lstStyle/>
                    <a:p>
                      <a:r>
                        <a:rPr lang="en-US" dirty="0"/>
                        <a:t>Azure Data Lake/MongoDB Data Lake</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1344967087"/>
                  </a:ext>
                </a:extLst>
              </a:tr>
            </a:tbl>
          </a:graphicData>
        </a:graphic>
      </p:graphicFrame>
    </p:spTree>
    <p:extLst>
      <p:ext uri="{BB962C8B-B14F-4D97-AF65-F5344CB8AC3E}">
        <p14:creationId xmlns:p14="http://schemas.microsoft.com/office/powerpoint/2010/main" val="2443447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ALMP Infrastructure Design</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4225629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3DCE1-863C-4807-CB71-40CC5D7E85F7}"/>
              </a:ext>
            </a:extLst>
          </p:cNvPr>
          <p:cNvSpPr>
            <a:spLocks noGrp="1"/>
          </p:cNvSpPr>
          <p:nvPr>
            <p:ph type="body" sz="quarter" idx="15"/>
          </p:nvPr>
        </p:nvSpPr>
        <p:spPr/>
        <p:txBody>
          <a:bodyPr/>
          <a:lstStyle/>
          <a:p>
            <a:r>
              <a:rPr lang="en-US" dirty="0"/>
              <a:t>Americana Last Mile Platform – Infrastructure Design Environments</a:t>
            </a:r>
          </a:p>
        </p:txBody>
      </p:sp>
      <p:sp>
        <p:nvSpPr>
          <p:cNvPr id="3" name="Text Placeholder 2">
            <a:extLst>
              <a:ext uri="{FF2B5EF4-FFF2-40B4-BE49-F238E27FC236}">
                <a16:creationId xmlns:a16="http://schemas.microsoft.com/office/drawing/2014/main" id="{98E680FB-7B49-295F-2AEA-19A932BE5306}"/>
              </a:ext>
            </a:extLst>
          </p:cNvPr>
          <p:cNvSpPr>
            <a:spLocks noGrp="1"/>
          </p:cNvSpPr>
          <p:nvPr>
            <p:ph type="body" sz="quarter" idx="20"/>
          </p:nvPr>
        </p:nvSpPr>
        <p:spPr>
          <a:xfrm>
            <a:off x="443340" y="685859"/>
            <a:ext cx="11291460" cy="271731"/>
          </a:xfrm>
        </p:spPr>
        <p:txBody>
          <a:bodyPr>
            <a:normAutofit fontScale="92500" lnSpcReduction="20000"/>
          </a:bodyPr>
          <a:lstStyle/>
          <a:p>
            <a:r>
              <a:rPr lang="en-US" dirty="0"/>
              <a:t>Cloud design consists of the various cloud resources as part of the ALMP platform design which is managed via below environments</a:t>
            </a:r>
          </a:p>
        </p:txBody>
      </p:sp>
      <p:sp>
        <p:nvSpPr>
          <p:cNvPr id="5" name="Text Placeholder 4">
            <a:extLst>
              <a:ext uri="{FF2B5EF4-FFF2-40B4-BE49-F238E27FC236}">
                <a16:creationId xmlns:a16="http://schemas.microsoft.com/office/drawing/2014/main" id="{2B7BC8AB-6278-6674-D068-15B4768012B1}"/>
              </a:ext>
            </a:extLst>
          </p:cNvPr>
          <p:cNvSpPr>
            <a:spLocks noGrp="1"/>
          </p:cNvSpPr>
          <p:nvPr>
            <p:ph type="body" sz="quarter" idx="21"/>
          </p:nvPr>
        </p:nvSpPr>
        <p:spPr/>
        <p:txBody>
          <a:bodyPr>
            <a:normAutofit fontScale="70000" lnSpcReduction="20000"/>
          </a:bodyPr>
          <a:lstStyle/>
          <a:p>
            <a:endParaRPr lang="en-US"/>
          </a:p>
        </p:txBody>
      </p:sp>
      <p:sp>
        <p:nvSpPr>
          <p:cNvPr id="11" name="TextBox 10">
            <a:extLst>
              <a:ext uri="{FF2B5EF4-FFF2-40B4-BE49-F238E27FC236}">
                <a16:creationId xmlns:a16="http://schemas.microsoft.com/office/drawing/2014/main" id="{B1FC16DC-1E35-8D3F-684C-8359B9E3B421}"/>
              </a:ext>
            </a:extLst>
          </p:cNvPr>
          <p:cNvSpPr txBox="1"/>
          <p:nvPr/>
        </p:nvSpPr>
        <p:spPr>
          <a:xfrm>
            <a:off x="717158" y="5925920"/>
            <a:ext cx="8693405" cy="400110"/>
          </a:xfrm>
          <a:prstGeom prst="rect">
            <a:avLst/>
          </a:prstGeom>
          <a:noFill/>
        </p:spPr>
        <p:txBody>
          <a:bodyPr wrap="none" rtlCol="0">
            <a:spAutoFit/>
          </a:bodyPr>
          <a:lstStyle/>
          <a:p>
            <a:pPr marL="171450" indent="-171450">
              <a:buFont typeface="Arial" panose="020B0604020202020204" pitchFamily="34" charset="0"/>
              <a:buChar char="•"/>
            </a:pPr>
            <a:r>
              <a:rPr lang="en-US" sz="1000" dirty="0">
                <a:solidFill>
                  <a:schemeClr val="bg1">
                    <a:lumMod val="75000"/>
                  </a:schemeClr>
                </a:solidFill>
              </a:rPr>
              <a:t>DR region will be decided with the prod during the launch at the end of year 2022.</a:t>
            </a:r>
          </a:p>
          <a:p>
            <a:pPr marL="171450" indent="-171450">
              <a:buFont typeface="Arial" panose="020B0604020202020204" pitchFamily="34" charset="0"/>
              <a:buChar char="•"/>
            </a:pPr>
            <a:r>
              <a:rPr lang="en-US" sz="1000" dirty="0">
                <a:solidFill>
                  <a:schemeClr val="bg1">
                    <a:lumMod val="75000"/>
                  </a:schemeClr>
                </a:solidFill>
              </a:rPr>
              <a:t>The list of resources which is common for non-prod and prod is in discussion with partner which consists of Firewall, </a:t>
            </a:r>
            <a:r>
              <a:rPr lang="en-US" sz="1000" dirty="0" err="1">
                <a:solidFill>
                  <a:schemeClr val="bg1">
                    <a:lumMod val="75000"/>
                  </a:schemeClr>
                </a:solidFill>
              </a:rPr>
              <a:t>KeyVault</a:t>
            </a:r>
            <a:r>
              <a:rPr lang="en-US" sz="1000" dirty="0">
                <a:solidFill>
                  <a:schemeClr val="bg1">
                    <a:lumMod val="75000"/>
                  </a:schemeClr>
                </a:solidFill>
              </a:rPr>
              <a:t> and other common cloud services. </a:t>
            </a:r>
          </a:p>
        </p:txBody>
      </p:sp>
      <p:grpSp>
        <p:nvGrpSpPr>
          <p:cNvPr id="38" name="Group 37">
            <a:extLst>
              <a:ext uri="{FF2B5EF4-FFF2-40B4-BE49-F238E27FC236}">
                <a16:creationId xmlns:a16="http://schemas.microsoft.com/office/drawing/2014/main" id="{8A98D1A8-FD9F-9EB8-D650-D238E1AC6BB1}"/>
              </a:ext>
            </a:extLst>
          </p:cNvPr>
          <p:cNvGrpSpPr/>
          <p:nvPr/>
        </p:nvGrpSpPr>
        <p:grpSpPr>
          <a:xfrm>
            <a:off x="443027" y="1295828"/>
            <a:ext cx="8022728" cy="4224113"/>
            <a:chOff x="576327" y="1005911"/>
            <a:chExt cx="10549365" cy="5569077"/>
          </a:xfrm>
        </p:grpSpPr>
        <p:sp>
          <p:nvSpPr>
            <p:cNvPr id="6" name="Rectangle 5">
              <a:extLst>
                <a:ext uri="{FF2B5EF4-FFF2-40B4-BE49-F238E27FC236}">
                  <a16:creationId xmlns:a16="http://schemas.microsoft.com/office/drawing/2014/main" id="{4FC4710B-E0B3-EA83-1583-6A3F7079513B}"/>
                </a:ext>
              </a:extLst>
            </p:cNvPr>
            <p:cNvSpPr/>
            <p:nvPr/>
          </p:nvSpPr>
          <p:spPr>
            <a:xfrm>
              <a:off x="670858" y="2588845"/>
              <a:ext cx="7577499" cy="45913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 Hub</a:t>
              </a:r>
            </a:p>
          </p:txBody>
        </p:sp>
        <p:sp>
          <p:nvSpPr>
            <p:cNvPr id="7" name="Rectangle 6">
              <a:extLst>
                <a:ext uri="{FF2B5EF4-FFF2-40B4-BE49-F238E27FC236}">
                  <a16:creationId xmlns:a16="http://schemas.microsoft.com/office/drawing/2014/main" id="{BEF47020-3263-6222-CC5A-0483B0EDA5DA}"/>
                </a:ext>
              </a:extLst>
            </p:cNvPr>
            <p:cNvSpPr/>
            <p:nvPr/>
          </p:nvSpPr>
          <p:spPr>
            <a:xfrm>
              <a:off x="8334264" y="2588845"/>
              <a:ext cx="2718121" cy="459132"/>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 Hub</a:t>
              </a:r>
            </a:p>
          </p:txBody>
        </p:sp>
        <p:sp>
          <p:nvSpPr>
            <p:cNvPr id="8" name="Rectangle 7">
              <a:extLst>
                <a:ext uri="{FF2B5EF4-FFF2-40B4-BE49-F238E27FC236}">
                  <a16:creationId xmlns:a16="http://schemas.microsoft.com/office/drawing/2014/main" id="{1148F1F9-C0F7-633C-27BB-54BE356EBF39}"/>
                </a:ext>
              </a:extLst>
            </p:cNvPr>
            <p:cNvSpPr/>
            <p:nvPr/>
          </p:nvSpPr>
          <p:spPr>
            <a:xfrm>
              <a:off x="670858" y="1656214"/>
              <a:ext cx="10381529" cy="271731"/>
            </a:xfrm>
            <a:prstGeom prst="rect">
              <a:avLst/>
            </a:prstGeom>
            <a:gradFill>
              <a:gsLst>
                <a:gs pos="0">
                  <a:schemeClr val="accent6">
                    <a:lumMod val="20000"/>
                    <a:lumOff val="80000"/>
                  </a:schemeClr>
                </a:gs>
                <a:gs pos="50000">
                  <a:schemeClr val="accent6"/>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a:t>
              </a:r>
            </a:p>
          </p:txBody>
        </p:sp>
        <p:sp>
          <p:nvSpPr>
            <p:cNvPr id="9" name="TextBox 8">
              <a:extLst>
                <a:ext uri="{FF2B5EF4-FFF2-40B4-BE49-F238E27FC236}">
                  <a16:creationId xmlns:a16="http://schemas.microsoft.com/office/drawing/2014/main" id="{844FAD17-05E3-8FF8-16A2-9D547BABCC3E}"/>
                </a:ext>
              </a:extLst>
            </p:cNvPr>
            <p:cNvSpPr txBox="1"/>
            <p:nvPr/>
          </p:nvSpPr>
          <p:spPr>
            <a:xfrm>
              <a:off x="576327" y="3198086"/>
              <a:ext cx="2017885" cy="365196"/>
            </a:xfrm>
            <a:prstGeom prst="rect">
              <a:avLst/>
            </a:prstGeom>
            <a:noFill/>
          </p:spPr>
          <p:txBody>
            <a:bodyPr wrap="square" rtlCol="0">
              <a:spAutoFit/>
            </a:bodyPr>
            <a:lstStyle/>
            <a:p>
              <a:r>
                <a:rPr lang="en-US" sz="1200" dirty="0">
                  <a:solidFill>
                    <a:schemeClr val="bg1">
                      <a:lumMod val="75000"/>
                    </a:schemeClr>
                  </a:solidFill>
                </a:rPr>
                <a:t>UAE North(Primary)</a:t>
              </a:r>
            </a:p>
          </p:txBody>
        </p:sp>
        <p:sp>
          <p:nvSpPr>
            <p:cNvPr id="10" name="TextBox 9">
              <a:extLst>
                <a:ext uri="{FF2B5EF4-FFF2-40B4-BE49-F238E27FC236}">
                  <a16:creationId xmlns:a16="http://schemas.microsoft.com/office/drawing/2014/main" id="{C8D3F151-92A3-1AF3-0848-3640FB293438}"/>
                </a:ext>
              </a:extLst>
            </p:cNvPr>
            <p:cNvSpPr txBox="1"/>
            <p:nvPr/>
          </p:nvSpPr>
          <p:spPr>
            <a:xfrm>
              <a:off x="8248354" y="3198352"/>
              <a:ext cx="1291554" cy="365196"/>
            </a:xfrm>
            <a:prstGeom prst="rect">
              <a:avLst/>
            </a:prstGeom>
            <a:noFill/>
          </p:spPr>
          <p:txBody>
            <a:bodyPr wrap="square" rtlCol="0">
              <a:spAutoFit/>
            </a:bodyPr>
            <a:lstStyle/>
            <a:p>
              <a:r>
                <a:rPr lang="en-US" sz="1200" dirty="0">
                  <a:solidFill>
                    <a:schemeClr val="bg1">
                      <a:lumMod val="75000"/>
                    </a:schemeClr>
                  </a:solidFill>
                </a:rPr>
                <a:t>UAE Central</a:t>
              </a:r>
            </a:p>
          </p:txBody>
        </p:sp>
        <p:sp>
          <p:nvSpPr>
            <p:cNvPr id="12" name="Rectangle 11">
              <a:extLst>
                <a:ext uri="{FF2B5EF4-FFF2-40B4-BE49-F238E27FC236}">
                  <a16:creationId xmlns:a16="http://schemas.microsoft.com/office/drawing/2014/main" id="{20C6768F-D1F4-723E-9CF8-78E64AC830D5}"/>
                </a:ext>
              </a:extLst>
            </p:cNvPr>
            <p:cNvSpPr/>
            <p:nvPr/>
          </p:nvSpPr>
          <p:spPr>
            <a:xfrm>
              <a:off x="670859" y="3507005"/>
              <a:ext cx="3722163"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3E6D9DEB-482E-8ED5-A3D0-C0489BCCF39E}"/>
                </a:ext>
              </a:extLst>
            </p:cNvPr>
            <p:cNvSpPr/>
            <p:nvPr/>
          </p:nvSpPr>
          <p:spPr>
            <a:xfrm>
              <a:off x="823259" y="3682555"/>
              <a:ext cx="347047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DEV</a:t>
              </a:r>
            </a:p>
          </p:txBody>
        </p:sp>
        <p:sp>
          <p:nvSpPr>
            <p:cNvPr id="14" name="Rectangle 13">
              <a:extLst>
                <a:ext uri="{FF2B5EF4-FFF2-40B4-BE49-F238E27FC236}">
                  <a16:creationId xmlns:a16="http://schemas.microsoft.com/office/drawing/2014/main" id="{F09CF73F-D229-59AB-652E-EB5176469FC2}"/>
                </a:ext>
              </a:extLst>
            </p:cNvPr>
            <p:cNvSpPr/>
            <p:nvPr/>
          </p:nvSpPr>
          <p:spPr>
            <a:xfrm>
              <a:off x="823258" y="4514790"/>
              <a:ext cx="3470475"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QA</a:t>
              </a:r>
            </a:p>
          </p:txBody>
        </p:sp>
        <p:sp>
          <p:nvSpPr>
            <p:cNvPr id="15" name="Rectangle 14">
              <a:extLst>
                <a:ext uri="{FF2B5EF4-FFF2-40B4-BE49-F238E27FC236}">
                  <a16:creationId xmlns:a16="http://schemas.microsoft.com/office/drawing/2014/main" id="{144DD0DB-BC71-6F29-3DD0-1DD891078DCF}"/>
                </a:ext>
              </a:extLst>
            </p:cNvPr>
            <p:cNvSpPr/>
            <p:nvPr/>
          </p:nvSpPr>
          <p:spPr>
            <a:xfrm>
              <a:off x="823259" y="5351831"/>
              <a:ext cx="3470474"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UAT</a:t>
              </a:r>
            </a:p>
          </p:txBody>
        </p:sp>
        <p:sp>
          <p:nvSpPr>
            <p:cNvPr id="16" name="Rectangle 15">
              <a:extLst>
                <a:ext uri="{FF2B5EF4-FFF2-40B4-BE49-F238E27FC236}">
                  <a16:creationId xmlns:a16="http://schemas.microsoft.com/office/drawing/2014/main" id="{6DCF014D-505A-1FE9-4BFD-4A106E4D6240}"/>
                </a:ext>
              </a:extLst>
            </p:cNvPr>
            <p:cNvSpPr/>
            <p:nvPr/>
          </p:nvSpPr>
          <p:spPr>
            <a:xfrm>
              <a:off x="4478930" y="3493403"/>
              <a:ext cx="3769427"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8662FB33-8248-E4B9-287E-F5010BC9B772}"/>
                </a:ext>
              </a:extLst>
            </p:cNvPr>
            <p:cNvSpPr/>
            <p:nvPr/>
          </p:nvSpPr>
          <p:spPr>
            <a:xfrm>
              <a:off x="4620725" y="3707358"/>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Pre-Prod</a:t>
              </a:r>
            </a:p>
          </p:txBody>
        </p:sp>
        <p:sp>
          <p:nvSpPr>
            <p:cNvPr id="18" name="Rectangle 17">
              <a:extLst>
                <a:ext uri="{FF2B5EF4-FFF2-40B4-BE49-F238E27FC236}">
                  <a16:creationId xmlns:a16="http://schemas.microsoft.com/office/drawing/2014/main" id="{7D28B3DA-3985-B135-1747-ACEB36FAC2D3}"/>
                </a:ext>
              </a:extLst>
            </p:cNvPr>
            <p:cNvSpPr/>
            <p:nvPr/>
          </p:nvSpPr>
          <p:spPr>
            <a:xfrm>
              <a:off x="4620725" y="4527540"/>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Prod</a:t>
              </a:r>
            </a:p>
          </p:txBody>
        </p:sp>
        <p:sp>
          <p:nvSpPr>
            <p:cNvPr id="19" name="Rectangle 18">
              <a:extLst>
                <a:ext uri="{FF2B5EF4-FFF2-40B4-BE49-F238E27FC236}">
                  <a16:creationId xmlns:a16="http://schemas.microsoft.com/office/drawing/2014/main" id="{86C2CED8-AD8C-DF48-A40A-85D5B4F78385}"/>
                </a:ext>
              </a:extLst>
            </p:cNvPr>
            <p:cNvSpPr/>
            <p:nvPr/>
          </p:nvSpPr>
          <p:spPr>
            <a:xfrm>
              <a:off x="8334265" y="3488067"/>
              <a:ext cx="2718120"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2E6506B2-E5F0-5E8E-A42F-27ACDEED13FB}"/>
                </a:ext>
              </a:extLst>
            </p:cNvPr>
            <p:cNvSpPr txBox="1"/>
            <p:nvPr/>
          </p:nvSpPr>
          <p:spPr>
            <a:xfrm>
              <a:off x="670857" y="6209792"/>
              <a:ext cx="3722163" cy="365196"/>
            </a:xfrm>
            <a:prstGeom prst="rect">
              <a:avLst/>
            </a:prstGeom>
            <a:noFill/>
          </p:spPr>
          <p:txBody>
            <a:bodyPr wrap="square" rtlCol="0">
              <a:spAutoFit/>
            </a:bodyPr>
            <a:lstStyle/>
            <a:p>
              <a:pPr algn="ctr"/>
              <a:r>
                <a:rPr lang="en-US" sz="1200" dirty="0">
                  <a:solidFill>
                    <a:schemeClr val="bg1">
                      <a:lumMod val="75000"/>
                    </a:schemeClr>
                  </a:solidFill>
                </a:rPr>
                <a:t>1. Non-Prod Subscription</a:t>
              </a:r>
            </a:p>
          </p:txBody>
        </p:sp>
        <p:sp>
          <p:nvSpPr>
            <p:cNvPr id="21" name="TextBox 20">
              <a:extLst>
                <a:ext uri="{FF2B5EF4-FFF2-40B4-BE49-F238E27FC236}">
                  <a16:creationId xmlns:a16="http://schemas.microsoft.com/office/drawing/2014/main" id="{BCEB3903-3AF0-7906-B4ED-0080193C7836}"/>
                </a:ext>
              </a:extLst>
            </p:cNvPr>
            <p:cNvSpPr txBox="1"/>
            <p:nvPr/>
          </p:nvSpPr>
          <p:spPr>
            <a:xfrm>
              <a:off x="4478929" y="6223225"/>
              <a:ext cx="3769427" cy="276999"/>
            </a:xfrm>
            <a:prstGeom prst="rect">
              <a:avLst/>
            </a:prstGeom>
            <a:noFill/>
          </p:spPr>
          <p:txBody>
            <a:bodyPr wrap="square" rtlCol="0">
              <a:spAutoFit/>
            </a:bodyPr>
            <a:lstStyle/>
            <a:p>
              <a:pPr algn="ctr"/>
              <a:r>
                <a:rPr lang="en-US" sz="1200" dirty="0">
                  <a:solidFill>
                    <a:schemeClr val="bg1">
                      <a:lumMod val="75000"/>
                    </a:schemeClr>
                  </a:solidFill>
                </a:rPr>
                <a:t>3. Production Subscription</a:t>
              </a:r>
            </a:p>
          </p:txBody>
        </p:sp>
        <p:sp>
          <p:nvSpPr>
            <p:cNvPr id="22" name="TextBox 21">
              <a:extLst>
                <a:ext uri="{FF2B5EF4-FFF2-40B4-BE49-F238E27FC236}">
                  <a16:creationId xmlns:a16="http://schemas.microsoft.com/office/drawing/2014/main" id="{78F85BC6-B6F5-7746-71E1-98529884EE80}"/>
                </a:ext>
              </a:extLst>
            </p:cNvPr>
            <p:cNvSpPr txBox="1"/>
            <p:nvPr/>
          </p:nvSpPr>
          <p:spPr>
            <a:xfrm>
              <a:off x="8334264" y="6199099"/>
              <a:ext cx="2658320" cy="276999"/>
            </a:xfrm>
            <a:prstGeom prst="rect">
              <a:avLst/>
            </a:prstGeom>
            <a:noFill/>
          </p:spPr>
          <p:txBody>
            <a:bodyPr wrap="square" rtlCol="0">
              <a:spAutoFit/>
            </a:bodyPr>
            <a:lstStyle/>
            <a:p>
              <a:pPr algn="ctr"/>
              <a:r>
                <a:rPr lang="en-US" sz="1200" dirty="0">
                  <a:solidFill>
                    <a:schemeClr val="bg1">
                      <a:lumMod val="75000"/>
                    </a:schemeClr>
                  </a:solidFill>
                </a:rPr>
                <a:t>4. DR Subscription</a:t>
              </a:r>
            </a:p>
          </p:txBody>
        </p:sp>
        <p:sp>
          <p:nvSpPr>
            <p:cNvPr id="23" name="TextBox 22">
              <a:extLst>
                <a:ext uri="{FF2B5EF4-FFF2-40B4-BE49-F238E27FC236}">
                  <a16:creationId xmlns:a16="http://schemas.microsoft.com/office/drawing/2014/main" id="{F95A0EB4-474E-0EA3-9A28-DC263D5AD728}"/>
                </a:ext>
              </a:extLst>
            </p:cNvPr>
            <p:cNvSpPr txBox="1"/>
            <p:nvPr/>
          </p:nvSpPr>
          <p:spPr>
            <a:xfrm>
              <a:off x="5264800" y="2297073"/>
              <a:ext cx="2995702" cy="365196"/>
            </a:xfrm>
            <a:prstGeom prst="rect">
              <a:avLst/>
            </a:prstGeom>
            <a:noFill/>
          </p:spPr>
          <p:txBody>
            <a:bodyPr wrap="square" rtlCol="0">
              <a:spAutoFit/>
            </a:bodyPr>
            <a:lstStyle/>
            <a:p>
              <a:pPr algn="r"/>
              <a:r>
                <a:rPr lang="en-US" sz="1200" dirty="0">
                  <a:solidFill>
                    <a:schemeClr val="bg1">
                      <a:lumMod val="75000"/>
                    </a:schemeClr>
                  </a:solidFill>
                </a:rPr>
                <a:t>2. Central Hub Subscription</a:t>
              </a:r>
            </a:p>
          </p:txBody>
        </p:sp>
        <p:sp>
          <p:nvSpPr>
            <p:cNvPr id="24" name="Rectangle 23">
              <a:extLst>
                <a:ext uri="{FF2B5EF4-FFF2-40B4-BE49-F238E27FC236}">
                  <a16:creationId xmlns:a16="http://schemas.microsoft.com/office/drawing/2014/main" id="{834E2F72-F8C1-6504-6FA3-989D6A4071F2}"/>
                </a:ext>
              </a:extLst>
            </p:cNvPr>
            <p:cNvSpPr/>
            <p:nvPr/>
          </p:nvSpPr>
          <p:spPr>
            <a:xfrm>
              <a:off x="8390152" y="3707358"/>
              <a:ext cx="2602431" cy="140459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Disaster Recovery</a:t>
              </a:r>
            </a:p>
          </p:txBody>
        </p:sp>
        <p:sp>
          <p:nvSpPr>
            <p:cNvPr id="25" name="Rectangle 24">
              <a:extLst>
                <a:ext uri="{FF2B5EF4-FFF2-40B4-BE49-F238E27FC236}">
                  <a16:creationId xmlns:a16="http://schemas.microsoft.com/office/drawing/2014/main" id="{B7389F0B-1AC3-8006-E8B8-C1E1210DDCF2}"/>
                </a:ext>
              </a:extLst>
            </p:cNvPr>
            <p:cNvSpPr/>
            <p:nvPr/>
          </p:nvSpPr>
          <p:spPr>
            <a:xfrm>
              <a:off x="670858" y="1005911"/>
              <a:ext cx="10381527" cy="282644"/>
            </a:xfrm>
            <a:prstGeom prst="rect">
              <a:avLst/>
            </a:prstGeom>
            <a:gradFill>
              <a:gsLst>
                <a:gs pos="0">
                  <a:schemeClr val="accent6">
                    <a:lumMod val="20000"/>
                    <a:lumOff val="80000"/>
                  </a:schemeClr>
                </a:gs>
                <a:gs pos="50000">
                  <a:schemeClr val="accent1">
                    <a:lumMod val="40000"/>
                    <a:lumOff val="60000"/>
                  </a:schemeClr>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ALMP Users</a:t>
              </a:r>
            </a:p>
          </p:txBody>
        </p:sp>
        <p:sp>
          <p:nvSpPr>
            <p:cNvPr id="26" name="TextBox 25">
              <a:extLst>
                <a:ext uri="{FF2B5EF4-FFF2-40B4-BE49-F238E27FC236}">
                  <a16:creationId xmlns:a16="http://schemas.microsoft.com/office/drawing/2014/main" id="{A2066BDC-557E-4185-3EF6-9DA62FAD8583}"/>
                </a:ext>
              </a:extLst>
            </p:cNvPr>
            <p:cNvSpPr txBox="1"/>
            <p:nvPr/>
          </p:nvSpPr>
          <p:spPr>
            <a:xfrm>
              <a:off x="9133988" y="2289964"/>
              <a:ext cx="1991704" cy="365196"/>
            </a:xfrm>
            <a:prstGeom prst="rect">
              <a:avLst/>
            </a:prstGeom>
            <a:noFill/>
          </p:spPr>
          <p:txBody>
            <a:bodyPr wrap="square" rtlCol="0">
              <a:spAutoFit/>
            </a:bodyPr>
            <a:lstStyle/>
            <a:p>
              <a:pPr algn="r"/>
              <a:r>
                <a:rPr lang="en-US" sz="1200" dirty="0">
                  <a:solidFill>
                    <a:schemeClr val="bg1">
                      <a:lumMod val="75000"/>
                    </a:schemeClr>
                  </a:solidFill>
                </a:rPr>
                <a:t>5. DR Subscription</a:t>
              </a:r>
            </a:p>
          </p:txBody>
        </p:sp>
        <p:cxnSp>
          <p:nvCxnSpPr>
            <p:cNvPr id="27" name="Straight Arrow Connector 26">
              <a:extLst>
                <a:ext uri="{FF2B5EF4-FFF2-40B4-BE49-F238E27FC236}">
                  <a16:creationId xmlns:a16="http://schemas.microsoft.com/office/drawing/2014/main" id="{A743EDBE-2679-227D-4D62-EE54B7D6CF91}"/>
                </a:ext>
              </a:extLst>
            </p:cNvPr>
            <p:cNvCxnSpPr>
              <a:stCxn id="25" idx="2"/>
              <a:endCxn id="8" idx="0"/>
            </p:cNvCxnSpPr>
            <p:nvPr/>
          </p:nvCxnSpPr>
          <p:spPr>
            <a:xfrm>
              <a:off x="5861622" y="1288555"/>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6E9EE7-5423-608E-052E-402B2151F7EF}"/>
                </a:ext>
              </a:extLst>
            </p:cNvPr>
            <p:cNvCxnSpPr/>
            <p:nvPr/>
          </p:nvCxnSpPr>
          <p:spPr>
            <a:xfrm>
              <a:off x="4540045" y="2222210"/>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0A9F42-633A-7FE1-68EF-DF26A10A4A6F}"/>
                </a:ext>
              </a:extLst>
            </p:cNvPr>
            <p:cNvCxnSpPr/>
            <p:nvPr/>
          </p:nvCxnSpPr>
          <p:spPr>
            <a:xfrm>
              <a:off x="9649029" y="2228452"/>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1760CD-977B-2070-8327-C58B47CA2871}"/>
                </a:ext>
              </a:extLst>
            </p:cNvPr>
            <p:cNvCxnSpPr>
              <a:cxnSpLocks/>
            </p:cNvCxnSpPr>
            <p:nvPr/>
          </p:nvCxnSpPr>
          <p:spPr>
            <a:xfrm>
              <a:off x="4532361" y="2229466"/>
              <a:ext cx="5121504" cy="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3FAB85-4C05-8633-7996-4825B9441988}"/>
                </a:ext>
              </a:extLst>
            </p:cNvPr>
            <p:cNvCxnSpPr>
              <a:cxnSpLocks/>
            </p:cNvCxnSpPr>
            <p:nvPr/>
          </p:nvCxnSpPr>
          <p:spPr>
            <a:xfrm>
              <a:off x="5861620" y="1931971"/>
              <a:ext cx="1" cy="27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04F972-248D-887C-5DA8-EB42B575B058}"/>
                </a:ext>
              </a:extLst>
            </p:cNvPr>
            <p:cNvCxnSpPr>
              <a:cxnSpLocks/>
            </p:cNvCxnSpPr>
            <p:nvPr/>
          </p:nvCxnSpPr>
          <p:spPr>
            <a:xfrm>
              <a:off x="2447328" y="3047976"/>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BEA836-69BC-9E93-822D-19EFFF86DDB2}"/>
                </a:ext>
              </a:extLst>
            </p:cNvPr>
            <p:cNvCxnSpPr>
              <a:cxnSpLocks/>
            </p:cNvCxnSpPr>
            <p:nvPr/>
          </p:nvCxnSpPr>
          <p:spPr>
            <a:xfrm>
              <a:off x="6363642" y="3034374"/>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527D50C-D5E2-320D-69D1-A316754BA4A5}"/>
                </a:ext>
              </a:extLst>
            </p:cNvPr>
            <p:cNvCxnSpPr>
              <a:cxnSpLocks/>
            </p:cNvCxnSpPr>
            <p:nvPr/>
          </p:nvCxnSpPr>
          <p:spPr>
            <a:xfrm>
              <a:off x="9663424" y="3061620"/>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FBCECB-D8DC-EAE9-F2A6-21205FEAD0E1}"/>
                </a:ext>
              </a:extLst>
            </p:cNvPr>
            <p:cNvSpPr txBox="1"/>
            <p:nvPr/>
          </p:nvSpPr>
          <p:spPr>
            <a:xfrm>
              <a:off x="6033094" y="1946111"/>
              <a:ext cx="3689535" cy="365196"/>
            </a:xfrm>
            <a:prstGeom prst="rect">
              <a:avLst/>
            </a:prstGeom>
            <a:noFill/>
          </p:spPr>
          <p:txBody>
            <a:bodyPr wrap="square" rtlCol="0">
              <a:spAutoFit/>
            </a:bodyPr>
            <a:lstStyle/>
            <a:p>
              <a:pPr algn="r"/>
              <a:r>
                <a:rPr lang="en-US" sz="1200" dirty="0">
                  <a:solidFill>
                    <a:schemeClr val="bg1">
                      <a:lumMod val="75000"/>
                    </a:schemeClr>
                  </a:solidFill>
                </a:rPr>
                <a:t>Routed to DR if UAE North DC Failed</a:t>
              </a:r>
            </a:p>
          </p:txBody>
        </p:sp>
      </p:grpSp>
      <p:sp>
        <p:nvSpPr>
          <p:cNvPr id="39" name="Text Placeholder 3">
            <a:extLst>
              <a:ext uri="{FF2B5EF4-FFF2-40B4-BE49-F238E27FC236}">
                <a16:creationId xmlns:a16="http://schemas.microsoft.com/office/drawing/2014/main" id="{B06BDD90-ADA1-CEE0-E0F5-2151C692AC28}"/>
              </a:ext>
            </a:extLst>
          </p:cNvPr>
          <p:cNvSpPr>
            <a:spLocks noGrp="1"/>
          </p:cNvSpPr>
          <p:nvPr>
            <p:ph type="body" sz="quarter" idx="16"/>
          </p:nvPr>
        </p:nvSpPr>
        <p:spPr>
          <a:xfrm>
            <a:off x="8481894" y="1190890"/>
            <a:ext cx="3710104" cy="4244636"/>
          </a:xfrm>
        </p:spPr>
        <p:txBody>
          <a:bodyPr>
            <a:normAutofit fontScale="92500" lnSpcReduction="10000"/>
          </a:bodyPr>
          <a:lstStyle/>
          <a:p>
            <a:r>
              <a:rPr lang="en-IN" b="1" dirty="0"/>
              <a:t>HUB Subscription </a:t>
            </a:r>
            <a:r>
              <a:rPr lang="en-IN" dirty="0"/>
              <a:t>– Considered as a DMZ network contains public-facing services and is designed to help protect the internal networks.</a:t>
            </a:r>
          </a:p>
          <a:p>
            <a:endParaRPr lang="en-IN" dirty="0"/>
          </a:p>
          <a:p>
            <a:r>
              <a:rPr lang="en-IN" b="1" dirty="0"/>
              <a:t>Non-Prod Subscription </a:t>
            </a:r>
            <a:r>
              <a:rPr lang="en-IN" dirty="0"/>
              <a:t>– Contains non-production (Dev/QA/UAT) environment resources</a:t>
            </a:r>
          </a:p>
          <a:p>
            <a:endParaRPr lang="en-IN" dirty="0"/>
          </a:p>
          <a:p>
            <a:r>
              <a:rPr lang="en-IN" b="1" dirty="0"/>
              <a:t>Production Subscription </a:t>
            </a:r>
            <a:r>
              <a:rPr lang="en-IN" dirty="0"/>
              <a:t>– Comprised of Production environment resources</a:t>
            </a:r>
          </a:p>
          <a:p>
            <a:endParaRPr lang="en-IN" dirty="0"/>
          </a:p>
          <a:p>
            <a:r>
              <a:rPr lang="en-IN" b="1" dirty="0"/>
              <a:t>DR HUB Subscription </a:t>
            </a:r>
            <a:r>
              <a:rPr lang="en-IN" dirty="0"/>
              <a:t>– Provisioned in a different region it acts as a DMZ (Demilitarized Zone) network for DR resources.</a:t>
            </a:r>
          </a:p>
          <a:p>
            <a:endParaRPr lang="en-IN" dirty="0"/>
          </a:p>
          <a:p>
            <a:r>
              <a:rPr lang="en-IN" b="1" dirty="0"/>
              <a:t>DR Prod Subscription </a:t>
            </a:r>
            <a:r>
              <a:rPr lang="en-IN" dirty="0"/>
              <a:t>– Acts as a DMZ for DR resources.</a:t>
            </a:r>
            <a:endParaRPr lang="en-US" dirty="0"/>
          </a:p>
        </p:txBody>
      </p:sp>
    </p:spTree>
    <p:extLst>
      <p:ext uri="{BB962C8B-B14F-4D97-AF65-F5344CB8AC3E}">
        <p14:creationId xmlns:p14="http://schemas.microsoft.com/office/powerpoint/2010/main" val="29070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3DCE1-863C-4807-CB71-40CC5D7E85F7}"/>
              </a:ext>
            </a:extLst>
          </p:cNvPr>
          <p:cNvSpPr>
            <a:spLocks noGrp="1"/>
          </p:cNvSpPr>
          <p:nvPr>
            <p:ph type="body" sz="quarter" idx="15"/>
          </p:nvPr>
        </p:nvSpPr>
        <p:spPr/>
        <p:txBody>
          <a:bodyPr/>
          <a:lstStyle/>
          <a:p>
            <a:r>
              <a:rPr lang="en-US" dirty="0"/>
              <a:t>Americana Last Mile Platform – Infrastructure Design Environments</a:t>
            </a:r>
          </a:p>
        </p:txBody>
      </p:sp>
      <p:sp>
        <p:nvSpPr>
          <p:cNvPr id="3" name="Text Placeholder 2">
            <a:extLst>
              <a:ext uri="{FF2B5EF4-FFF2-40B4-BE49-F238E27FC236}">
                <a16:creationId xmlns:a16="http://schemas.microsoft.com/office/drawing/2014/main" id="{98E680FB-7B49-295F-2AEA-19A932BE5306}"/>
              </a:ext>
            </a:extLst>
          </p:cNvPr>
          <p:cNvSpPr>
            <a:spLocks noGrp="1"/>
          </p:cNvSpPr>
          <p:nvPr>
            <p:ph type="body" sz="quarter" idx="20"/>
          </p:nvPr>
        </p:nvSpPr>
        <p:spPr>
          <a:xfrm>
            <a:off x="443340" y="685859"/>
            <a:ext cx="11291460" cy="271731"/>
          </a:xfrm>
        </p:spPr>
        <p:txBody>
          <a:bodyPr>
            <a:normAutofit fontScale="92500" lnSpcReduction="20000"/>
          </a:bodyPr>
          <a:lstStyle/>
          <a:p>
            <a:r>
              <a:rPr lang="en-US" dirty="0"/>
              <a:t>Cloud design consists of the various cloud resources as part of the ALMP platform design which is managed via below environments</a:t>
            </a:r>
          </a:p>
        </p:txBody>
      </p:sp>
      <p:sp>
        <p:nvSpPr>
          <p:cNvPr id="5" name="Text Placeholder 4">
            <a:extLst>
              <a:ext uri="{FF2B5EF4-FFF2-40B4-BE49-F238E27FC236}">
                <a16:creationId xmlns:a16="http://schemas.microsoft.com/office/drawing/2014/main" id="{2B7BC8AB-6278-6674-D068-15B4768012B1}"/>
              </a:ext>
            </a:extLst>
          </p:cNvPr>
          <p:cNvSpPr>
            <a:spLocks noGrp="1"/>
          </p:cNvSpPr>
          <p:nvPr>
            <p:ph type="body" sz="quarter" idx="21"/>
          </p:nvPr>
        </p:nvSpPr>
        <p:spPr/>
        <p:txBody>
          <a:bodyPr>
            <a:normAutofit fontScale="70000" lnSpcReduction="20000"/>
          </a:bodyPr>
          <a:lstStyle/>
          <a:p>
            <a:endParaRPr lang="en-US"/>
          </a:p>
        </p:txBody>
      </p:sp>
      <p:sp>
        <p:nvSpPr>
          <p:cNvPr id="11" name="TextBox 10">
            <a:extLst>
              <a:ext uri="{FF2B5EF4-FFF2-40B4-BE49-F238E27FC236}">
                <a16:creationId xmlns:a16="http://schemas.microsoft.com/office/drawing/2014/main" id="{B1FC16DC-1E35-8D3F-684C-8359B9E3B421}"/>
              </a:ext>
            </a:extLst>
          </p:cNvPr>
          <p:cNvSpPr txBox="1"/>
          <p:nvPr/>
        </p:nvSpPr>
        <p:spPr>
          <a:xfrm>
            <a:off x="717158" y="5925920"/>
            <a:ext cx="8693405" cy="400110"/>
          </a:xfrm>
          <a:prstGeom prst="rect">
            <a:avLst/>
          </a:prstGeom>
          <a:noFill/>
        </p:spPr>
        <p:txBody>
          <a:bodyPr wrap="none" rtlCol="0">
            <a:spAutoFit/>
          </a:bodyPr>
          <a:lstStyle/>
          <a:p>
            <a:pPr marL="171450" indent="-171450">
              <a:buFont typeface="Arial" panose="020B0604020202020204" pitchFamily="34" charset="0"/>
              <a:buChar char="•"/>
            </a:pPr>
            <a:r>
              <a:rPr lang="en-US" sz="1000" dirty="0">
                <a:solidFill>
                  <a:schemeClr val="bg1">
                    <a:lumMod val="75000"/>
                  </a:schemeClr>
                </a:solidFill>
              </a:rPr>
              <a:t>DR region will be decided with the prod during the launch at the end of year 2022.</a:t>
            </a:r>
          </a:p>
          <a:p>
            <a:pPr marL="171450" indent="-171450">
              <a:buFont typeface="Arial" panose="020B0604020202020204" pitchFamily="34" charset="0"/>
              <a:buChar char="•"/>
            </a:pPr>
            <a:r>
              <a:rPr lang="en-US" sz="1000" dirty="0">
                <a:solidFill>
                  <a:schemeClr val="bg1">
                    <a:lumMod val="75000"/>
                  </a:schemeClr>
                </a:solidFill>
              </a:rPr>
              <a:t>The list of resources which is common for non-prod and prod is in discussion with partner which consists of Firewall, </a:t>
            </a:r>
            <a:r>
              <a:rPr lang="en-US" sz="1000" dirty="0" err="1">
                <a:solidFill>
                  <a:schemeClr val="bg1">
                    <a:lumMod val="75000"/>
                  </a:schemeClr>
                </a:solidFill>
              </a:rPr>
              <a:t>KeyVault</a:t>
            </a:r>
            <a:r>
              <a:rPr lang="en-US" sz="1000" dirty="0">
                <a:solidFill>
                  <a:schemeClr val="bg1">
                    <a:lumMod val="75000"/>
                  </a:schemeClr>
                </a:solidFill>
              </a:rPr>
              <a:t> and other common cloud services. </a:t>
            </a:r>
          </a:p>
        </p:txBody>
      </p:sp>
      <p:grpSp>
        <p:nvGrpSpPr>
          <p:cNvPr id="38" name="Group 37">
            <a:extLst>
              <a:ext uri="{FF2B5EF4-FFF2-40B4-BE49-F238E27FC236}">
                <a16:creationId xmlns:a16="http://schemas.microsoft.com/office/drawing/2014/main" id="{8A98D1A8-FD9F-9EB8-D650-D238E1AC6BB1}"/>
              </a:ext>
            </a:extLst>
          </p:cNvPr>
          <p:cNvGrpSpPr/>
          <p:nvPr/>
        </p:nvGrpSpPr>
        <p:grpSpPr>
          <a:xfrm>
            <a:off x="443027" y="1295828"/>
            <a:ext cx="8022728" cy="4224113"/>
            <a:chOff x="576327" y="1005911"/>
            <a:chExt cx="10549365" cy="5569077"/>
          </a:xfrm>
        </p:grpSpPr>
        <p:sp>
          <p:nvSpPr>
            <p:cNvPr id="6" name="Rectangle 5">
              <a:extLst>
                <a:ext uri="{FF2B5EF4-FFF2-40B4-BE49-F238E27FC236}">
                  <a16:creationId xmlns:a16="http://schemas.microsoft.com/office/drawing/2014/main" id="{4FC4710B-E0B3-EA83-1583-6A3F7079513B}"/>
                </a:ext>
              </a:extLst>
            </p:cNvPr>
            <p:cNvSpPr/>
            <p:nvPr/>
          </p:nvSpPr>
          <p:spPr>
            <a:xfrm>
              <a:off x="670858" y="2588845"/>
              <a:ext cx="7577499" cy="45913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 Hub</a:t>
              </a:r>
            </a:p>
          </p:txBody>
        </p:sp>
        <p:sp>
          <p:nvSpPr>
            <p:cNvPr id="7" name="Rectangle 6">
              <a:extLst>
                <a:ext uri="{FF2B5EF4-FFF2-40B4-BE49-F238E27FC236}">
                  <a16:creationId xmlns:a16="http://schemas.microsoft.com/office/drawing/2014/main" id="{BEF47020-3263-6222-CC5A-0483B0EDA5DA}"/>
                </a:ext>
              </a:extLst>
            </p:cNvPr>
            <p:cNvSpPr/>
            <p:nvPr/>
          </p:nvSpPr>
          <p:spPr>
            <a:xfrm>
              <a:off x="8334264" y="2588845"/>
              <a:ext cx="2718121" cy="459132"/>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 Hub</a:t>
              </a:r>
            </a:p>
          </p:txBody>
        </p:sp>
        <p:sp>
          <p:nvSpPr>
            <p:cNvPr id="8" name="Rectangle 7">
              <a:extLst>
                <a:ext uri="{FF2B5EF4-FFF2-40B4-BE49-F238E27FC236}">
                  <a16:creationId xmlns:a16="http://schemas.microsoft.com/office/drawing/2014/main" id="{1148F1F9-C0F7-633C-27BB-54BE356EBF39}"/>
                </a:ext>
              </a:extLst>
            </p:cNvPr>
            <p:cNvSpPr/>
            <p:nvPr/>
          </p:nvSpPr>
          <p:spPr>
            <a:xfrm>
              <a:off x="670858" y="1656214"/>
              <a:ext cx="10381529" cy="271731"/>
            </a:xfrm>
            <a:prstGeom prst="rect">
              <a:avLst/>
            </a:prstGeom>
            <a:gradFill>
              <a:gsLst>
                <a:gs pos="0">
                  <a:schemeClr val="accent6">
                    <a:lumMod val="20000"/>
                    <a:lumOff val="80000"/>
                  </a:schemeClr>
                </a:gs>
                <a:gs pos="50000">
                  <a:schemeClr val="accent6"/>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a:t>
              </a:r>
            </a:p>
          </p:txBody>
        </p:sp>
        <p:sp>
          <p:nvSpPr>
            <p:cNvPr id="9" name="TextBox 8">
              <a:extLst>
                <a:ext uri="{FF2B5EF4-FFF2-40B4-BE49-F238E27FC236}">
                  <a16:creationId xmlns:a16="http://schemas.microsoft.com/office/drawing/2014/main" id="{844FAD17-05E3-8FF8-16A2-9D547BABCC3E}"/>
                </a:ext>
              </a:extLst>
            </p:cNvPr>
            <p:cNvSpPr txBox="1"/>
            <p:nvPr/>
          </p:nvSpPr>
          <p:spPr>
            <a:xfrm>
              <a:off x="576327" y="3198086"/>
              <a:ext cx="2017885" cy="365196"/>
            </a:xfrm>
            <a:prstGeom prst="rect">
              <a:avLst/>
            </a:prstGeom>
            <a:noFill/>
          </p:spPr>
          <p:txBody>
            <a:bodyPr wrap="square" rtlCol="0">
              <a:spAutoFit/>
            </a:bodyPr>
            <a:lstStyle/>
            <a:p>
              <a:r>
                <a:rPr lang="en-US" sz="1200" dirty="0">
                  <a:solidFill>
                    <a:schemeClr val="bg1">
                      <a:lumMod val="75000"/>
                    </a:schemeClr>
                  </a:solidFill>
                </a:rPr>
                <a:t>Region-1</a:t>
              </a:r>
            </a:p>
          </p:txBody>
        </p:sp>
        <p:sp>
          <p:nvSpPr>
            <p:cNvPr id="10" name="TextBox 9">
              <a:extLst>
                <a:ext uri="{FF2B5EF4-FFF2-40B4-BE49-F238E27FC236}">
                  <a16:creationId xmlns:a16="http://schemas.microsoft.com/office/drawing/2014/main" id="{C8D3F151-92A3-1AF3-0848-3640FB293438}"/>
                </a:ext>
              </a:extLst>
            </p:cNvPr>
            <p:cNvSpPr txBox="1"/>
            <p:nvPr/>
          </p:nvSpPr>
          <p:spPr>
            <a:xfrm>
              <a:off x="8248354" y="3198352"/>
              <a:ext cx="1291554" cy="365196"/>
            </a:xfrm>
            <a:prstGeom prst="rect">
              <a:avLst/>
            </a:prstGeom>
            <a:noFill/>
          </p:spPr>
          <p:txBody>
            <a:bodyPr wrap="square" rtlCol="0">
              <a:spAutoFit/>
            </a:bodyPr>
            <a:lstStyle/>
            <a:p>
              <a:r>
                <a:rPr lang="en-US" sz="1200" dirty="0">
                  <a:solidFill>
                    <a:schemeClr val="bg1">
                      <a:lumMod val="75000"/>
                    </a:schemeClr>
                  </a:solidFill>
                </a:rPr>
                <a:t>Region-2</a:t>
              </a:r>
            </a:p>
          </p:txBody>
        </p:sp>
        <p:sp>
          <p:nvSpPr>
            <p:cNvPr id="12" name="Rectangle 11">
              <a:extLst>
                <a:ext uri="{FF2B5EF4-FFF2-40B4-BE49-F238E27FC236}">
                  <a16:creationId xmlns:a16="http://schemas.microsoft.com/office/drawing/2014/main" id="{20C6768F-D1F4-723E-9CF8-78E64AC830D5}"/>
                </a:ext>
              </a:extLst>
            </p:cNvPr>
            <p:cNvSpPr/>
            <p:nvPr/>
          </p:nvSpPr>
          <p:spPr>
            <a:xfrm>
              <a:off x="670859" y="3507005"/>
              <a:ext cx="3722163"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3E6D9DEB-482E-8ED5-A3D0-C0489BCCF39E}"/>
                </a:ext>
              </a:extLst>
            </p:cNvPr>
            <p:cNvSpPr/>
            <p:nvPr/>
          </p:nvSpPr>
          <p:spPr>
            <a:xfrm>
              <a:off x="823259" y="3682555"/>
              <a:ext cx="347047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DEV</a:t>
              </a:r>
            </a:p>
          </p:txBody>
        </p:sp>
        <p:sp>
          <p:nvSpPr>
            <p:cNvPr id="14" name="Rectangle 13">
              <a:extLst>
                <a:ext uri="{FF2B5EF4-FFF2-40B4-BE49-F238E27FC236}">
                  <a16:creationId xmlns:a16="http://schemas.microsoft.com/office/drawing/2014/main" id="{F09CF73F-D229-59AB-652E-EB5176469FC2}"/>
                </a:ext>
              </a:extLst>
            </p:cNvPr>
            <p:cNvSpPr/>
            <p:nvPr/>
          </p:nvSpPr>
          <p:spPr>
            <a:xfrm>
              <a:off x="823258" y="4514790"/>
              <a:ext cx="3470475"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QA</a:t>
              </a:r>
            </a:p>
          </p:txBody>
        </p:sp>
        <p:sp>
          <p:nvSpPr>
            <p:cNvPr id="15" name="Rectangle 14">
              <a:extLst>
                <a:ext uri="{FF2B5EF4-FFF2-40B4-BE49-F238E27FC236}">
                  <a16:creationId xmlns:a16="http://schemas.microsoft.com/office/drawing/2014/main" id="{144DD0DB-BC71-6F29-3DD0-1DD891078DCF}"/>
                </a:ext>
              </a:extLst>
            </p:cNvPr>
            <p:cNvSpPr/>
            <p:nvPr/>
          </p:nvSpPr>
          <p:spPr>
            <a:xfrm>
              <a:off x="823259" y="5351831"/>
              <a:ext cx="3470474"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UAT</a:t>
              </a:r>
            </a:p>
          </p:txBody>
        </p:sp>
        <p:sp>
          <p:nvSpPr>
            <p:cNvPr id="16" name="Rectangle 15">
              <a:extLst>
                <a:ext uri="{FF2B5EF4-FFF2-40B4-BE49-F238E27FC236}">
                  <a16:creationId xmlns:a16="http://schemas.microsoft.com/office/drawing/2014/main" id="{6DCF014D-505A-1FE9-4BFD-4A106E4D6240}"/>
                </a:ext>
              </a:extLst>
            </p:cNvPr>
            <p:cNvSpPr/>
            <p:nvPr/>
          </p:nvSpPr>
          <p:spPr>
            <a:xfrm>
              <a:off x="4478930" y="3493403"/>
              <a:ext cx="3769427"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8662FB33-8248-E4B9-287E-F5010BC9B772}"/>
                </a:ext>
              </a:extLst>
            </p:cNvPr>
            <p:cNvSpPr/>
            <p:nvPr/>
          </p:nvSpPr>
          <p:spPr>
            <a:xfrm>
              <a:off x="4620725" y="3707358"/>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Pre-Prod</a:t>
              </a:r>
            </a:p>
          </p:txBody>
        </p:sp>
        <p:sp>
          <p:nvSpPr>
            <p:cNvPr id="18" name="Rectangle 17">
              <a:extLst>
                <a:ext uri="{FF2B5EF4-FFF2-40B4-BE49-F238E27FC236}">
                  <a16:creationId xmlns:a16="http://schemas.microsoft.com/office/drawing/2014/main" id="{7D28B3DA-3985-B135-1747-ACEB36FAC2D3}"/>
                </a:ext>
              </a:extLst>
            </p:cNvPr>
            <p:cNvSpPr/>
            <p:nvPr/>
          </p:nvSpPr>
          <p:spPr>
            <a:xfrm>
              <a:off x="4620725" y="4527540"/>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Prod</a:t>
              </a:r>
            </a:p>
          </p:txBody>
        </p:sp>
        <p:sp>
          <p:nvSpPr>
            <p:cNvPr id="19" name="Rectangle 18">
              <a:extLst>
                <a:ext uri="{FF2B5EF4-FFF2-40B4-BE49-F238E27FC236}">
                  <a16:creationId xmlns:a16="http://schemas.microsoft.com/office/drawing/2014/main" id="{86C2CED8-AD8C-DF48-A40A-85D5B4F78385}"/>
                </a:ext>
              </a:extLst>
            </p:cNvPr>
            <p:cNvSpPr/>
            <p:nvPr/>
          </p:nvSpPr>
          <p:spPr>
            <a:xfrm>
              <a:off x="8334265" y="3488067"/>
              <a:ext cx="2718120"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2E6506B2-E5F0-5E8E-A42F-27ACDEED13FB}"/>
                </a:ext>
              </a:extLst>
            </p:cNvPr>
            <p:cNvSpPr txBox="1"/>
            <p:nvPr/>
          </p:nvSpPr>
          <p:spPr>
            <a:xfrm>
              <a:off x="670857" y="6209792"/>
              <a:ext cx="3722163" cy="365196"/>
            </a:xfrm>
            <a:prstGeom prst="rect">
              <a:avLst/>
            </a:prstGeom>
            <a:noFill/>
          </p:spPr>
          <p:txBody>
            <a:bodyPr wrap="square" rtlCol="0">
              <a:spAutoFit/>
            </a:bodyPr>
            <a:lstStyle/>
            <a:p>
              <a:pPr algn="ctr"/>
              <a:r>
                <a:rPr lang="en-US" sz="1200" dirty="0">
                  <a:solidFill>
                    <a:schemeClr val="bg1">
                      <a:lumMod val="75000"/>
                    </a:schemeClr>
                  </a:solidFill>
                </a:rPr>
                <a:t>1. Non-Prod Subscription</a:t>
              </a:r>
            </a:p>
          </p:txBody>
        </p:sp>
        <p:sp>
          <p:nvSpPr>
            <p:cNvPr id="21" name="TextBox 20">
              <a:extLst>
                <a:ext uri="{FF2B5EF4-FFF2-40B4-BE49-F238E27FC236}">
                  <a16:creationId xmlns:a16="http://schemas.microsoft.com/office/drawing/2014/main" id="{BCEB3903-3AF0-7906-B4ED-0080193C7836}"/>
                </a:ext>
              </a:extLst>
            </p:cNvPr>
            <p:cNvSpPr txBox="1"/>
            <p:nvPr/>
          </p:nvSpPr>
          <p:spPr>
            <a:xfrm>
              <a:off x="4478929" y="6223225"/>
              <a:ext cx="3769427" cy="276999"/>
            </a:xfrm>
            <a:prstGeom prst="rect">
              <a:avLst/>
            </a:prstGeom>
            <a:noFill/>
          </p:spPr>
          <p:txBody>
            <a:bodyPr wrap="square" rtlCol="0">
              <a:spAutoFit/>
            </a:bodyPr>
            <a:lstStyle/>
            <a:p>
              <a:pPr algn="ctr"/>
              <a:r>
                <a:rPr lang="en-US" sz="1200" dirty="0">
                  <a:solidFill>
                    <a:schemeClr val="bg1">
                      <a:lumMod val="75000"/>
                    </a:schemeClr>
                  </a:solidFill>
                </a:rPr>
                <a:t>3. Production Subscription</a:t>
              </a:r>
            </a:p>
          </p:txBody>
        </p:sp>
        <p:sp>
          <p:nvSpPr>
            <p:cNvPr id="22" name="TextBox 21">
              <a:extLst>
                <a:ext uri="{FF2B5EF4-FFF2-40B4-BE49-F238E27FC236}">
                  <a16:creationId xmlns:a16="http://schemas.microsoft.com/office/drawing/2014/main" id="{78F85BC6-B6F5-7746-71E1-98529884EE80}"/>
                </a:ext>
              </a:extLst>
            </p:cNvPr>
            <p:cNvSpPr txBox="1"/>
            <p:nvPr/>
          </p:nvSpPr>
          <p:spPr>
            <a:xfrm>
              <a:off x="8334264" y="6199099"/>
              <a:ext cx="2658320" cy="276999"/>
            </a:xfrm>
            <a:prstGeom prst="rect">
              <a:avLst/>
            </a:prstGeom>
            <a:noFill/>
          </p:spPr>
          <p:txBody>
            <a:bodyPr wrap="square" rtlCol="0">
              <a:spAutoFit/>
            </a:bodyPr>
            <a:lstStyle/>
            <a:p>
              <a:pPr algn="ctr"/>
              <a:r>
                <a:rPr lang="en-US" sz="1200" dirty="0">
                  <a:solidFill>
                    <a:schemeClr val="bg1">
                      <a:lumMod val="75000"/>
                    </a:schemeClr>
                  </a:solidFill>
                </a:rPr>
                <a:t>4. DR Subscription</a:t>
              </a:r>
            </a:p>
          </p:txBody>
        </p:sp>
        <p:sp>
          <p:nvSpPr>
            <p:cNvPr id="23" name="TextBox 22">
              <a:extLst>
                <a:ext uri="{FF2B5EF4-FFF2-40B4-BE49-F238E27FC236}">
                  <a16:creationId xmlns:a16="http://schemas.microsoft.com/office/drawing/2014/main" id="{F95A0EB4-474E-0EA3-9A28-DC263D5AD728}"/>
                </a:ext>
              </a:extLst>
            </p:cNvPr>
            <p:cNvSpPr txBox="1"/>
            <p:nvPr/>
          </p:nvSpPr>
          <p:spPr>
            <a:xfrm>
              <a:off x="5264800" y="2297073"/>
              <a:ext cx="2995702" cy="365196"/>
            </a:xfrm>
            <a:prstGeom prst="rect">
              <a:avLst/>
            </a:prstGeom>
            <a:noFill/>
          </p:spPr>
          <p:txBody>
            <a:bodyPr wrap="square" rtlCol="0">
              <a:spAutoFit/>
            </a:bodyPr>
            <a:lstStyle/>
            <a:p>
              <a:pPr algn="r"/>
              <a:r>
                <a:rPr lang="en-US" sz="1200" dirty="0">
                  <a:solidFill>
                    <a:schemeClr val="bg1">
                      <a:lumMod val="75000"/>
                    </a:schemeClr>
                  </a:solidFill>
                </a:rPr>
                <a:t>2. Central Hub Subscription</a:t>
              </a:r>
            </a:p>
          </p:txBody>
        </p:sp>
        <p:sp>
          <p:nvSpPr>
            <p:cNvPr id="24" name="Rectangle 23">
              <a:extLst>
                <a:ext uri="{FF2B5EF4-FFF2-40B4-BE49-F238E27FC236}">
                  <a16:creationId xmlns:a16="http://schemas.microsoft.com/office/drawing/2014/main" id="{834E2F72-F8C1-6504-6FA3-989D6A4071F2}"/>
                </a:ext>
              </a:extLst>
            </p:cNvPr>
            <p:cNvSpPr/>
            <p:nvPr/>
          </p:nvSpPr>
          <p:spPr>
            <a:xfrm>
              <a:off x="8390152" y="3707358"/>
              <a:ext cx="2602431" cy="140459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Disaster Recovery</a:t>
              </a:r>
            </a:p>
          </p:txBody>
        </p:sp>
        <p:sp>
          <p:nvSpPr>
            <p:cNvPr id="25" name="Rectangle 24">
              <a:extLst>
                <a:ext uri="{FF2B5EF4-FFF2-40B4-BE49-F238E27FC236}">
                  <a16:creationId xmlns:a16="http://schemas.microsoft.com/office/drawing/2014/main" id="{B7389F0B-1AC3-8006-E8B8-C1E1210DDCF2}"/>
                </a:ext>
              </a:extLst>
            </p:cNvPr>
            <p:cNvSpPr/>
            <p:nvPr/>
          </p:nvSpPr>
          <p:spPr>
            <a:xfrm>
              <a:off x="670858" y="1005911"/>
              <a:ext cx="10381527" cy="282644"/>
            </a:xfrm>
            <a:prstGeom prst="rect">
              <a:avLst/>
            </a:prstGeom>
            <a:gradFill>
              <a:gsLst>
                <a:gs pos="0">
                  <a:schemeClr val="accent6">
                    <a:lumMod val="20000"/>
                    <a:lumOff val="80000"/>
                  </a:schemeClr>
                </a:gs>
                <a:gs pos="50000">
                  <a:schemeClr val="accent1">
                    <a:lumMod val="40000"/>
                    <a:lumOff val="60000"/>
                  </a:schemeClr>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Platform Users</a:t>
              </a:r>
            </a:p>
          </p:txBody>
        </p:sp>
        <p:sp>
          <p:nvSpPr>
            <p:cNvPr id="26" name="TextBox 25">
              <a:extLst>
                <a:ext uri="{FF2B5EF4-FFF2-40B4-BE49-F238E27FC236}">
                  <a16:creationId xmlns:a16="http://schemas.microsoft.com/office/drawing/2014/main" id="{A2066BDC-557E-4185-3EF6-9DA62FAD8583}"/>
                </a:ext>
              </a:extLst>
            </p:cNvPr>
            <p:cNvSpPr txBox="1"/>
            <p:nvPr/>
          </p:nvSpPr>
          <p:spPr>
            <a:xfrm>
              <a:off x="9133988" y="2289964"/>
              <a:ext cx="1991704" cy="365196"/>
            </a:xfrm>
            <a:prstGeom prst="rect">
              <a:avLst/>
            </a:prstGeom>
            <a:noFill/>
          </p:spPr>
          <p:txBody>
            <a:bodyPr wrap="square" rtlCol="0">
              <a:spAutoFit/>
            </a:bodyPr>
            <a:lstStyle/>
            <a:p>
              <a:pPr algn="r"/>
              <a:r>
                <a:rPr lang="en-US" sz="1200" dirty="0">
                  <a:solidFill>
                    <a:schemeClr val="bg1">
                      <a:lumMod val="75000"/>
                    </a:schemeClr>
                  </a:solidFill>
                </a:rPr>
                <a:t>5. DR Subscription</a:t>
              </a:r>
            </a:p>
          </p:txBody>
        </p:sp>
        <p:cxnSp>
          <p:nvCxnSpPr>
            <p:cNvPr id="27" name="Straight Arrow Connector 26">
              <a:extLst>
                <a:ext uri="{FF2B5EF4-FFF2-40B4-BE49-F238E27FC236}">
                  <a16:creationId xmlns:a16="http://schemas.microsoft.com/office/drawing/2014/main" id="{A743EDBE-2679-227D-4D62-EE54B7D6CF91}"/>
                </a:ext>
              </a:extLst>
            </p:cNvPr>
            <p:cNvCxnSpPr>
              <a:stCxn id="25" idx="2"/>
              <a:endCxn id="8" idx="0"/>
            </p:cNvCxnSpPr>
            <p:nvPr/>
          </p:nvCxnSpPr>
          <p:spPr>
            <a:xfrm>
              <a:off x="5861622" y="1288555"/>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6E9EE7-5423-608E-052E-402B2151F7EF}"/>
                </a:ext>
              </a:extLst>
            </p:cNvPr>
            <p:cNvCxnSpPr/>
            <p:nvPr/>
          </p:nvCxnSpPr>
          <p:spPr>
            <a:xfrm>
              <a:off x="4540045" y="2222210"/>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0A9F42-633A-7FE1-68EF-DF26A10A4A6F}"/>
                </a:ext>
              </a:extLst>
            </p:cNvPr>
            <p:cNvCxnSpPr/>
            <p:nvPr/>
          </p:nvCxnSpPr>
          <p:spPr>
            <a:xfrm>
              <a:off x="9649029" y="2228452"/>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1760CD-977B-2070-8327-C58B47CA2871}"/>
                </a:ext>
              </a:extLst>
            </p:cNvPr>
            <p:cNvCxnSpPr>
              <a:cxnSpLocks/>
            </p:cNvCxnSpPr>
            <p:nvPr/>
          </p:nvCxnSpPr>
          <p:spPr>
            <a:xfrm>
              <a:off x="4532361" y="2229466"/>
              <a:ext cx="5121504" cy="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3FAB85-4C05-8633-7996-4825B9441988}"/>
                </a:ext>
              </a:extLst>
            </p:cNvPr>
            <p:cNvCxnSpPr>
              <a:cxnSpLocks/>
            </p:cNvCxnSpPr>
            <p:nvPr/>
          </p:nvCxnSpPr>
          <p:spPr>
            <a:xfrm>
              <a:off x="5861620" y="1931971"/>
              <a:ext cx="1" cy="27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04F972-248D-887C-5DA8-EB42B575B058}"/>
                </a:ext>
              </a:extLst>
            </p:cNvPr>
            <p:cNvCxnSpPr>
              <a:cxnSpLocks/>
            </p:cNvCxnSpPr>
            <p:nvPr/>
          </p:nvCxnSpPr>
          <p:spPr>
            <a:xfrm>
              <a:off x="2447328" y="3047976"/>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BEA836-69BC-9E93-822D-19EFFF86DDB2}"/>
                </a:ext>
              </a:extLst>
            </p:cNvPr>
            <p:cNvCxnSpPr>
              <a:cxnSpLocks/>
            </p:cNvCxnSpPr>
            <p:nvPr/>
          </p:nvCxnSpPr>
          <p:spPr>
            <a:xfrm>
              <a:off x="6363642" y="3034374"/>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527D50C-D5E2-320D-69D1-A316754BA4A5}"/>
                </a:ext>
              </a:extLst>
            </p:cNvPr>
            <p:cNvCxnSpPr>
              <a:cxnSpLocks/>
            </p:cNvCxnSpPr>
            <p:nvPr/>
          </p:nvCxnSpPr>
          <p:spPr>
            <a:xfrm>
              <a:off x="9663424" y="3061620"/>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FBCECB-D8DC-EAE9-F2A6-21205FEAD0E1}"/>
                </a:ext>
              </a:extLst>
            </p:cNvPr>
            <p:cNvSpPr txBox="1"/>
            <p:nvPr/>
          </p:nvSpPr>
          <p:spPr>
            <a:xfrm>
              <a:off x="6033094" y="1946111"/>
              <a:ext cx="3689535" cy="365196"/>
            </a:xfrm>
            <a:prstGeom prst="rect">
              <a:avLst/>
            </a:prstGeom>
            <a:noFill/>
          </p:spPr>
          <p:txBody>
            <a:bodyPr wrap="square" rtlCol="0">
              <a:spAutoFit/>
            </a:bodyPr>
            <a:lstStyle/>
            <a:p>
              <a:pPr algn="r"/>
              <a:r>
                <a:rPr lang="en-US" sz="1200" dirty="0">
                  <a:solidFill>
                    <a:schemeClr val="bg1">
                      <a:lumMod val="75000"/>
                    </a:schemeClr>
                  </a:solidFill>
                </a:rPr>
                <a:t>Routed to DR if Region-1 DC Failed</a:t>
              </a:r>
            </a:p>
          </p:txBody>
        </p:sp>
      </p:grpSp>
      <p:sp>
        <p:nvSpPr>
          <p:cNvPr id="39" name="Text Placeholder 3">
            <a:extLst>
              <a:ext uri="{FF2B5EF4-FFF2-40B4-BE49-F238E27FC236}">
                <a16:creationId xmlns:a16="http://schemas.microsoft.com/office/drawing/2014/main" id="{B06BDD90-ADA1-CEE0-E0F5-2151C692AC28}"/>
              </a:ext>
            </a:extLst>
          </p:cNvPr>
          <p:cNvSpPr>
            <a:spLocks noGrp="1"/>
          </p:cNvSpPr>
          <p:nvPr>
            <p:ph type="body" sz="quarter" idx="16"/>
          </p:nvPr>
        </p:nvSpPr>
        <p:spPr>
          <a:xfrm>
            <a:off x="8481894" y="1190890"/>
            <a:ext cx="3710104" cy="4244636"/>
          </a:xfrm>
        </p:spPr>
        <p:txBody>
          <a:bodyPr>
            <a:normAutofit fontScale="92500" lnSpcReduction="10000"/>
          </a:bodyPr>
          <a:lstStyle/>
          <a:p>
            <a:r>
              <a:rPr lang="en-IN" b="1" dirty="0"/>
              <a:t>HUB Subscription </a:t>
            </a:r>
            <a:r>
              <a:rPr lang="en-IN" dirty="0"/>
              <a:t>– Considered as a DMZ network contains public-facing services and is designed to help protect the internal networks.</a:t>
            </a:r>
          </a:p>
          <a:p>
            <a:endParaRPr lang="en-IN" dirty="0"/>
          </a:p>
          <a:p>
            <a:r>
              <a:rPr lang="en-IN" b="1" dirty="0"/>
              <a:t>Non-Prod Subscription </a:t>
            </a:r>
            <a:r>
              <a:rPr lang="en-IN" dirty="0"/>
              <a:t>– Contains non-production (Dev/QA/UAT) environment resources</a:t>
            </a:r>
          </a:p>
          <a:p>
            <a:endParaRPr lang="en-IN" dirty="0"/>
          </a:p>
          <a:p>
            <a:r>
              <a:rPr lang="en-IN" b="1" dirty="0"/>
              <a:t>Production Subscription </a:t>
            </a:r>
            <a:r>
              <a:rPr lang="en-IN" dirty="0"/>
              <a:t>– Comprised of Production environment resources</a:t>
            </a:r>
          </a:p>
          <a:p>
            <a:endParaRPr lang="en-IN" dirty="0"/>
          </a:p>
          <a:p>
            <a:r>
              <a:rPr lang="en-IN" b="1" dirty="0"/>
              <a:t>DR HUB Subscription </a:t>
            </a:r>
            <a:r>
              <a:rPr lang="en-IN" dirty="0"/>
              <a:t>– Provisioned in a different region it acts as a DMZ (Demilitarized Zone) network for DR resources.</a:t>
            </a:r>
          </a:p>
          <a:p>
            <a:endParaRPr lang="en-IN" dirty="0"/>
          </a:p>
          <a:p>
            <a:r>
              <a:rPr lang="en-IN" b="1" dirty="0"/>
              <a:t>DR Prod Subscription </a:t>
            </a:r>
            <a:r>
              <a:rPr lang="en-IN" dirty="0"/>
              <a:t>– Acts as a DMZ for DR resources.</a:t>
            </a:r>
            <a:endParaRPr lang="en-US" dirty="0"/>
          </a:p>
        </p:txBody>
      </p:sp>
    </p:spTree>
    <p:extLst>
      <p:ext uri="{BB962C8B-B14F-4D97-AF65-F5344CB8AC3E}">
        <p14:creationId xmlns:p14="http://schemas.microsoft.com/office/powerpoint/2010/main" val="2453487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65789-D0EE-3570-AFC0-B7FCD2488D7C}"/>
              </a:ext>
            </a:extLst>
          </p:cNvPr>
          <p:cNvSpPr>
            <a:spLocks noGrp="1"/>
          </p:cNvSpPr>
          <p:nvPr>
            <p:ph type="body" sz="quarter" idx="15"/>
          </p:nvPr>
        </p:nvSpPr>
        <p:spPr/>
        <p:txBody>
          <a:bodyPr/>
          <a:lstStyle/>
          <a:p>
            <a:r>
              <a:rPr lang="en-US" dirty="0"/>
              <a:t>ALMP Infrastructure Landscape Diagram with Environments</a:t>
            </a:r>
          </a:p>
        </p:txBody>
      </p:sp>
      <p:sp>
        <p:nvSpPr>
          <p:cNvPr id="3" name="Text Placeholder 2">
            <a:extLst>
              <a:ext uri="{FF2B5EF4-FFF2-40B4-BE49-F238E27FC236}">
                <a16:creationId xmlns:a16="http://schemas.microsoft.com/office/drawing/2014/main" id="{3190AD4D-D370-AAB2-2BB3-C0927C5F77F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285DDA7-C18C-7EF0-2612-D5B8C1268BF6}"/>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4062323B-E362-1FCC-EAF8-1C1F2B2BE6D2}"/>
              </a:ext>
            </a:extLst>
          </p:cNvPr>
          <p:cNvSpPr>
            <a:spLocks noGrp="1"/>
          </p:cNvSpPr>
          <p:nvPr>
            <p:ph type="body" sz="quarter" idx="21"/>
          </p:nvPr>
        </p:nvSpPr>
        <p:spPr/>
        <p:txBody>
          <a:bodyPr>
            <a:normAutofit fontScale="70000" lnSpcReduction="20000"/>
          </a:bodyPr>
          <a:lstStyle/>
          <a:p>
            <a:endParaRPr lang="en-US"/>
          </a:p>
        </p:txBody>
      </p:sp>
      <p:pic>
        <p:nvPicPr>
          <p:cNvPr id="6" name="Picture 5" descr="Graphical user interface&#10;&#10;Description automatically generated">
            <a:extLst>
              <a:ext uri="{FF2B5EF4-FFF2-40B4-BE49-F238E27FC236}">
                <a16:creationId xmlns:a16="http://schemas.microsoft.com/office/drawing/2014/main" id="{1439E42E-BF8F-917A-0858-C36377B97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59"/>
            <a:ext cx="12192000" cy="6082535"/>
          </a:xfrm>
          <a:prstGeom prst="rect">
            <a:avLst/>
          </a:prstGeom>
        </p:spPr>
      </p:pic>
    </p:spTree>
    <p:extLst>
      <p:ext uri="{BB962C8B-B14F-4D97-AF65-F5344CB8AC3E}">
        <p14:creationId xmlns:p14="http://schemas.microsoft.com/office/powerpoint/2010/main" val="2163709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D43C16-C673-5A07-C14D-77471F313EFE}"/>
              </a:ext>
            </a:extLst>
          </p:cNvPr>
          <p:cNvSpPr>
            <a:spLocks noGrp="1"/>
          </p:cNvSpPr>
          <p:nvPr>
            <p:ph type="body" sz="quarter" idx="15"/>
          </p:nvPr>
        </p:nvSpPr>
        <p:spPr/>
        <p:txBody>
          <a:bodyPr/>
          <a:lstStyle/>
          <a:p>
            <a:r>
              <a:rPr lang="en-US" dirty="0"/>
              <a:t>ALMP Infrastructure – Logical Architecture</a:t>
            </a:r>
          </a:p>
        </p:txBody>
      </p:sp>
      <p:sp>
        <p:nvSpPr>
          <p:cNvPr id="3" name="Text Placeholder 2">
            <a:extLst>
              <a:ext uri="{FF2B5EF4-FFF2-40B4-BE49-F238E27FC236}">
                <a16:creationId xmlns:a16="http://schemas.microsoft.com/office/drawing/2014/main" id="{3FC1A178-E6D2-0AE5-8A6F-DB3319A15F9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1791C723-8632-E090-68F9-C53562ECD49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36D1E6E-CD62-E010-37DA-1AD356888812}"/>
              </a:ext>
            </a:extLst>
          </p:cNvPr>
          <p:cNvSpPr>
            <a:spLocks noGrp="1"/>
          </p:cNvSpPr>
          <p:nvPr>
            <p:ph type="body" sz="quarter" idx="21"/>
          </p:nvPr>
        </p:nvSpPr>
        <p:spPr/>
        <p:txBody>
          <a:bodyPr>
            <a:normAutofit fontScale="70000" lnSpcReduction="20000"/>
          </a:bodyPr>
          <a:lstStyle/>
          <a:p>
            <a:endParaRPr lang="en-US"/>
          </a:p>
        </p:txBody>
      </p:sp>
      <p:pic>
        <p:nvPicPr>
          <p:cNvPr id="6" name="Picture 5" descr="Graphical user interface, application&#10;&#10;Description automatically generated">
            <a:extLst>
              <a:ext uri="{FF2B5EF4-FFF2-40B4-BE49-F238E27FC236}">
                <a16:creationId xmlns:a16="http://schemas.microsoft.com/office/drawing/2014/main" id="{E9948948-B74B-865C-BAED-C312E9472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986"/>
            <a:ext cx="12192000" cy="6079037"/>
          </a:xfrm>
          <a:prstGeom prst="rect">
            <a:avLst/>
          </a:prstGeom>
        </p:spPr>
      </p:pic>
    </p:spTree>
    <p:extLst>
      <p:ext uri="{BB962C8B-B14F-4D97-AF65-F5344CB8AC3E}">
        <p14:creationId xmlns:p14="http://schemas.microsoft.com/office/powerpoint/2010/main" val="451191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C05E64-CDC6-6150-73A9-9581B63B3775}"/>
              </a:ext>
            </a:extLst>
          </p:cNvPr>
          <p:cNvSpPr>
            <a:spLocks noGrp="1"/>
          </p:cNvSpPr>
          <p:nvPr>
            <p:ph type="body" sz="quarter" idx="15"/>
          </p:nvPr>
        </p:nvSpPr>
        <p:spPr/>
        <p:txBody>
          <a:bodyPr/>
          <a:lstStyle/>
          <a:p>
            <a:r>
              <a:rPr lang="en-US" dirty="0"/>
              <a:t>ALMP Platform – Cloud Deployment Design</a:t>
            </a:r>
          </a:p>
        </p:txBody>
      </p:sp>
      <p:sp>
        <p:nvSpPr>
          <p:cNvPr id="3" name="Text Placeholder 2">
            <a:extLst>
              <a:ext uri="{FF2B5EF4-FFF2-40B4-BE49-F238E27FC236}">
                <a16:creationId xmlns:a16="http://schemas.microsoft.com/office/drawing/2014/main" id="{6891E034-A9E9-7F9E-AF4E-4246FA2D77E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1A0FB11-D426-A86E-3199-14C6C290C938}"/>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357326BB-8918-2444-C6B0-32836CB9A304}"/>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B5D645AA-C92B-3DE8-0E50-62EB14342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5" y="1147233"/>
            <a:ext cx="12132065" cy="5310693"/>
          </a:xfrm>
          <a:prstGeom prst="rect">
            <a:avLst/>
          </a:prstGeom>
        </p:spPr>
      </p:pic>
    </p:spTree>
    <p:extLst>
      <p:ext uri="{BB962C8B-B14F-4D97-AF65-F5344CB8AC3E}">
        <p14:creationId xmlns:p14="http://schemas.microsoft.com/office/powerpoint/2010/main" val="2989492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2" name="TextBox 1">
            <a:extLst>
              <a:ext uri="{FF2B5EF4-FFF2-40B4-BE49-F238E27FC236}">
                <a16:creationId xmlns:a16="http://schemas.microsoft.com/office/drawing/2014/main" id="{69A25414-DD07-2FF7-EE0C-35FCACE18DF5}"/>
              </a:ext>
            </a:extLst>
          </p:cNvPr>
          <p:cNvSpPr txBox="1"/>
          <p:nvPr/>
        </p:nvSpPr>
        <p:spPr>
          <a:xfrm>
            <a:off x="123611" y="56235"/>
            <a:ext cx="3963757" cy="369332"/>
          </a:xfrm>
          <a:prstGeom prst="rect">
            <a:avLst/>
          </a:prstGeom>
          <a:noFill/>
        </p:spPr>
        <p:txBody>
          <a:bodyPr wrap="square" rtlCol="0">
            <a:spAutoFit/>
          </a:bodyPr>
          <a:lstStyle/>
          <a:p>
            <a:r>
              <a:rPr lang="en-US"/>
              <a:t>ARC – BSP Architecture</a:t>
            </a:r>
          </a:p>
        </p:txBody>
      </p:sp>
      <p:sp>
        <p:nvSpPr>
          <p:cNvPr id="6" name="Text Placeholder 5">
            <a:extLst>
              <a:ext uri="{FF2B5EF4-FFF2-40B4-BE49-F238E27FC236}">
                <a16:creationId xmlns:a16="http://schemas.microsoft.com/office/drawing/2014/main" id="{87CB7812-6421-1E3D-493C-C61DFDFCBB9B}"/>
              </a:ext>
            </a:extLst>
          </p:cNvPr>
          <p:cNvSpPr>
            <a:spLocks noGrp="1"/>
          </p:cNvSpPr>
          <p:nvPr>
            <p:ph type="body" sz="quarter" idx="21"/>
          </p:nvPr>
        </p:nvSpPr>
        <p:spPr/>
        <p:txBody>
          <a:bodyPr/>
          <a:lstStyle/>
          <a:p>
            <a:endParaRPr lang="en-US"/>
          </a:p>
        </p:txBody>
      </p:sp>
      <p:pic>
        <p:nvPicPr>
          <p:cNvPr id="4" name="Picture 3">
            <a:extLst>
              <a:ext uri="{FF2B5EF4-FFF2-40B4-BE49-F238E27FC236}">
                <a16:creationId xmlns:a16="http://schemas.microsoft.com/office/drawing/2014/main" id="{7EEBD146-D58B-BDE3-EF27-532051D267ED}"/>
              </a:ext>
            </a:extLst>
          </p:cNvPr>
          <p:cNvPicPr>
            <a:picLocks noChangeAspect="1"/>
          </p:cNvPicPr>
          <p:nvPr/>
        </p:nvPicPr>
        <p:blipFill>
          <a:blip r:embed="rId2"/>
          <a:stretch>
            <a:fillRect/>
          </a:stretch>
        </p:blipFill>
        <p:spPr>
          <a:xfrm>
            <a:off x="1" y="528556"/>
            <a:ext cx="9494874" cy="6273209"/>
          </a:xfrm>
          <a:prstGeom prst="rect">
            <a:avLst/>
          </a:prstGeom>
        </p:spPr>
      </p:pic>
      <p:sp>
        <p:nvSpPr>
          <p:cNvPr id="11" name="TextBox 10">
            <a:extLst>
              <a:ext uri="{FF2B5EF4-FFF2-40B4-BE49-F238E27FC236}">
                <a16:creationId xmlns:a16="http://schemas.microsoft.com/office/drawing/2014/main" id="{7D4BB07F-A530-19C2-D8C0-8AF31ECFDF26}"/>
              </a:ext>
            </a:extLst>
          </p:cNvPr>
          <p:cNvSpPr txBox="1"/>
          <p:nvPr/>
        </p:nvSpPr>
        <p:spPr>
          <a:xfrm>
            <a:off x="9525761" y="528556"/>
            <a:ext cx="2666238" cy="4801314"/>
          </a:xfrm>
          <a:prstGeom prst="rect">
            <a:avLst/>
          </a:prstGeom>
          <a:noFill/>
        </p:spPr>
        <p:txBody>
          <a:bodyPr wrap="square">
            <a:spAutoFit/>
          </a:bodyPr>
          <a:lstStyle/>
          <a:p>
            <a:r>
              <a:rPr lang="en-GB" sz="1800" b="0" i="0" u="none" strike="noStrike" baseline="0">
                <a:solidFill>
                  <a:srgbClr val="000000"/>
                </a:solidFill>
                <a:latin typeface="Open Sans" panose="020B0606030504020204" pitchFamily="34" charset="0"/>
              </a:rPr>
              <a:t>The NCR BSP infrastructure is built on the Google Cloud Platform which incorporates Google’s best high availability and distributed computing technology. All services and applications within the BSP are built upon container technology and managed by Google Kubernetes Engine. Below is a diagram of how it is architected. </a:t>
            </a:r>
            <a:endParaRPr lang="en-US"/>
          </a:p>
        </p:txBody>
      </p:sp>
    </p:spTree>
    <p:extLst>
      <p:ext uri="{BB962C8B-B14F-4D97-AF65-F5344CB8AC3E}">
        <p14:creationId xmlns:p14="http://schemas.microsoft.com/office/powerpoint/2010/main" val="308718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970DD-B0FF-D873-52AD-F981B920A122}"/>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13C7C24-6804-D215-BA11-6C50FD6C4A3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7962273-4886-A9D6-4751-1DB28285BA90}"/>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3DAC0444-EA68-525E-220F-39FD8AA8F203}"/>
              </a:ext>
            </a:extLst>
          </p:cNvPr>
          <p:cNvSpPr>
            <a:spLocks noGrp="1"/>
          </p:cNvSpPr>
          <p:nvPr>
            <p:ph type="body" sz="quarter" idx="21"/>
          </p:nvPr>
        </p:nvSpPr>
        <p:spPr/>
        <p:txBody>
          <a:bodyPr>
            <a:normAutofit fontScale="70000" lnSpcReduction="20000"/>
          </a:bodyPr>
          <a:lstStyle/>
          <a:p>
            <a:endParaRPr lang="en-US"/>
          </a:p>
        </p:txBody>
      </p:sp>
      <p:pic>
        <p:nvPicPr>
          <p:cNvPr id="6" name="Picture 5" descr="Graphical user interface, application&#10;&#10;Description automatically generated with medium confidence">
            <a:extLst>
              <a:ext uri="{FF2B5EF4-FFF2-40B4-BE49-F238E27FC236}">
                <a16:creationId xmlns:a16="http://schemas.microsoft.com/office/drawing/2014/main" id="{163158BE-4578-9B39-BF71-9491D20A7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28" y="307050"/>
            <a:ext cx="11480800" cy="5816600"/>
          </a:xfrm>
          <a:prstGeom prst="rect">
            <a:avLst/>
          </a:prstGeom>
        </p:spPr>
      </p:pic>
    </p:spTree>
    <p:extLst>
      <p:ext uri="{BB962C8B-B14F-4D97-AF65-F5344CB8AC3E}">
        <p14:creationId xmlns:p14="http://schemas.microsoft.com/office/powerpoint/2010/main" val="1770057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E317D5-E86B-B126-DE97-8828B46BF0B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B8481734-EA79-EEE2-23A7-7FD19F08D11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228E2A40-44CB-1AD6-2A6F-799A720D0EB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FEF972E-B840-4EB7-7D9D-66193EE79272}"/>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 timeline&#10;&#10;Description automatically generated">
            <a:extLst>
              <a:ext uri="{FF2B5EF4-FFF2-40B4-BE49-F238E27FC236}">
                <a16:creationId xmlns:a16="http://schemas.microsoft.com/office/drawing/2014/main" id="{D499109D-4156-F633-9286-74B8FCDCE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050"/>
            <a:ext cx="12192000" cy="6536987"/>
          </a:xfrm>
          <a:prstGeom prst="rect">
            <a:avLst/>
          </a:prstGeom>
        </p:spPr>
      </p:pic>
    </p:spTree>
    <p:extLst>
      <p:ext uri="{BB962C8B-B14F-4D97-AF65-F5344CB8AC3E}">
        <p14:creationId xmlns:p14="http://schemas.microsoft.com/office/powerpoint/2010/main" val="4186843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F2D0FD-40C8-535C-66F8-1CBBC26A2ED4}"/>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91DF19F-1E0E-5AD9-2D66-E1FF44B0A556}"/>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DE12063F-E799-2B2B-E653-BFABFDA4AC1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5D86CF7-BC9D-98C2-2E77-CC8DABD500EF}"/>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7D41E76F-A508-A3E1-89A6-EAC2AC7D1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57200"/>
            <a:ext cx="11506200" cy="5943600"/>
          </a:xfrm>
          <a:prstGeom prst="rect">
            <a:avLst/>
          </a:prstGeom>
        </p:spPr>
      </p:pic>
    </p:spTree>
    <p:extLst>
      <p:ext uri="{BB962C8B-B14F-4D97-AF65-F5344CB8AC3E}">
        <p14:creationId xmlns:p14="http://schemas.microsoft.com/office/powerpoint/2010/main" val="2474720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B79CDA-AF34-87CE-9728-CD60400F4A4C}"/>
              </a:ext>
            </a:extLst>
          </p:cNvPr>
          <p:cNvSpPr>
            <a:spLocks noGrp="1"/>
          </p:cNvSpPr>
          <p:nvPr>
            <p:ph type="body" sz="quarter" idx="15"/>
          </p:nvPr>
        </p:nvSpPr>
        <p:spPr/>
        <p:txBody>
          <a:bodyPr/>
          <a:lstStyle/>
          <a:p>
            <a:r>
              <a:rPr lang="en-US" dirty="0"/>
              <a:t>ALMP Platform – Order Data Ingestion Workflow </a:t>
            </a:r>
          </a:p>
        </p:txBody>
      </p:sp>
      <p:sp>
        <p:nvSpPr>
          <p:cNvPr id="3" name="Text Placeholder 2">
            <a:extLst>
              <a:ext uri="{FF2B5EF4-FFF2-40B4-BE49-F238E27FC236}">
                <a16:creationId xmlns:a16="http://schemas.microsoft.com/office/drawing/2014/main" id="{75392514-58A2-A389-39B9-B2DFF7B5515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50AA9CE-79DE-D53B-6949-44C1FAD198F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A402368-9E31-8467-08FD-47F5DA74E356}"/>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diagram&#10;&#10;Description automatically generated">
            <a:extLst>
              <a:ext uri="{FF2B5EF4-FFF2-40B4-BE49-F238E27FC236}">
                <a16:creationId xmlns:a16="http://schemas.microsoft.com/office/drawing/2014/main" id="{A68C91A8-87EB-A352-59D8-8BDCF2D41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41400"/>
            <a:ext cx="11823700" cy="4775200"/>
          </a:xfrm>
          <a:prstGeom prst="rect">
            <a:avLst/>
          </a:prstGeom>
        </p:spPr>
      </p:pic>
    </p:spTree>
    <p:extLst>
      <p:ext uri="{BB962C8B-B14F-4D97-AF65-F5344CB8AC3E}">
        <p14:creationId xmlns:p14="http://schemas.microsoft.com/office/powerpoint/2010/main" val="3904274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D22842-2140-4403-BDA5-EA92218C242B}"/>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39EFE00-DAFB-BE8D-11B2-31F9ACB2B52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D68B7B-0094-2AED-A156-7DF9BFEC4AC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7780BEC-4F0F-183B-8227-A73511062D14}"/>
              </a:ext>
            </a:extLst>
          </p:cNvPr>
          <p:cNvSpPr>
            <a:spLocks noGrp="1"/>
          </p:cNvSpPr>
          <p:nvPr>
            <p:ph type="body" sz="quarter" idx="21"/>
          </p:nvPr>
        </p:nvSpPr>
        <p:spPr/>
        <p:txBody>
          <a:bodyPr>
            <a:normAutofit fontScale="70000" lnSpcReduction="20000"/>
          </a:bodyPr>
          <a:lstStyle/>
          <a:p>
            <a:endParaRPr lang="en-US"/>
          </a:p>
        </p:txBody>
      </p:sp>
      <p:pic>
        <p:nvPicPr>
          <p:cNvPr id="9" name="Picture 8" descr="Timeline&#10;&#10;Description automatically generated">
            <a:extLst>
              <a:ext uri="{FF2B5EF4-FFF2-40B4-BE49-F238E27FC236}">
                <a16:creationId xmlns:a16="http://schemas.microsoft.com/office/drawing/2014/main" id="{9C116ADD-4742-518E-BCDA-3504D4C3C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10" y="412750"/>
            <a:ext cx="11176000" cy="6032500"/>
          </a:xfrm>
          <a:prstGeom prst="rect">
            <a:avLst/>
          </a:prstGeom>
        </p:spPr>
      </p:pic>
    </p:spTree>
    <p:extLst>
      <p:ext uri="{BB962C8B-B14F-4D97-AF65-F5344CB8AC3E}">
        <p14:creationId xmlns:p14="http://schemas.microsoft.com/office/powerpoint/2010/main" val="1311713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ALMP CI/CD Design</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52265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D22842-2140-4403-BDA5-EA92218C242B}"/>
              </a:ext>
            </a:extLst>
          </p:cNvPr>
          <p:cNvSpPr>
            <a:spLocks noGrp="1"/>
          </p:cNvSpPr>
          <p:nvPr>
            <p:ph type="body" sz="quarter" idx="15"/>
          </p:nvPr>
        </p:nvSpPr>
        <p:spPr/>
        <p:txBody>
          <a:bodyPr/>
          <a:lstStyle/>
          <a:p>
            <a:endParaRPr lang="en-US" dirty="0"/>
          </a:p>
        </p:txBody>
      </p:sp>
      <p:sp>
        <p:nvSpPr>
          <p:cNvPr id="3" name="Text Placeholder 2">
            <a:extLst>
              <a:ext uri="{FF2B5EF4-FFF2-40B4-BE49-F238E27FC236}">
                <a16:creationId xmlns:a16="http://schemas.microsoft.com/office/drawing/2014/main" id="{239EFE00-DAFB-BE8D-11B2-31F9ACB2B52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D68B7B-0094-2AED-A156-7DF9BFEC4AC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7780BEC-4F0F-183B-8227-A73511062D14}"/>
              </a:ext>
            </a:extLst>
          </p:cNvPr>
          <p:cNvSpPr>
            <a:spLocks noGrp="1"/>
          </p:cNvSpPr>
          <p:nvPr>
            <p:ph type="body" sz="quarter" idx="21"/>
          </p:nvPr>
        </p:nvSpPr>
        <p:spPr/>
        <p:txBody>
          <a:bodyPr>
            <a:normAutofit fontScale="70000" lnSpcReduction="20000"/>
          </a:bodyPr>
          <a:lstStyle/>
          <a:p>
            <a:endParaRPr lang="en-US"/>
          </a:p>
        </p:txBody>
      </p:sp>
      <p:pic>
        <p:nvPicPr>
          <p:cNvPr id="2050" name="Picture 2">
            <a:extLst>
              <a:ext uri="{FF2B5EF4-FFF2-40B4-BE49-F238E27FC236}">
                <a16:creationId xmlns:a16="http://schemas.microsoft.com/office/drawing/2014/main" id="{D504512F-8312-F083-5137-B180BAE5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64" y="685859"/>
            <a:ext cx="11476652"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589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303EBD-3D2E-7E28-3EA3-548C95F8EFCC}"/>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8D68C28-BCA8-B9AD-7175-081F151F8EF8}"/>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3948189-8847-7E03-8442-FEB47092776E}"/>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B1DBEE8-9507-B326-4947-1DB746D18CE7}"/>
              </a:ext>
            </a:extLst>
          </p:cNvPr>
          <p:cNvSpPr>
            <a:spLocks noGrp="1"/>
          </p:cNvSpPr>
          <p:nvPr>
            <p:ph type="body" sz="quarter" idx="21"/>
          </p:nvPr>
        </p:nvSpPr>
        <p:spPr/>
        <p:txBody>
          <a:bodyPr>
            <a:normAutofit fontScale="70000" lnSpcReduction="20000"/>
          </a:bodyPr>
          <a:lstStyle/>
          <a:p>
            <a:endParaRPr lang="en-US"/>
          </a:p>
        </p:txBody>
      </p:sp>
      <p:pic>
        <p:nvPicPr>
          <p:cNvPr id="3074" name="Picture 2">
            <a:extLst>
              <a:ext uri="{FF2B5EF4-FFF2-40B4-BE49-F238E27FC236}">
                <a16:creationId xmlns:a16="http://schemas.microsoft.com/office/drawing/2014/main" id="{5AA5C302-6E64-AD36-18AE-D54F571EC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28" y="646208"/>
            <a:ext cx="102108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811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3D3AD-76AF-EA60-79D4-04A0A27A728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A39B44C-AFE9-7856-E07A-FA91B997C0E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0D7EE72C-EB4C-8977-85E3-5416BE37D09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A4F9699A-0C4C-F449-DAD7-7881EB70F843}"/>
              </a:ext>
            </a:extLst>
          </p:cNvPr>
          <p:cNvSpPr>
            <a:spLocks noGrp="1"/>
          </p:cNvSpPr>
          <p:nvPr>
            <p:ph type="body" sz="quarter" idx="21"/>
          </p:nvPr>
        </p:nvSpPr>
        <p:spPr/>
        <p:txBody>
          <a:bodyPr>
            <a:normAutofit fontScale="70000" lnSpcReduction="20000"/>
          </a:bodyPr>
          <a:lstStyle/>
          <a:p>
            <a:endParaRPr lang="en-US"/>
          </a:p>
        </p:txBody>
      </p:sp>
      <p:pic>
        <p:nvPicPr>
          <p:cNvPr id="4098" name="Picture 2">
            <a:extLst>
              <a:ext uri="{FF2B5EF4-FFF2-40B4-BE49-F238E27FC236}">
                <a16:creationId xmlns:a16="http://schemas.microsoft.com/office/drawing/2014/main" id="{FE47CD80-15BF-AAD1-DF14-A7B49BA5B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2825"/>
            <a:ext cx="12192000" cy="584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37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786E05-198D-E32C-341E-FA66BE3A02F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483673D-10D7-35E5-ACD1-8BAF957B5E9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2210C34-D2F2-F38C-8DFA-02BC7D3C34A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FE1AD80F-1324-9577-04EA-387BDA2CF38D}"/>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diagram&#10;&#10;Description automatically generated">
            <a:extLst>
              <a:ext uri="{FF2B5EF4-FFF2-40B4-BE49-F238E27FC236}">
                <a16:creationId xmlns:a16="http://schemas.microsoft.com/office/drawing/2014/main" id="{72B1E300-B814-B94B-DFA7-54128EE74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050"/>
            <a:ext cx="12192000" cy="5731282"/>
          </a:xfrm>
          <a:prstGeom prst="rect">
            <a:avLst/>
          </a:prstGeom>
        </p:spPr>
      </p:pic>
    </p:spTree>
    <p:extLst>
      <p:ext uri="{BB962C8B-B14F-4D97-AF65-F5344CB8AC3E}">
        <p14:creationId xmlns:p14="http://schemas.microsoft.com/office/powerpoint/2010/main" val="835667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2" name="TextBox 1">
            <a:extLst>
              <a:ext uri="{FF2B5EF4-FFF2-40B4-BE49-F238E27FC236}">
                <a16:creationId xmlns:a16="http://schemas.microsoft.com/office/drawing/2014/main" id="{69A25414-DD07-2FF7-EE0C-35FCACE18DF5}"/>
              </a:ext>
            </a:extLst>
          </p:cNvPr>
          <p:cNvSpPr txBox="1"/>
          <p:nvPr/>
        </p:nvSpPr>
        <p:spPr>
          <a:xfrm>
            <a:off x="123611" y="56235"/>
            <a:ext cx="3963757" cy="369332"/>
          </a:xfrm>
          <a:prstGeom prst="rect">
            <a:avLst/>
          </a:prstGeom>
          <a:noFill/>
        </p:spPr>
        <p:txBody>
          <a:bodyPr wrap="square" rtlCol="0">
            <a:spAutoFit/>
          </a:bodyPr>
          <a:lstStyle/>
          <a:p>
            <a:r>
              <a:rPr lang="en-US"/>
              <a:t>ARC –Transition State Phase -2</a:t>
            </a:r>
          </a:p>
        </p:txBody>
      </p:sp>
      <p:sp>
        <p:nvSpPr>
          <p:cNvPr id="6" name="Text Placeholder 5">
            <a:extLst>
              <a:ext uri="{FF2B5EF4-FFF2-40B4-BE49-F238E27FC236}">
                <a16:creationId xmlns:a16="http://schemas.microsoft.com/office/drawing/2014/main" id="{87CB7812-6421-1E3D-493C-C61DFDFCBB9B}"/>
              </a:ext>
            </a:extLst>
          </p:cNvPr>
          <p:cNvSpPr>
            <a:spLocks noGrp="1"/>
          </p:cNvSpPr>
          <p:nvPr>
            <p:ph type="body" sz="quarter" idx="21"/>
          </p:nvPr>
        </p:nvSpPr>
        <p:spPr/>
        <p:txBody>
          <a:bodyPr/>
          <a:lstStyle/>
          <a:p>
            <a:endParaRPr lang="en-US"/>
          </a:p>
        </p:txBody>
      </p:sp>
      <p:sp>
        <p:nvSpPr>
          <p:cNvPr id="10" name="TextBox 9">
            <a:extLst>
              <a:ext uri="{FF2B5EF4-FFF2-40B4-BE49-F238E27FC236}">
                <a16:creationId xmlns:a16="http://schemas.microsoft.com/office/drawing/2014/main" id="{570F66E4-BA5E-1E11-3ABE-8685D641A66F}"/>
              </a:ext>
            </a:extLst>
          </p:cNvPr>
          <p:cNvSpPr txBox="1"/>
          <p:nvPr/>
        </p:nvSpPr>
        <p:spPr>
          <a:xfrm>
            <a:off x="6879265" y="240901"/>
            <a:ext cx="5312735" cy="2585323"/>
          </a:xfrm>
          <a:prstGeom prst="rect">
            <a:avLst/>
          </a:prstGeom>
          <a:noFill/>
        </p:spPr>
        <p:txBody>
          <a:bodyPr wrap="square" rtlCol="0">
            <a:spAutoFit/>
          </a:bodyPr>
          <a:lstStyle/>
          <a:p>
            <a:pPr marL="342900" indent="-342900">
              <a:buAutoNum type="arabicPeriod"/>
            </a:pPr>
            <a:r>
              <a:rPr lang="en-US"/>
              <a:t>ADP –BSP -Store connection</a:t>
            </a:r>
          </a:p>
          <a:p>
            <a:pPr marL="342900" indent="-342900">
              <a:buAutoNum type="arabicPeriod"/>
            </a:pPr>
            <a:r>
              <a:rPr lang="en-US"/>
              <a:t>BSP  -SDM web call center management</a:t>
            </a:r>
          </a:p>
          <a:p>
            <a:pPr marL="342900" indent="-342900">
              <a:buAutoNum type="arabicPeriod"/>
            </a:pPr>
            <a:r>
              <a:rPr lang="en-US"/>
              <a:t>Delivery management – without SDM  </a:t>
            </a:r>
          </a:p>
          <a:p>
            <a:pPr marL="800100" lvl="1" indent="-342900">
              <a:buFont typeface="Arial" panose="020B0604020202020204" pitchFamily="34" charset="0"/>
              <a:buChar char="•"/>
            </a:pPr>
            <a:r>
              <a:rPr lang="en-US">
                <a:solidFill>
                  <a:schemeClr val="accent5">
                    <a:lumMod val="50000"/>
                  </a:schemeClr>
                </a:solidFill>
              </a:rPr>
              <a:t>Last mile order integration with centralized subscription system. </a:t>
            </a:r>
          </a:p>
          <a:p>
            <a:pPr marL="800100" lvl="1" indent="-342900">
              <a:buFont typeface="Arial" panose="020B0604020202020204" pitchFamily="34" charset="0"/>
              <a:buChar char="•"/>
            </a:pPr>
            <a:r>
              <a:rPr lang="en-US">
                <a:solidFill>
                  <a:schemeClr val="accent5">
                    <a:lumMod val="50000"/>
                  </a:schemeClr>
                </a:solidFill>
              </a:rPr>
              <a:t>Centralized Database for transaction and master data</a:t>
            </a:r>
          </a:p>
          <a:p>
            <a:pPr marL="800100" lvl="1" indent="-342900">
              <a:buFont typeface="Arial" panose="020B0604020202020204" pitchFamily="34" charset="0"/>
              <a:buChar char="•"/>
            </a:pPr>
            <a:r>
              <a:rPr lang="en-US">
                <a:solidFill>
                  <a:schemeClr val="accent5">
                    <a:lumMod val="50000"/>
                  </a:schemeClr>
                </a:solidFill>
              </a:rPr>
              <a:t>ADP direct integrate with 1click </a:t>
            </a:r>
          </a:p>
          <a:p>
            <a:r>
              <a:rPr lang="en-US"/>
              <a:t>4.   Delivery order closure and BSP  status sync</a:t>
            </a:r>
          </a:p>
        </p:txBody>
      </p:sp>
      <p:pic>
        <p:nvPicPr>
          <p:cNvPr id="4" name="Picture 3" descr="Diagram&#10;&#10;Description automatically generated">
            <a:extLst>
              <a:ext uri="{FF2B5EF4-FFF2-40B4-BE49-F238E27FC236}">
                <a16:creationId xmlns:a16="http://schemas.microsoft.com/office/drawing/2014/main" id="{8F7152E8-EA7C-080A-590B-B4A70B8C1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02" y="691006"/>
            <a:ext cx="6644863" cy="5752325"/>
          </a:xfrm>
          <a:prstGeom prst="rect">
            <a:avLst/>
          </a:prstGeom>
        </p:spPr>
      </p:pic>
    </p:spTree>
    <p:extLst>
      <p:ext uri="{BB962C8B-B14F-4D97-AF65-F5344CB8AC3E}">
        <p14:creationId xmlns:p14="http://schemas.microsoft.com/office/powerpoint/2010/main" val="621105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3162BD-C2D7-C409-A58A-D1971956E5C0}"/>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25376BA-5470-0919-840A-C7D45AF4440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FCE01120-9AD1-1134-FCA5-63F1C2245D0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B031E95-07B5-69C7-AF61-5F525CD71592}"/>
              </a:ext>
            </a:extLst>
          </p:cNvPr>
          <p:cNvSpPr>
            <a:spLocks noGrp="1"/>
          </p:cNvSpPr>
          <p:nvPr>
            <p:ph type="body" sz="quarter" idx="21"/>
          </p:nvPr>
        </p:nvSpPr>
        <p:spPr/>
        <p:txBody>
          <a:bodyPr>
            <a:normAutofit fontScale="70000" lnSpcReduction="20000"/>
          </a:bodyPr>
          <a:lstStyle/>
          <a:p>
            <a:endParaRPr lang="en-US"/>
          </a:p>
        </p:txBody>
      </p:sp>
      <p:pic>
        <p:nvPicPr>
          <p:cNvPr id="7" name="Picture 6" descr="Timeline&#10;&#10;Description automatically generated">
            <a:extLst>
              <a:ext uri="{FF2B5EF4-FFF2-40B4-BE49-F238E27FC236}">
                <a16:creationId xmlns:a16="http://schemas.microsoft.com/office/drawing/2014/main" id="{2AA2B813-5694-2551-4409-C9E7F6A9D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8838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16F9EF-F888-CC8A-7FC2-D6A5747163AF}"/>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A58EEDEE-A147-9B3B-165D-AA4B7E6BECF6}"/>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82DCC113-799A-1B42-2566-70309CCB8912}"/>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E125C12-5EFE-EADF-7EFD-141222C479F4}"/>
              </a:ext>
            </a:extLst>
          </p:cNvPr>
          <p:cNvSpPr>
            <a:spLocks noGrp="1"/>
          </p:cNvSpPr>
          <p:nvPr>
            <p:ph type="body" sz="quarter" idx="21"/>
          </p:nvPr>
        </p:nvSpPr>
        <p:spPr/>
        <p:txBody>
          <a:bodyPr>
            <a:normAutofit fontScale="70000" lnSpcReduction="20000"/>
          </a:bodyPr>
          <a:lstStyle/>
          <a:p>
            <a:endParaRPr lang="en-US"/>
          </a:p>
        </p:txBody>
      </p:sp>
      <p:pic>
        <p:nvPicPr>
          <p:cNvPr id="7" name="Picture 6" descr="Timeline&#10;&#10;Description automatically generated with low confidence">
            <a:extLst>
              <a:ext uri="{FF2B5EF4-FFF2-40B4-BE49-F238E27FC236}">
                <a16:creationId xmlns:a16="http://schemas.microsoft.com/office/drawing/2014/main" id="{75D1C993-1BCC-D6BA-8A14-9531DD8C2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393700"/>
            <a:ext cx="11823700" cy="6070600"/>
          </a:xfrm>
          <a:prstGeom prst="rect">
            <a:avLst/>
          </a:prstGeom>
        </p:spPr>
      </p:pic>
    </p:spTree>
    <p:extLst>
      <p:ext uri="{BB962C8B-B14F-4D97-AF65-F5344CB8AC3E}">
        <p14:creationId xmlns:p14="http://schemas.microsoft.com/office/powerpoint/2010/main" val="3694299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775ADE-997E-EE3D-66A9-0CF74EE54C6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E4A4E11-4D8B-FAAF-7C72-2FBFE798AF68}"/>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0EB53DB-F1AE-7BFB-3951-9739D49720C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A8EBBD2-91DF-15B1-7DC1-0F2AB7651DFB}"/>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 engineering drawing&#10;&#10;Description automatically generated">
            <a:extLst>
              <a:ext uri="{FF2B5EF4-FFF2-40B4-BE49-F238E27FC236}">
                <a16:creationId xmlns:a16="http://schemas.microsoft.com/office/drawing/2014/main" id="{77C41059-7483-D4AB-88C5-EA6412DEB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28" y="0"/>
            <a:ext cx="12192000" cy="6477823"/>
          </a:xfrm>
          <a:prstGeom prst="rect">
            <a:avLst/>
          </a:prstGeom>
        </p:spPr>
      </p:pic>
    </p:spTree>
    <p:extLst>
      <p:ext uri="{BB962C8B-B14F-4D97-AF65-F5344CB8AC3E}">
        <p14:creationId xmlns:p14="http://schemas.microsoft.com/office/powerpoint/2010/main" val="3125139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163947-0646-030A-5B5B-5AF2AAFEE29E}"/>
              </a:ext>
            </a:extLst>
          </p:cNvPr>
          <p:cNvSpPr>
            <a:spLocks noGrp="1"/>
          </p:cNvSpPr>
          <p:nvPr>
            <p:ph type="body" sz="quarter" idx="15"/>
          </p:nvPr>
        </p:nvSpPr>
        <p:spPr/>
        <p:txBody>
          <a:bodyPr/>
          <a:lstStyle/>
          <a:p>
            <a:r>
              <a:rPr lang="en-US" dirty="0"/>
              <a:t>Order Events Streaming using Kafka – Confluent Cloud Workflow</a:t>
            </a:r>
          </a:p>
        </p:txBody>
      </p:sp>
      <p:sp>
        <p:nvSpPr>
          <p:cNvPr id="3" name="Text Placeholder 2">
            <a:extLst>
              <a:ext uri="{FF2B5EF4-FFF2-40B4-BE49-F238E27FC236}">
                <a16:creationId xmlns:a16="http://schemas.microsoft.com/office/drawing/2014/main" id="{7680FEB9-32DE-1CEF-40F2-EC0E5FBB65CA}"/>
              </a:ext>
            </a:extLst>
          </p:cNvPr>
          <p:cNvSpPr>
            <a:spLocks noGrp="1"/>
          </p:cNvSpPr>
          <p:nvPr>
            <p:ph type="body" sz="quarter" idx="20"/>
          </p:nvPr>
        </p:nvSpPr>
        <p:spPr/>
        <p:txBody>
          <a:bodyPr/>
          <a:lstStyle/>
          <a:p>
            <a:endParaRPr lang="en-US" dirty="0"/>
          </a:p>
        </p:txBody>
      </p:sp>
      <p:sp>
        <p:nvSpPr>
          <p:cNvPr id="4" name="Text Placeholder 3">
            <a:extLst>
              <a:ext uri="{FF2B5EF4-FFF2-40B4-BE49-F238E27FC236}">
                <a16:creationId xmlns:a16="http://schemas.microsoft.com/office/drawing/2014/main" id="{22A313A6-BA52-27B1-5CAA-9BFFA6B3361E}"/>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F1C86929-752F-E5AB-CA45-DF6843855A2E}"/>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hlinkClick r:id="rId3"/>
            <a:extLst>
              <a:ext uri="{FF2B5EF4-FFF2-40B4-BE49-F238E27FC236}">
                <a16:creationId xmlns:a16="http://schemas.microsoft.com/office/drawing/2014/main" id="{B2C62049-0248-B122-BD20-05F26A52D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59"/>
            <a:ext cx="12192000" cy="6071505"/>
          </a:xfrm>
          <a:prstGeom prst="rect">
            <a:avLst/>
          </a:prstGeom>
        </p:spPr>
      </p:pic>
    </p:spTree>
    <p:extLst>
      <p:ext uri="{BB962C8B-B14F-4D97-AF65-F5344CB8AC3E}">
        <p14:creationId xmlns:p14="http://schemas.microsoft.com/office/powerpoint/2010/main" val="804551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EE573-E06A-B7A9-B14E-3290F313516C}"/>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1EEF723F-58FA-6C9C-F080-A416D4CAA30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A268D11A-0E23-D34B-B2B8-21471B821C93}"/>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CBE7174-F739-402D-E16A-1659985D3263}"/>
              </a:ext>
            </a:extLst>
          </p:cNvPr>
          <p:cNvSpPr>
            <a:spLocks noGrp="1"/>
          </p:cNvSpPr>
          <p:nvPr>
            <p:ph type="body" sz="quarter" idx="21"/>
          </p:nvPr>
        </p:nvSpPr>
        <p:spPr/>
        <p:txBody>
          <a:bodyPr>
            <a:normAutofit fontScale="70000" lnSpcReduction="20000"/>
          </a:bodyPr>
          <a:lstStyle/>
          <a:p>
            <a:endParaRPr lang="en-US"/>
          </a:p>
        </p:txBody>
      </p:sp>
      <p:pic>
        <p:nvPicPr>
          <p:cNvPr id="9" name="Picture 8" descr="Diagram&#10;&#10;Description automatically generated">
            <a:hlinkClick r:id="rId2"/>
            <a:extLst>
              <a:ext uri="{FF2B5EF4-FFF2-40B4-BE49-F238E27FC236}">
                <a16:creationId xmlns:a16="http://schemas.microsoft.com/office/drawing/2014/main" id="{051057AC-8E2A-7A6E-3681-2702CD898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8"/>
            <a:ext cx="12192000" cy="6039596"/>
          </a:xfrm>
          <a:prstGeom prst="rect">
            <a:avLst/>
          </a:prstGeom>
        </p:spPr>
      </p:pic>
    </p:spTree>
    <p:extLst>
      <p:ext uri="{BB962C8B-B14F-4D97-AF65-F5344CB8AC3E}">
        <p14:creationId xmlns:p14="http://schemas.microsoft.com/office/powerpoint/2010/main" val="3083086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05C1A7-0411-E6CE-3A68-7F8267E0D0D8}"/>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E41FC847-BB57-90CC-6130-CD5576E3310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2D2D9E2-390F-F6AA-3F3A-B0B4FC51EEB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908A8F1-9071-E1ED-A91C-FB3CEF6E6208}"/>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FA1CACD8-98FF-B280-E8B2-9F823F06C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494"/>
            <a:ext cx="12192000" cy="6215011"/>
          </a:xfrm>
          <a:prstGeom prst="rect">
            <a:avLst/>
          </a:prstGeom>
        </p:spPr>
      </p:pic>
    </p:spTree>
    <p:extLst>
      <p:ext uri="{BB962C8B-B14F-4D97-AF65-F5344CB8AC3E}">
        <p14:creationId xmlns:p14="http://schemas.microsoft.com/office/powerpoint/2010/main" val="1736358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AED05D-CB01-B485-9DC0-2628679E96DE}"/>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17E2130C-0669-C4BB-66F9-02F01CBF717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285432A-DD75-9FDC-1F80-3EC53EB90515}"/>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8B0D841-6ADC-09D2-AD11-7BF426280D2E}"/>
              </a:ext>
            </a:extLst>
          </p:cNvPr>
          <p:cNvSpPr>
            <a:spLocks noGrp="1"/>
          </p:cNvSpPr>
          <p:nvPr>
            <p:ph type="body" sz="quarter" idx="21"/>
          </p:nvPr>
        </p:nvSpPr>
        <p:spPr/>
        <p:txBody>
          <a:bodyPr>
            <a:normAutofit fontScale="70000" lnSpcReduction="20000"/>
          </a:bodyPr>
          <a:lstStyle/>
          <a:p>
            <a:endParaRPr lang="en-US"/>
          </a:p>
        </p:txBody>
      </p:sp>
      <p:pic>
        <p:nvPicPr>
          <p:cNvPr id="4098" name="Picture 2">
            <a:extLst>
              <a:ext uri="{FF2B5EF4-FFF2-40B4-BE49-F238E27FC236}">
                <a16:creationId xmlns:a16="http://schemas.microsoft.com/office/drawing/2014/main" id="{FEAB578B-623A-AEEF-2215-9A3C24337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728"/>
            <a:ext cx="1130563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97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05845-9474-4336-7C4D-D1D99520E8E5}"/>
              </a:ext>
            </a:extLst>
          </p:cNvPr>
          <p:cNvSpPr>
            <a:spLocks noGrp="1"/>
          </p:cNvSpPr>
          <p:nvPr>
            <p:ph type="body" sz="quarter" idx="15"/>
          </p:nvPr>
        </p:nvSpPr>
        <p:spPr/>
        <p:txBody>
          <a:bodyPr/>
          <a:lstStyle/>
          <a:p>
            <a:r>
              <a:rPr lang="en-US" dirty="0"/>
              <a:t>ALMP Azure Deployment Architecture</a:t>
            </a:r>
          </a:p>
        </p:txBody>
      </p:sp>
      <p:sp>
        <p:nvSpPr>
          <p:cNvPr id="5" name="Text Placeholder 4">
            <a:extLst>
              <a:ext uri="{FF2B5EF4-FFF2-40B4-BE49-F238E27FC236}">
                <a16:creationId xmlns:a16="http://schemas.microsoft.com/office/drawing/2014/main" id="{7AB368FC-63F0-E454-0F4F-7470B1C14DA0}"/>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10;&#10;Description automatically generated">
            <a:extLst>
              <a:ext uri="{FF2B5EF4-FFF2-40B4-BE49-F238E27FC236}">
                <a16:creationId xmlns:a16="http://schemas.microsoft.com/office/drawing/2014/main" id="{5256B1F9-2F80-7651-B40B-3F9CB435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986"/>
            <a:ext cx="10792691" cy="5984408"/>
          </a:xfrm>
          <a:prstGeom prst="rect">
            <a:avLst/>
          </a:prstGeom>
        </p:spPr>
      </p:pic>
    </p:spTree>
    <p:extLst>
      <p:ext uri="{BB962C8B-B14F-4D97-AF65-F5344CB8AC3E}">
        <p14:creationId xmlns:p14="http://schemas.microsoft.com/office/powerpoint/2010/main" val="2920487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CD7DE-B5B0-4807-0220-E9EB280D69F1}"/>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79AEBCC-9CD4-D3D8-1E46-05A9323CBC3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1D412296-50F4-377D-BA0B-5DCCDAB1A4E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121EA16-DECB-F74C-C889-CDC1416247AC}"/>
              </a:ext>
            </a:extLst>
          </p:cNvPr>
          <p:cNvSpPr>
            <a:spLocks noGrp="1"/>
          </p:cNvSpPr>
          <p:nvPr>
            <p:ph type="body" sz="quarter" idx="21"/>
          </p:nvPr>
        </p:nvSpPr>
        <p:spPr/>
        <p:txBody>
          <a:bodyPr>
            <a:normAutofit fontScale="70000" lnSpcReduction="20000"/>
          </a:bodyPr>
          <a:lstStyle/>
          <a:p>
            <a:endParaRPr lang="en-US"/>
          </a:p>
        </p:txBody>
      </p:sp>
      <p:pic>
        <p:nvPicPr>
          <p:cNvPr id="9" name="Picture 8" descr="A picture containing graphical user interface&#10;&#10;Description automatically generated">
            <a:extLst>
              <a:ext uri="{FF2B5EF4-FFF2-40B4-BE49-F238E27FC236}">
                <a16:creationId xmlns:a16="http://schemas.microsoft.com/office/drawing/2014/main" id="{5855D14A-8492-1900-1047-BE21E9569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20" y="0"/>
            <a:ext cx="11938360" cy="6858000"/>
          </a:xfrm>
          <a:prstGeom prst="rect">
            <a:avLst/>
          </a:prstGeom>
        </p:spPr>
      </p:pic>
    </p:spTree>
    <p:extLst>
      <p:ext uri="{BB962C8B-B14F-4D97-AF65-F5344CB8AC3E}">
        <p14:creationId xmlns:p14="http://schemas.microsoft.com/office/powerpoint/2010/main" val="3652176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GIS Architecture</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377650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667A9D38-2989-D2A7-EDC1-BC886ED17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1" y="803519"/>
            <a:ext cx="6328145" cy="5563368"/>
          </a:xfrm>
          <a:prstGeom prst="rect">
            <a:avLst/>
          </a:prstGeom>
        </p:spPr>
      </p:pic>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2" name="TextBox 1">
            <a:extLst>
              <a:ext uri="{FF2B5EF4-FFF2-40B4-BE49-F238E27FC236}">
                <a16:creationId xmlns:a16="http://schemas.microsoft.com/office/drawing/2014/main" id="{69A25414-DD07-2FF7-EE0C-35FCACE18DF5}"/>
              </a:ext>
            </a:extLst>
          </p:cNvPr>
          <p:cNvSpPr txBox="1"/>
          <p:nvPr/>
        </p:nvSpPr>
        <p:spPr>
          <a:xfrm>
            <a:off x="123611" y="56235"/>
            <a:ext cx="3963757" cy="369332"/>
          </a:xfrm>
          <a:prstGeom prst="rect">
            <a:avLst/>
          </a:prstGeom>
          <a:noFill/>
        </p:spPr>
        <p:txBody>
          <a:bodyPr wrap="square" rtlCol="0">
            <a:spAutoFit/>
          </a:bodyPr>
          <a:lstStyle/>
          <a:p>
            <a:r>
              <a:rPr lang="en-US"/>
              <a:t>ARC –Transition State Phase -1</a:t>
            </a:r>
          </a:p>
        </p:txBody>
      </p:sp>
      <p:sp>
        <p:nvSpPr>
          <p:cNvPr id="6" name="Text Placeholder 5">
            <a:extLst>
              <a:ext uri="{FF2B5EF4-FFF2-40B4-BE49-F238E27FC236}">
                <a16:creationId xmlns:a16="http://schemas.microsoft.com/office/drawing/2014/main" id="{87CB7812-6421-1E3D-493C-C61DFDFCBB9B}"/>
              </a:ext>
            </a:extLst>
          </p:cNvPr>
          <p:cNvSpPr>
            <a:spLocks noGrp="1"/>
          </p:cNvSpPr>
          <p:nvPr>
            <p:ph type="body" sz="quarter" idx="21"/>
          </p:nvPr>
        </p:nvSpPr>
        <p:spPr/>
        <p:txBody>
          <a:bodyPr/>
          <a:lstStyle/>
          <a:p>
            <a:endParaRPr lang="en-US"/>
          </a:p>
        </p:txBody>
      </p:sp>
      <p:sp>
        <p:nvSpPr>
          <p:cNvPr id="10" name="TextBox 9">
            <a:extLst>
              <a:ext uri="{FF2B5EF4-FFF2-40B4-BE49-F238E27FC236}">
                <a16:creationId xmlns:a16="http://schemas.microsoft.com/office/drawing/2014/main" id="{570F66E4-BA5E-1E11-3ABE-8685D641A66F}"/>
              </a:ext>
            </a:extLst>
          </p:cNvPr>
          <p:cNvSpPr txBox="1"/>
          <p:nvPr/>
        </p:nvSpPr>
        <p:spPr>
          <a:xfrm>
            <a:off x="7171461" y="552770"/>
            <a:ext cx="5397795" cy="1923604"/>
          </a:xfrm>
          <a:prstGeom prst="rect">
            <a:avLst/>
          </a:prstGeom>
          <a:noFill/>
        </p:spPr>
        <p:txBody>
          <a:bodyPr wrap="square" rtlCol="0">
            <a:spAutoFit/>
          </a:bodyPr>
          <a:lstStyle/>
          <a:p>
            <a:pPr marL="342900" indent="-342900">
              <a:buAutoNum type="arabicPeriod"/>
            </a:pPr>
            <a:r>
              <a:rPr lang="en-US" sz="1700"/>
              <a:t>Enable BSP platform for ADP</a:t>
            </a:r>
          </a:p>
          <a:p>
            <a:pPr marL="342900" indent="-342900">
              <a:buAutoNum type="arabicPeriod"/>
            </a:pPr>
            <a:r>
              <a:rPr lang="en-US" sz="1700"/>
              <a:t>BSP–SDM Sync, Keeping call center Business as usual</a:t>
            </a:r>
          </a:p>
          <a:p>
            <a:pPr marL="342900" indent="-342900">
              <a:buAutoNum type="arabicPeriod"/>
            </a:pPr>
            <a:r>
              <a:rPr lang="en-US" sz="1700"/>
              <a:t>IPASS-SDM Last mile order integration</a:t>
            </a:r>
          </a:p>
          <a:p>
            <a:pPr marL="342900" indent="-342900">
              <a:buAutoNum type="arabicPeriod"/>
            </a:pPr>
            <a:r>
              <a:rPr lang="en-US" sz="1700"/>
              <a:t>Delivery order status to BSP </a:t>
            </a:r>
          </a:p>
          <a:p>
            <a:pPr marL="342900" indent="-342900">
              <a:buAutoNum type="arabicPeriod"/>
            </a:pPr>
            <a:r>
              <a:rPr lang="en-US" sz="1700"/>
              <a:t>Dedicated server for optimal order sync process.</a:t>
            </a:r>
          </a:p>
          <a:p>
            <a:pPr marL="342900" indent="-342900">
              <a:buAutoNum type="arabicPeriod"/>
            </a:pPr>
            <a:r>
              <a:rPr lang="en-US" sz="1700"/>
              <a:t>Incase of BSP connectivity failure alternate path will exists</a:t>
            </a:r>
          </a:p>
        </p:txBody>
      </p:sp>
      <p:sp>
        <p:nvSpPr>
          <p:cNvPr id="17" name="TextBox 16">
            <a:extLst>
              <a:ext uri="{FF2B5EF4-FFF2-40B4-BE49-F238E27FC236}">
                <a16:creationId xmlns:a16="http://schemas.microsoft.com/office/drawing/2014/main" id="{7FB601B7-3791-1F8C-A213-78CD32A3F332}"/>
              </a:ext>
            </a:extLst>
          </p:cNvPr>
          <p:cNvSpPr txBox="1"/>
          <p:nvPr/>
        </p:nvSpPr>
        <p:spPr>
          <a:xfrm>
            <a:off x="2681376" y="4698531"/>
            <a:ext cx="1922522" cy="1446550"/>
          </a:xfrm>
          <a:prstGeom prst="rect">
            <a:avLst/>
          </a:prstGeom>
          <a:noFill/>
        </p:spPr>
        <p:txBody>
          <a:bodyPr wrap="square">
            <a:spAutoFit/>
          </a:bodyPr>
          <a:lstStyle/>
          <a:p>
            <a:pPr algn="l"/>
            <a:r>
              <a:rPr lang="en-US" sz="1100" b="0" i="0">
                <a:solidFill>
                  <a:srgbClr val="000000"/>
                </a:solidFill>
                <a:effectLst/>
                <a:latin typeface="Helvetica" panose="020B0604020202020204" pitchFamily="34" charset="0"/>
              </a:rPr>
              <a:t>Master Data </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Store master</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Area master</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Menu master</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Payment tender </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Promos</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Customer </a:t>
            </a:r>
          </a:p>
          <a:p>
            <a:pPr marL="285750" indent="-285750" algn="l">
              <a:buFont typeface="Arial" panose="020B0604020202020204" pitchFamily="34" charset="0"/>
              <a:buChar char="•"/>
            </a:pPr>
            <a:r>
              <a:rPr lang="en-US" sz="1100" b="0" i="0">
                <a:solidFill>
                  <a:srgbClr val="000000"/>
                </a:solidFill>
                <a:effectLst/>
                <a:latin typeface="Helvetica" panose="020B0604020202020204" pitchFamily="34" charset="0"/>
              </a:rPr>
              <a:t>Address</a:t>
            </a:r>
          </a:p>
        </p:txBody>
      </p:sp>
      <p:sp>
        <p:nvSpPr>
          <p:cNvPr id="3" name="TextBox 2">
            <a:extLst>
              <a:ext uri="{FF2B5EF4-FFF2-40B4-BE49-F238E27FC236}">
                <a16:creationId xmlns:a16="http://schemas.microsoft.com/office/drawing/2014/main" id="{D4B5A94A-8489-3DC5-A90C-85AD85BCDBC8}"/>
              </a:ext>
            </a:extLst>
          </p:cNvPr>
          <p:cNvSpPr txBox="1"/>
          <p:nvPr/>
        </p:nvSpPr>
        <p:spPr>
          <a:xfrm>
            <a:off x="6851597" y="2792730"/>
            <a:ext cx="5426149" cy="1754326"/>
          </a:xfrm>
          <a:prstGeom prst="rect">
            <a:avLst/>
          </a:prstGeom>
          <a:noFill/>
        </p:spPr>
        <p:txBody>
          <a:bodyPr wrap="square" rtlCol="0">
            <a:spAutoFit/>
          </a:bodyPr>
          <a:lstStyle/>
          <a:p>
            <a:r>
              <a:rPr lang="en-US" b="1"/>
              <a:t>Solution Available date : 15</a:t>
            </a:r>
            <a:r>
              <a:rPr lang="en-US" b="1" baseline="30000"/>
              <a:t>th</a:t>
            </a:r>
            <a:r>
              <a:rPr lang="en-US" b="1"/>
              <a:t> Jun</a:t>
            </a:r>
          </a:p>
          <a:p>
            <a:r>
              <a:rPr lang="en-US" b="1"/>
              <a:t>QA Commence Date : 16</a:t>
            </a:r>
            <a:r>
              <a:rPr lang="en-US" b="1" baseline="30000"/>
              <a:t>th</a:t>
            </a:r>
            <a:r>
              <a:rPr lang="en-US" b="1"/>
              <a:t> Jun</a:t>
            </a:r>
          </a:p>
          <a:p>
            <a:r>
              <a:rPr lang="en-US" b="1"/>
              <a:t>UAE Store Pilot  Date : 18</a:t>
            </a:r>
            <a:r>
              <a:rPr lang="en-US" b="1" baseline="30000"/>
              <a:t>th</a:t>
            </a:r>
            <a:r>
              <a:rPr lang="en-US" b="1"/>
              <a:t> July</a:t>
            </a:r>
          </a:p>
          <a:p>
            <a:r>
              <a:rPr lang="en-US" b="1"/>
              <a:t>KSA  Store Pilot Date :  1</a:t>
            </a:r>
            <a:r>
              <a:rPr lang="en-US" b="1" baseline="30000"/>
              <a:t>st</a:t>
            </a:r>
            <a:r>
              <a:rPr lang="en-US" b="1"/>
              <a:t> August</a:t>
            </a:r>
          </a:p>
          <a:p>
            <a:r>
              <a:rPr lang="en-US" b="1"/>
              <a:t>Digital Direct integration in across all stores UAE –KSA : 30</a:t>
            </a:r>
            <a:r>
              <a:rPr lang="en-US" b="1" baseline="30000"/>
              <a:t>th</a:t>
            </a:r>
            <a:r>
              <a:rPr lang="en-US" b="1"/>
              <a:t> Sep</a:t>
            </a:r>
          </a:p>
        </p:txBody>
      </p:sp>
      <p:sp>
        <p:nvSpPr>
          <p:cNvPr id="5" name="Rectangle 4">
            <a:extLst>
              <a:ext uri="{FF2B5EF4-FFF2-40B4-BE49-F238E27FC236}">
                <a16:creationId xmlns:a16="http://schemas.microsoft.com/office/drawing/2014/main" id="{3DA6CF11-8D12-C56C-E8D2-4FD25476DEAC}"/>
              </a:ext>
            </a:extLst>
          </p:cNvPr>
          <p:cNvSpPr/>
          <p:nvPr/>
        </p:nvSpPr>
        <p:spPr>
          <a:xfrm>
            <a:off x="7375251" y="267079"/>
            <a:ext cx="4378842" cy="285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Phase 1 Actionable</a:t>
            </a:r>
          </a:p>
        </p:txBody>
      </p:sp>
      <p:sp>
        <p:nvSpPr>
          <p:cNvPr id="7" name="Rectangle 6">
            <a:extLst>
              <a:ext uri="{FF2B5EF4-FFF2-40B4-BE49-F238E27FC236}">
                <a16:creationId xmlns:a16="http://schemas.microsoft.com/office/drawing/2014/main" id="{9A6BAAA6-D93E-62AE-38A1-3C039B43B389}"/>
              </a:ext>
            </a:extLst>
          </p:cNvPr>
          <p:cNvSpPr/>
          <p:nvPr/>
        </p:nvSpPr>
        <p:spPr>
          <a:xfrm>
            <a:off x="6918052" y="2460205"/>
            <a:ext cx="5185144" cy="3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High Level Date</a:t>
            </a:r>
          </a:p>
        </p:txBody>
      </p:sp>
      <p:graphicFrame>
        <p:nvGraphicFramePr>
          <p:cNvPr id="8" name="Table 11">
            <a:extLst>
              <a:ext uri="{FF2B5EF4-FFF2-40B4-BE49-F238E27FC236}">
                <a16:creationId xmlns:a16="http://schemas.microsoft.com/office/drawing/2014/main" id="{08033C30-DCFC-0C95-0C34-5F8D0CECA729}"/>
              </a:ext>
            </a:extLst>
          </p:cNvPr>
          <p:cNvGraphicFramePr>
            <a:graphicFrameLocks noGrp="1"/>
          </p:cNvGraphicFramePr>
          <p:nvPr/>
        </p:nvGraphicFramePr>
        <p:xfrm>
          <a:off x="6879266" y="4511367"/>
          <a:ext cx="5185144" cy="1702322"/>
        </p:xfrm>
        <a:graphic>
          <a:graphicData uri="http://schemas.openxmlformats.org/drawingml/2006/table">
            <a:tbl>
              <a:tblPr firstRow="1" bandRow="1">
                <a:tableStyleId>{5C22544A-7EE6-4342-B048-85BDC9FD1C3A}</a:tableStyleId>
              </a:tblPr>
              <a:tblGrid>
                <a:gridCol w="2592572">
                  <a:extLst>
                    <a:ext uri="{9D8B030D-6E8A-4147-A177-3AD203B41FA5}">
                      <a16:colId xmlns:a16="http://schemas.microsoft.com/office/drawing/2014/main" val="331230596"/>
                    </a:ext>
                  </a:extLst>
                </a:gridCol>
                <a:gridCol w="2592572">
                  <a:extLst>
                    <a:ext uri="{9D8B030D-6E8A-4147-A177-3AD203B41FA5}">
                      <a16:colId xmlns:a16="http://schemas.microsoft.com/office/drawing/2014/main" val="2460396868"/>
                    </a:ext>
                  </a:extLst>
                </a:gridCol>
              </a:tblGrid>
              <a:tr h="295664">
                <a:tc>
                  <a:txBody>
                    <a:bodyPr/>
                    <a:lstStyle/>
                    <a:p>
                      <a:r>
                        <a:rPr lang="en-US"/>
                        <a:t> Risk</a:t>
                      </a:r>
                    </a:p>
                  </a:txBody>
                  <a:tcPr/>
                </a:tc>
                <a:tc>
                  <a:txBody>
                    <a:bodyPr/>
                    <a:lstStyle/>
                    <a:p>
                      <a:r>
                        <a:rPr lang="en-US"/>
                        <a:t>Mitigation</a:t>
                      </a:r>
                    </a:p>
                  </a:txBody>
                  <a:tcPr/>
                </a:tc>
                <a:extLst>
                  <a:ext uri="{0D108BD9-81ED-4DB2-BD59-A6C34878D82A}">
                    <a16:rowId xmlns:a16="http://schemas.microsoft.com/office/drawing/2014/main" val="3402378787"/>
                  </a:ext>
                </a:extLst>
              </a:tr>
              <a:tr h="295664">
                <a:tc>
                  <a:txBody>
                    <a:bodyPr/>
                    <a:lstStyle/>
                    <a:p>
                      <a:r>
                        <a:rPr lang="en-US" sz="1200"/>
                        <a:t>BSP order service </a:t>
                      </a:r>
                    </a:p>
                  </a:txBody>
                  <a:tcPr/>
                </a:tc>
                <a:tc>
                  <a:txBody>
                    <a:bodyPr/>
                    <a:lstStyle/>
                    <a:p>
                      <a:r>
                        <a:rPr lang="en-US" sz="1200"/>
                        <a:t>Redundant infra 24x7 monitoring BSP support team</a:t>
                      </a:r>
                    </a:p>
                  </a:txBody>
                  <a:tcPr/>
                </a:tc>
                <a:extLst>
                  <a:ext uri="{0D108BD9-81ED-4DB2-BD59-A6C34878D82A}">
                    <a16:rowId xmlns:a16="http://schemas.microsoft.com/office/drawing/2014/main" val="2810240239"/>
                  </a:ext>
                </a:extLst>
              </a:tr>
              <a:tr h="295664">
                <a:tc>
                  <a:txBody>
                    <a:bodyPr/>
                    <a:lstStyle/>
                    <a:p>
                      <a:r>
                        <a:rPr lang="en-US" sz="1200"/>
                        <a:t>BSP -SDM Sync failure</a:t>
                      </a:r>
                    </a:p>
                  </a:txBody>
                  <a:tcPr/>
                </a:tc>
                <a:tc>
                  <a:txBody>
                    <a:bodyPr/>
                    <a:lstStyle/>
                    <a:p>
                      <a:r>
                        <a:rPr lang="en-US" sz="1200"/>
                        <a:t>Dedicated primary server  and subscription enablement</a:t>
                      </a:r>
                    </a:p>
                  </a:txBody>
                  <a:tcPr/>
                </a:tc>
                <a:extLst>
                  <a:ext uri="{0D108BD9-81ED-4DB2-BD59-A6C34878D82A}">
                    <a16:rowId xmlns:a16="http://schemas.microsoft.com/office/drawing/2014/main" val="3041898479"/>
                  </a:ext>
                </a:extLst>
              </a:tr>
              <a:tr h="422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a:t>
                      </a:r>
                      <a:r>
                        <a:rPr lang="en-US" sz="1200" kern="1200">
                          <a:solidFill>
                            <a:schemeClr val="dk1"/>
                          </a:solidFill>
                          <a:latin typeface="+mn-lt"/>
                          <a:ea typeface="+mn-ea"/>
                          <a:cs typeface="+mn-cs"/>
                        </a:rPr>
                        <a:t>DM –BSP Sync failure</a:t>
                      </a:r>
                    </a:p>
                  </a:txBody>
                  <a:tcPr/>
                </a:tc>
                <a:tc>
                  <a:txBody>
                    <a:bodyPr/>
                    <a:lstStyle/>
                    <a:p>
                      <a:pPr marL="0" algn="l" defTabSz="914400" rtl="0" eaLnBrk="1" latinLnBrk="0" hangingPunct="1"/>
                      <a:r>
                        <a:rPr lang="en-US" sz="1200" kern="1200">
                          <a:solidFill>
                            <a:schemeClr val="dk1"/>
                          </a:solidFill>
                          <a:latin typeface="+mn-lt"/>
                          <a:ea typeface="+mn-ea"/>
                          <a:cs typeface="+mn-cs"/>
                        </a:rPr>
                        <a:t>Manual HDS operation</a:t>
                      </a:r>
                    </a:p>
                  </a:txBody>
                  <a:tcPr/>
                </a:tc>
                <a:extLst>
                  <a:ext uri="{0D108BD9-81ED-4DB2-BD59-A6C34878D82A}">
                    <a16:rowId xmlns:a16="http://schemas.microsoft.com/office/drawing/2014/main" val="1467112697"/>
                  </a:ext>
                </a:extLst>
              </a:tr>
            </a:tbl>
          </a:graphicData>
        </a:graphic>
      </p:graphicFrame>
    </p:spTree>
    <p:extLst>
      <p:ext uri="{BB962C8B-B14F-4D97-AF65-F5344CB8AC3E}">
        <p14:creationId xmlns:p14="http://schemas.microsoft.com/office/powerpoint/2010/main" val="3232081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27E54D-8426-B2EC-9071-CAA3CA29FA2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01FB059-4874-1BB6-CD3E-51F3F27A474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5564CDC-C48E-8513-0434-A06620CD523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85EDAAE-7B4B-E267-6EAA-7CA603F34AF0}"/>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application&#10;&#10;Description automatically generated with medium confidence">
            <a:extLst>
              <a:ext uri="{FF2B5EF4-FFF2-40B4-BE49-F238E27FC236}">
                <a16:creationId xmlns:a16="http://schemas.microsoft.com/office/drawing/2014/main" id="{FE6EE1FA-88F2-B660-849B-4824D0AA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520700"/>
            <a:ext cx="11480800" cy="5816600"/>
          </a:xfrm>
          <a:prstGeom prst="rect">
            <a:avLst/>
          </a:prstGeom>
        </p:spPr>
      </p:pic>
    </p:spTree>
    <p:extLst>
      <p:ext uri="{BB962C8B-B14F-4D97-AF65-F5344CB8AC3E}">
        <p14:creationId xmlns:p14="http://schemas.microsoft.com/office/powerpoint/2010/main" val="2812740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94BD4E-BA41-0B20-CCA5-E6726C7DF76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0F76A3-D73F-011E-B569-F9B009309938}"/>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53ED837-709E-7821-2244-14FDC0561C50}"/>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EAFDBF4-AC07-C8B2-A5EA-8620B566D4B0}"/>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C47814C9-48E0-3DD9-E569-00676F837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50" y="374650"/>
            <a:ext cx="11137900" cy="6108700"/>
          </a:xfrm>
          <a:prstGeom prst="rect">
            <a:avLst/>
          </a:prstGeom>
        </p:spPr>
      </p:pic>
    </p:spTree>
    <p:extLst>
      <p:ext uri="{BB962C8B-B14F-4D97-AF65-F5344CB8AC3E}">
        <p14:creationId xmlns:p14="http://schemas.microsoft.com/office/powerpoint/2010/main" val="810914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9814D6-76B5-6946-8CD5-47FE83018040}"/>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AB9EC42B-BF00-1BEE-E3CB-6C77D684529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87563803-D888-50CE-AF5E-08C694BD94BC}"/>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EA237F2-7B9E-0740-7C14-A2D4D873E5AE}"/>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DED4E3E2-2C01-9412-F545-58AC8B7DF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279341"/>
            <a:ext cx="11506200" cy="5892800"/>
          </a:xfrm>
          <a:prstGeom prst="rect">
            <a:avLst/>
          </a:prstGeom>
        </p:spPr>
      </p:pic>
    </p:spTree>
    <p:extLst>
      <p:ext uri="{BB962C8B-B14F-4D97-AF65-F5344CB8AC3E}">
        <p14:creationId xmlns:p14="http://schemas.microsoft.com/office/powerpoint/2010/main" val="3593876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THANK YOU</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525430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C60964B-F77E-E182-B45A-E15E1EE0DA87}"/>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10;&#10;Description automatically generated">
            <a:extLst>
              <a:ext uri="{FF2B5EF4-FFF2-40B4-BE49-F238E27FC236}">
                <a16:creationId xmlns:a16="http://schemas.microsoft.com/office/drawing/2014/main" id="{43590F73-C04E-297B-D99C-C712AE7EC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437" y="0"/>
            <a:ext cx="8991126" cy="6858000"/>
          </a:xfrm>
          <a:prstGeom prst="rect">
            <a:avLst/>
          </a:prstGeom>
        </p:spPr>
      </p:pic>
    </p:spTree>
    <p:extLst>
      <p:ext uri="{BB962C8B-B14F-4D97-AF65-F5344CB8AC3E}">
        <p14:creationId xmlns:p14="http://schemas.microsoft.com/office/powerpoint/2010/main" val="3934866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Graphical user interface, application&#10;&#10;Description automatically generated">
            <a:extLst>
              <a:ext uri="{FF2B5EF4-FFF2-40B4-BE49-F238E27FC236}">
                <a16:creationId xmlns:a16="http://schemas.microsoft.com/office/drawing/2014/main" id="{6670DF1D-C1EA-DD48-BB2E-BEC2C95FD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8"/>
            <a:ext cx="7939229" cy="6001555"/>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1.0</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880515"/>
            <a:chOff x="7455580" y="4378620"/>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7" y="4378620"/>
              <a:ext cx="217351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CDN</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is multi-country and increased latency means websites and apps are slow to load this will be resolved via Akamai CDN. ALMP Load Testing, Real time user monitoring, Real time logs insights will help in continuous improvement in the system infra. </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53" name="Rounded Rectangle 252">
            <a:extLst>
              <a:ext uri="{FF2B5EF4-FFF2-40B4-BE49-F238E27FC236}">
                <a16:creationId xmlns:a16="http://schemas.microsoft.com/office/drawing/2014/main" id="{FB0AFF6D-34DF-824D-80E3-9E2D57C3A80E}"/>
              </a:ext>
            </a:extLst>
          </p:cNvPr>
          <p:cNvSpPr>
            <a:spLocks noChangeAspect="1"/>
          </p:cNvSpPr>
          <p:nvPr/>
        </p:nvSpPr>
        <p:spPr>
          <a:xfrm>
            <a:off x="957473" y="168004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59" name="Rounded Rectangle 258">
            <a:extLst>
              <a:ext uri="{FF2B5EF4-FFF2-40B4-BE49-F238E27FC236}">
                <a16:creationId xmlns:a16="http://schemas.microsoft.com/office/drawing/2014/main" id="{5EB4775F-F519-7F4A-8031-0C1177ADEE0B}"/>
              </a:ext>
            </a:extLst>
          </p:cNvPr>
          <p:cNvSpPr>
            <a:spLocks noChangeAspect="1"/>
          </p:cNvSpPr>
          <p:nvPr/>
        </p:nvSpPr>
        <p:spPr>
          <a:xfrm>
            <a:off x="25873" y="281664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5" y="152632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Backend - Microservices</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792351"/>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Multithreading capabilities of Java and faster way to build microservices in </a:t>
            </a:r>
            <a:r>
              <a:rPr lang="en-IN" sz="900" b="0" dirty="0" err="1"/>
              <a:t>SpringBoot</a:t>
            </a:r>
            <a:r>
              <a:rPr lang="en-IN" sz="900" b="0" dirty="0"/>
              <a:t> will benefit us on performance and speed up in development.</a:t>
            </a:r>
          </a:p>
          <a:p>
            <a:pPr marL="285750" indent="-285750">
              <a:lnSpc>
                <a:spcPct val="80000"/>
              </a:lnSpc>
              <a:buFont typeface="Arial" panose="020B0604020202020204" pitchFamily="34" charset="0"/>
              <a:buChar char="•"/>
            </a:pPr>
            <a:r>
              <a:rPr lang="en-IN" sz="900" b="0" dirty="0"/>
              <a:t>ALMP system is multifunctional and complex app where concurrency will be higher and can be well managed using multi-threaded and distributed load.</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24845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24845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In-Memory Data Store</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7611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In-memory key-value data structure store for the usage of the database, cache, and message broker and queue.</a:t>
            </a:r>
          </a:p>
          <a:p>
            <a:pPr marL="285750" indent="-285750">
              <a:lnSpc>
                <a:spcPct val="80000"/>
              </a:lnSpc>
              <a:buFont typeface="Arial" panose="020B0604020202020204" pitchFamily="34" charset="0"/>
              <a:buChar char="•"/>
            </a:pPr>
            <a:r>
              <a:rPr lang="en-IN" sz="900" b="0" dirty="0"/>
              <a:t>Elastic indexes are used to store all published data along with recommended items and placed order queries.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3379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5" y="337983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Database</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36564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MongoDB is faster than relational DBs due to its ability to handle large amounts of unstructured data when it comes to speed.</a:t>
            </a:r>
          </a:p>
          <a:p>
            <a:pPr marL="285750" indent="-285750">
              <a:lnSpc>
                <a:spcPct val="80000"/>
              </a:lnSpc>
              <a:buFont typeface="Arial" panose="020B0604020202020204" pitchFamily="34" charset="0"/>
              <a:buChar char="•"/>
            </a:pPr>
            <a:r>
              <a:rPr lang="en-IN" sz="900" b="0" dirty="0"/>
              <a:t>Very flexible in terms of design, dynamic schema, less risk of attack due to design.</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42751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42751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Steams</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4530535"/>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7939230" y="50457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8355285" y="504570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Active Directory</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8355285" y="531173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Will be storing all registered user credential to manage authentication and authorization.</a:t>
            </a:r>
          </a:p>
        </p:txBody>
      </p:sp>
      <p:sp>
        <p:nvSpPr>
          <p:cNvPr id="343" name="Rounded Rectangle 342">
            <a:extLst>
              <a:ext uri="{FF2B5EF4-FFF2-40B4-BE49-F238E27FC236}">
                <a16:creationId xmlns:a16="http://schemas.microsoft.com/office/drawing/2014/main" id="{03FCC5F5-EC8B-3244-B2FF-2F941750D880}"/>
              </a:ext>
            </a:extLst>
          </p:cNvPr>
          <p:cNvSpPr>
            <a:spLocks noChangeAspect="1"/>
          </p:cNvSpPr>
          <p:nvPr/>
        </p:nvSpPr>
        <p:spPr>
          <a:xfrm>
            <a:off x="1281460" y="35984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44" name="Rounded Rectangle 343">
            <a:extLst>
              <a:ext uri="{FF2B5EF4-FFF2-40B4-BE49-F238E27FC236}">
                <a16:creationId xmlns:a16="http://schemas.microsoft.com/office/drawing/2014/main" id="{CE2AD9E9-1FF4-9747-8909-2B65CD19729D}"/>
              </a:ext>
            </a:extLst>
          </p:cNvPr>
          <p:cNvSpPr>
            <a:spLocks noChangeAspect="1"/>
          </p:cNvSpPr>
          <p:nvPr/>
        </p:nvSpPr>
        <p:spPr>
          <a:xfrm>
            <a:off x="2534110" y="443400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45" name="Rounded Rectangle 344">
            <a:extLst>
              <a:ext uri="{FF2B5EF4-FFF2-40B4-BE49-F238E27FC236}">
                <a16:creationId xmlns:a16="http://schemas.microsoft.com/office/drawing/2014/main" id="{AC1CBDBD-C1AF-9C49-9AEF-E7774987D32F}"/>
              </a:ext>
            </a:extLst>
          </p:cNvPr>
          <p:cNvSpPr>
            <a:spLocks noChangeAspect="1"/>
          </p:cNvSpPr>
          <p:nvPr/>
        </p:nvSpPr>
        <p:spPr>
          <a:xfrm>
            <a:off x="754203" y="464996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46" name="Rounded Rectangle 345">
            <a:extLst>
              <a:ext uri="{FF2B5EF4-FFF2-40B4-BE49-F238E27FC236}">
                <a16:creationId xmlns:a16="http://schemas.microsoft.com/office/drawing/2014/main" id="{46DE99FC-3E8D-1F4A-B4E5-E88E785C0A72}"/>
              </a:ext>
            </a:extLst>
          </p:cNvPr>
          <p:cNvSpPr>
            <a:spLocks noChangeAspect="1"/>
          </p:cNvSpPr>
          <p:nvPr/>
        </p:nvSpPr>
        <p:spPr>
          <a:xfrm>
            <a:off x="2586221" y="374876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7932139" y="55915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8348194" y="559152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Lake</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8348194" y="5868183"/>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Advanced Analytics and Cognitive Intelligence on Petabyte sized files and trillions of objects with Data Lake.</a:t>
            </a:r>
          </a:p>
        </p:txBody>
      </p:sp>
      <p:sp>
        <p:nvSpPr>
          <p:cNvPr id="355" name="Rounded Rectangle 354">
            <a:extLst>
              <a:ext uri="{FF2B5EF4-FFF2-40B4-BE49-F238E27FC236}">
                <a16:creationId xmlns:a16="http://schemas.microsoft.com/office/drawing/2014/main" id="{71603641-7A52-D841-B3B8-5BA487249606}"/>
              </a:ext>
            </a:extLst>
          </p:cNvPr>
          <p:cNvSpPr>
            <a:spLocks noChangeAspect="1"/>
          </p:cNvSpPr>
          <p:nvPr/>
        </p:nvSpPr>
        <p:spPr>
          <a:xfrm>
            <a:off x="5173818" y="34459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57" name="Rounded Rectangle 356">
            <a:extLst>
              <a:ext uri="{FF2B5EF4-FFF2-40B4-BE49-F238E27FC236}">
                <a16:creationId xmlns:a16="http://schemas.microsoft.com/office/drawing/2014/main" id="{72FCD94F-90E5-FA40-8B1D-4635992C3726}"/>
              </a:ext>
            </a:extLst>
          </p:cNvPr>
          <p:cNvSpPr>
            <a:spLocks noChangeAspect="1"/>
          </p:cNvSpPr>
          <p:nvPr/>
        </p:nvSpPr>
        <p:spPr>
          <a:xfrm>
            <a:off x="7946314" y="60841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58" name="Text Placeholder 1">
            <a:extLst>
              <a:ext uri="{FF2B5EF4-FFF2-40B4-BE49-F238E27FC236}">
                <a16:creationId xmlns:a16="http://schemas.microsoft.com/office/drawing/2014/main" id="{DEF3DE59-7FA7-5F40-ABE5-41353E943787}"/>
              </a:ext>
            </a:extLst>
          </p:cNvPr>
          <p:cNvSpPr txBox="1">
            <a:spLocks/>
          </p:cNvSpPr>
          <p:nvPr/>
        </p:nvSpPr>
        <p:spPr>
          <a:xfrm>
            <a:off x="8362369" y="608416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Third Party Integrations</a:t>
            </a:r>
          </a:p>
        </p:txBody>
      </p:sp>
      <p:sp>
        <p:nvSpPr>
          <p:cNvPr id="359" name="Text Placeholder 1">
            <a:extLst>
              <a:ext uri="{FF2B5EF4-FFF2-40B4-BE49-F238E27FC236}">
                <a16:creationId xmlns:a16="http://schemas.microsoft.com/office/drawing/2014/main" id="{6FFB429A-938F-3D44-9155-637C2B4ADF5E}"/>
              </a:ext>
            </a:extLst>
          </p:cNvPr>
          <p:cNvSpPr txBox="1">
            <a:spLocks/>
          </p:cNvSpPr>
          <p:nvPr/>
        </p:nvSpPr>
        <p:spPr>
          <a:xfrm>
            <a:off x="8362369" y="6360827"/>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dirty="0"/>
              <a:t>Google Firebase </a:t>
            </a:r>
            <a:r>
              <a:rPr lang="en-IN" sz="900" b="0" dirty="0"/>
              <a:t>for user journey, driver app </a:t>
            </a:r>
            <a:r>
              <a:rPr lang="en-IN" sz="900" b="0" dirty="0" err="1"/>
              <a:t>crashlytics</a:t>
            </a:r>
            <a:r>
              <a:rPr lang="en-IN" sz="900" b="0" dirty="0"/>
              <a:t>, FCM. </a:t>
            </a:r>
            <a:r>
              <a:rPr lang="en-IN" sz="900" dirty="0"/>
              <a:t>Swagger</a:t>
            </a:r>
            <a:r>
              <a:rPr lang="en-IN" sz="900" b="0" dirty="0"/>
              <a:t> for API documentation and mocking, </a:t>
            </a:r>
            <a:r>
              <a:rPr lang="en-IN" sz="900" dirty="0"/>
              <a:t>SonarQube</a:t>
            </a:r>
            <a:r>
              <a:rPr lang="en-IN" sz="900" b="0" dirty="0"/>
              <a:t> for SAST scanning, </a:t>
            </a:r>
            <a:r>
              <a:rPr lang="en-IN" sz="900" dirty="0"/>
              <a:t>Veracode</a:t>
            </a:r>
            <a:r>
              <a:rPr lang="en-IN" sz="900" b="0" dirty="0"/>
              <a:t> for DAST scanning and </a:t>
            </a:r>
            <a:r>
              <a:rPr lang="en-IN" sz="900" dirty="0"/>
              <a:t>Kubernetes</a:t>
            </a:r>
            <a:r>
              <a:rPr lang="en-IN" sz="900" b="0" dirty="0"/>
              <a:t> for automating deployment, scaling, and management of containerized applications.</a:t>
            </a:r>
          </a:p>
        </p:txBody>
      </p:sp>
    </p:spTree>
    <p:extLst>
      <p:ext uri="{BB962C8B-B14F-4D97-AF65-F5344CB8AC3E}">
        <p14:creationId xmlns:p14="http://schemas.microsoft.com/office/powerpoint/2010/main" val="16478678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928D4-487E-93B2-8ABB-22C7A6AC4639}"/>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B68F007-A12B-1A84-9D01-14C4FB6A431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4A4DF410-5758-A44C-BE78-12BCBB8B09D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0419B3B8-C1CE-0F90-D508-40E1BC9A345F}"/>
              </a:ext>
            </a:extLst>
          </p:cNvPr>
          <p:cNvSpPr>
            <a:spLocks noGrp="1"/>
          </p:cNvSpPr>
          <p:nvPr>
            <p:ph type="body" sz="quarter" idx="21"/>
          </p:nvPr>
        </p:nvSpPr>
        <p:spPr/>
        <p:txBody>
          <a:bodyPr>
            <a:normAutofit fontScale="70000" lnSpcReduction="20000"/>
          </a:bodyPr>
          <a:lstStyle/>
          <a:p>
            <a:endParaRPr lang="en-US"/>
          </a:p>
        </p:txBody>
      </p:sp>
      <p:pic>
        <p:nvPicPr>
          <p:cNvPr id="1026" name="Picture 2">
            <a:extLst>
              <a:ext uri="{FF2B5EF4-FFF2-40B4-BE49-F238E27FC236}">
                <a16:creationId xmlns:a16="http://schemas.microsoft.com/office/drawing/2014/main" id="{62F541DC-148C-EB45-1CD9-179DAFD82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2192000" cy="682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99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78A80E-3DD9-5DFC-4D3D-DEF036B32AB9}"/>
              </a:ext>
            </a:extLst>
          </p:cNvPr>
          <p:cNvSpPr>
            <a:spLocks noGrp="1"/>
          </p:cNvSpPr>
          <p:nvPr>
            <p:ph type="body" sz="quarter" idx="15"/>
          </p:nvPr>
        </p:nvSpPr>
        <p:spPr/>
        <p:txBody>
          <a:bodyPr/>
          <a:lstStyle/>
          <a:p>
            <a:r>
              <a:rPr lang="en-US" dirty="0"/>
              <a:t>Apache Kafka – Availability and Options</a:t>
            </a:r>
          </a:p>
        </p:txBody>
      </p:sp>
      <p:sp>
        <p:nvSpPr>
          <p:cNvPr id="3" name="Text Placeholder 2">
            <a:extLst>
              <a:ext uri="{FF2B5EF4-FFF2-40B4-BE49-F238E27FC236}">
                <a16:creationId xmlns:a16="http://schemas.microsoft.com/office/drawing/2014/main" id="{E3D8A9CF-AA39-CCDC-2EB0-5626D6A1A573}"/>
              </a:ext>
            </a:extLst>
          </p:cNvPr>
          <p:cNvSpPr>
            <a:spLocks noGrp="1"/>
          </p:cNvSpPr>
          <p:nvPr>
            <p:ph type="body" sz="quarter" idx="20"/>
          </p:nvPr>
        </p:nvSpPr>
        <p:spPr/>
        <p:txBody>
          <a:bodyPr>
            <a:normAutofit fontScale="92500"/>
          </a:bodyPr>
          <a:lstStyle/>
          <a:p>
            <a:r>
              <a:rPr lang="en-US" dirty="0"/>
              <a:t>The case study for Confluent Kafka usage in ALMP after comparing Kafka on VM, EventHub, Kafka on AKS, Confluent Cloud and HD Insights  </a:t>
            </a:r>
          </a:p>
        </p:txBody>
      </p:sp>
      <p:sp>
        <p:nvSpPr>
          <p:cNvPr id="4" name="Text Placeholder 3">
            <a:extLst>
              <a:ext uri="{FF2B5EF4-FFF2-40B4-BE49-F238E27FC236}">
                <a16:creationId xmlns:a16="http://schemas.microsoft.com/office/drawing/2014/main" id="{1ECD4D0A-FCCD-521F-532F-8FC474EEED16}"/>
              </a:ext>
            </a:extLst>
          </p:cNvPr>
          <p:cNvSpPr>
            <a:spLocks noGrp="1"/>
          </p:cNvSpPr>
          <p:nvPr>
            <p:ph type="body" sz="quarter" idx="16"/>
          </p:nvPr>
        </p:nvSpPr>
        <p:spPr/>
        <p:txBody>
          <a:bodyPr>
            <a:normAutofit fontScale="92500" lnSpcReduction="20000"/>
          </a:bodyPr>
          <a:lstStyle/>
          <a:p>
            <a:r>
              <a:rPr lang="en-US" dirty="0"/>
              <a:t>Apache Kafka on VM – ADP is using this strategy to manage the event streaming along with the RabbitMQ.</a:t>
            </a:r>
          </a:p>
          <a:p>
            <a:r>
              <a:rPr lang="en-US" dirty="0"/>
              <a:t>EventHub – Power BI Reporting team is using this strategy and facing version compatibility issues.</a:t>
            </a:r>
          </a:p>
          <a:p>
            <a:r>
              <a:rPr lang="en-US" dirty="0"/>
              <a:t>Kafka on AKS – Self managed where cost of operator + infrastructure cost is required.</a:t>
            </a:r>
          </a:p>
          <a:p>
            <a:r>
              <a:rPr lang="en-US" dirty="0"/>
              <a:t>Confluent Cloud – Selected for ALMP Proof-of-Concept and evaluating.</a:t>
            </a:r>
          </a:p>
          <a:p>
            <a:r>
              <a:rPr lang="en-US" dirty="0"/>
              <a:t>HD Insights – Apache Kafka Compatibility and Support up to 2.1.0 version.</a:t>
            </a:r>
          </a:p>
          <a:p>
            <a:endParaRPr lang="en-US" dirty="0"/>
          </a:p>
          <a:p>
            <a:endParaRPr lang="en-US" dirty="0"/>
          </a:p>
          <a:p>
            <a:r>
              <a:rPr lang="en-IN" dirty="0"/>
              <a:t>Confluent enables you to connect on-prem and multi-cloud data to services like Azure Synapse, </a:t>
            </a:r>
            <a:r>
              <a:rPr lang="en-IN" dirty="0" err="1"/>
              <a:t>CosmosDB</a:t>
            </a:r>
            <a:r>
              <a:rPr lang="en-IN" dirty="0"/>
              <a:t>, Data Lake Gen 2 storage, and tech partners running on Azure like Snowflake, Elastic, and MongoDB. Running Confluent alongside these key services allows enterprises to quickly connect and process real-time data to power new analytics and applications. </a:t>
            </a:r>
          </a:p>
          <a:p>
            <a:endParaRPr lang="en-IN" dirty="0"/>
          </a:p>
          <a:p>
            <a:r>
              <a:rPr lang="en-IN" b="1" dirty="0"/>
              <a:t>Cloud-Native:</a:t>
            </a:r>
            <a:r>
              <a:rPr lang="en-IN" dirty="0"/>
              <a:t> Apache Kafka, completely re-architected for the cloud. Our fully managed, elastic, and globally available service is deeply integrated with Azure security, management, services, and billing, while allowing you to cost-effectively retain data at any scale with Infinite Storage.</a:t>
            </a:r>
          </a:p>
          <a:p>
            <a:r>
              <a:rPr lang="en-IN" b="1" dirty="0"/>
              <a:t>Complete:</a:t>
            </a:r>
            <a:r>
              <a:rPr lang="en-IN" dirty="0"/>
              <a:t> Go above and beyond Kafka to build real-time apps quickly, reliably, and securely with pre-built and fully managed connectors, stream governance, stream processing powered by </a:t>
            </a:r>
            <a:r>
              <a:rPr lang="en-IN" dirty="0" err="1"/>
              <a:t>ksqlDB</a:t>
            </a:r>
            <a:r>
              <a:rPr lang="en-IN" dirty="0"/>
              <a:t>, built-in management &amp; monitoring, and enterprise-grade security.</a:t>
            </a:r>
          </a:p>
          <a:p>
            <a:r>
              <a:rPr lang="en-IN" b="1" dirty="0"/>
              <a:t>Everywhere:</a:t>
            </a:r>
            <a:r>
              <a:rPr lang="en-IN" dirty="0"/>
              <a:t> Connect and migrate on-prem, multi-cloud, and edge data to Azure, and seamlessly link everything all together in real-time to create a consistent data layer across your business with Cluster Linking.</a:t>
            </a:r>
          </a:p>
          <a:p>
            <a:pPr marL="0" indent="0">
              <a:buNone/>
            </a:pPr>
            <a:br>
              <a:rPr lang="en-IN" dirty="0"/>
            </a:br>
            <a:endParaRPr lang="en-US" dirty="0"/>
          </a:p>
          <a:p>
            <a:endParaRPr lang="en-US" dirty="0"/>
          </a:p>
        </p:txBody>
      </p:sp>
      <p:sp>
        <p:nvSpPr>
          <p:cNvPr id="5" name="Text Placeholder 4">
            <a:extLst>
              <a:ext uri="{FF2B5EF4-FFF2-40B4-BE49-F238E27FC236}">
                <a16:creationId xmlns:a16="http://schemas.microsoft.com/office/drawing/2014/main" id="{A8A49502-87CB-BFEE-EAD6-2A8CDB2644B0}"/>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65487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4094FD-D3EA-0108-6CBB-B0585D54ACF2}"/>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118E5F1-1129-D084-C98E-227BB499437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956FA96-86C9-D08E-4342-92E99A5CE565}"/>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0A51E573-EDBA-F38F-98F9-A4F215E9D920}"/>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91EC1761-6BC0-833E-D70D-273863E65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048"/>
            <a:ext cx="12192000" cy="6313904"/>
          </a:xfrm>
          <a:prstGeom prst="rect">
            <a:avLst/>
          </a:prstGeom>
        </p:spPr>
      </p:pic>
    </p:spTree>
    <p:extLst>
      <p:ext uri="{BB962C8B-B14F-4D97-AF65-F5344CB8AC3E}">
        <p14:creationId xmlns:p14="http://schemas.microsoft.com/office/powerpoint/2010/main" val="4917852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108013-6446-21F2-8238-2579689C4E56}"/>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BF0BB42A-F9CE-D794-A13E-18E11D011BC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5352AAE0-70C7-6C28-6A5C-C02644A1347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0485F78-30ED-11EA-DB53-CCF4B7F9EE23}"/>
              </a:ext>
            </a:extLst>
          </p:cNvPr>
          <p:cNvSpPr>
            <a:spLocks noGrp="1"/>
          </p:cNvSpPr>
          <p:nvPr>
            <p:ph type="body" sz="quarter" idx="21"/>
          </p:nvPr>
        </p:nvSpPr>
        <p:spPr/>
        <p:txBody>
          <a:bodyPr>
            <a:normAutofit fontScale="70000" lnSpcReduction="20000"/>
          </a:bodyPr>
          <a:lstStyle/>
          <a:p>
            <a:endParaRPr lang="en-US"/>
          </a:p>
        </p:txBody>
      </p:sp>
      <p:pic>
        <p:nvPicPr>
          <p:cNvPr id="7" name="Picture 6" descr="A screenshot of a phone&#10;&#10;Description automatically generated with medium confidence">
            <a:extLst>
              <a:ext uri="{FF2B5EF4-FFF2-40B4-BE49-F238E27FC236}">
                <a16:creationId xmlns:a16="http://schemas.microsoft.com/office/drawing/2014/main" id="{33E10DDE-F649-9BC0-ECB5-304AFE867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50" y="266700"/>
            <a:ext cx="7251700" cy="6324600"/>
          </a:xfrm>
          <a:prstGeom prst="rect">
            <a:avLst/>
          </a:prstGeom>
        </p:spPr>
      </p:pic>
    </p:spTree>
    <p:extLst>
      <p:ext uri="{BB962C8B-B14F-4D97-AF65-F5344CB8AC3E}">
        <p14:creationId xmlns:p14="http://schemas.microsoft.com/office/powerpoint/2010/main" val="80545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D9ED15F-FE5E-408F-9A0B-DB19D626C5A1}"/>
              </a:ext>
            </a:extLst>
          </p:cNvPr>
          <p:cNvSpPr txBox="1">
            <a:spLocks/>
          </p:cNvSpPr>
          <p:nvPr/>
        </p:nvSpPr>
        <p:spPr>
          <a:xfrm>
            <a:off x="0" y="56235"/>
            <a:ext cx="11553372" cy="747283"/>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6" name="TextBox 5">
            <a:extLst>
              <a:ext uri="{FF2B5EF4-FFF2-40B4-BE49-F238E27FC236}">
                <a16:creationId xmlns:a16="http://schemas.microsoft.com/office/drawing/2014/main" id="{68AC404F-4649-564F-BA4D-4FD85D96C26B}"/>
              </a:ext>
            </a:extLst>
          </p:cNvPr>
          <p:cNvSpPr txBox="1"/>
          <p:nvPr/>
        </p:nvSpPr>
        <p:spPr>
          <a:xfrm>
            <a:off x="378348" y="312116"/>
            <a:ext cx="8712489" cy="369332"/>
          </a:xfrm>
          <a:prstGeom prst="rect">
            <a:avLst/>
          </a:prstGeom>
          <a:noFill/>
        </p:spPr>
        <p:txBody>
          <a:bodyPr wrap="square" rtlCol="0">
            <a:spAutoFit/>
          </a:bodyPr>
          <a:lstStyle/>
          <a:p>
            <a:pPr lvl="0">
              <a:defRPr/>
            </a:pPr>
            <a:r>
              <a:rPr lang="en-GB" b="1">
                <a:solidFill>
                  <a:srgbClr val="C00000"/>
                </a:solidFill>
              </a:rPr>
              <a:t>IPAAS BSP DELIVERY SERVICE Removing dependency for Lamda inetgartion   </a:t>
            </a:r>
          </a:p>
        </p:txBody>
      </p:sp>
      <p:pic>
        <p:nvPicPr>
          <p:cNvPr id="8" name="Picture 7" descr="Diagram&#10;&#10;Description automatically generated with low confidence">
            <a:extLst>
              <a:ext uri="{FF2B5EF4-FFF2-40B4-BE49-F238E27FC236}">
                <a16:creationId xmlns:a16="http://schemas.microsoft.com/office/drawing/2014/main" id="{9001ECD6-AEB8-A091-A119-2E0B6970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901" y="681448"/>
            <a:ext cx="10498199" cy="6054232"/>
          </a:xfrm>
          <a:prstGeom prst="rect">
            <a:avLst/>
          </a:prstGeom>
        </p:spPr>
      </p:pic>
    </p:spTree>
    <p:extLst>
      <p:ext uri="{BB962C8B-B14F-4D97-AF65-F5344CB8AC3E}">
        <p14:creationId xmlns:p14="http://schemas.microsoft.com/office/powerpoint/2010/main" val="940182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93A49E1-0095-EB47-AC44-1965DF416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 y="820367"/>
            <a:ext cx="10731500" cy="3848100"/>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145151" y="4704247"/>
            <a:ext cx="4416329" cy="516232"/>
            <a:chOff x="7296160" y="4378620"/>
            <a:chExt cx="4619799" cy="516232"/>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29616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727860" y="4378620"/>
              <a:ext cx="402639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Frontend – Mobile &amp; Web Dashboards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4041962" cy="25020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Platform user interfaces for the end users which includes driver android app, store dashboards and other internal dashboards.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139123" y="520900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555178" y="520900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CDN &amp; WAF</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555178" y="5475037"/>
            <a:ext cx="4067399" cy="32768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For latency, reliability and traffic spikes will be managed by putting the critical servers behind the CDN layer. Also, WAF policies will be enabled to secure the APIs and infrastructure. </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119749" y="579995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535803" y="5799954"/>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Primary Environment</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535804" y="6076616"/>
            <a:ext cx="4025676" cy="35091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active environment will always available, and all the application requests will be served via the primary environment.</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107049" y="6278426"/>
            <a:ext cx="259631"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523104" y="6278426"/>
            <a:ext cx="2883846"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Secondary Environment – active/passive</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523105" y="6487713"/>
            <a:ext cx="3958978"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For the disaster recovery strategy we are planning to use active/passive where all the critical resources will be backed-up to different region with replications and synced data.</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4622577" y="47993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5038632" y="479935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API Gateways</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5038632" y="5054748"/>
            <a:ext cx="3856089" cy="30852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API Management will helps in meeting the challenges like abstract backend architecture diversity and complexity from API consumers, Securely expose services hosted, protect, accelerate, and observe APIs.</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4622577" y="532938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5038632" y="532938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Microservices</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5038632" y="5595411"/>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microservices will be separated based on the requirements and usage to route the requests to the respective APIs.</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4615486" y="587519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5031541" y="5875194"/>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DB and Storage</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5031541" y="6151856"/>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DB and storage is designed in three layered secured and 99.999% response availability for the requests made for the data.</a:t>
            </a:r>
          </a:p>
        </p:txBody>
      </p:sp>
      <p:sp>
        <p:nvSpPr>
          <p:cNvPr id="357" name="Rounded Rectangle 356">
            <a:extLst>
              <a:ext uri="{FF2B5EF4-FFF2-40B4-BE49-F238E27FC236}">
                <a16:creationId xmlns:a16="http://schemas.microsoft.com/office/drawing/2014/main" id="{72FCD94F-90E5-FA40-8B1D-4635992C3726}"/>
              </a:ext>
            </a:extLst>
          </p:cNvPr>
          <p:cNvSpPr>
            <a:spLocks noChangeAspect="1"/>
          </p:cNvSpPr>
          <p:nvPr/>
        </p:nvSpPr>
        <p:spPr>
          <a:xfrm>
            <a:off x="4629661" y="63678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58" name="Text Placeholder 1">
            <a:extLst>
              <a:ext uri="{FF2B5EF4-FFF2-40B4-BE49-F238E27FC236}">
                <a16:creationId xmlns:a16="http://schemas.microsoft.com/office/drawing/2014/main" id="{DEF3DE59-7FA7-5F40-ABE5-41353E943787}"/>
              </a:ext>
            </a:extLst>
          </p:cNvPr>
          <p:cNvSpPr txBox="1">
            <a:spLocks/>
          </p:cNvSpPr>
          <p:nvPr/>
        </p:nvSpPr>
        <p:spPr>
          <a:xfrm>
            <a:off x="5045716" y="63678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Event Streaming Platform</a:t>
            </a:r>
          </a:p>
        </p:txBody>
      </p:sp>
      <p:sp>
        <p:nvSpPr>
          <p:cNvPr id="359" name="Text Placeholder 1">
            <a:extLst>
              <a:ext uri="{FF2B5EF4-FFF2-40B4-BE49-F238E27FC236}">
                <a16:creationId xmlns:a16="http://schemas.microsoft.com/office/drawing/2014/main" id="{6FFB429A-938F-3D44-9155-637C2B4ADF5E}"/>
              </a:ext>
            </a:extLst>
          </p:cNvPr>
          <p:cNvSpPr txBox="1">
            <a:spLocks/>
          </p:cNvSpPr>
          <p:nvPr/>
        </p:nvSpPr>
        <p:spPr>
          <a:xfrm>
            <a:off x="5045716" y="6586750"/>
            <a:ext cx="3856089" cy="21598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For event streaming and real time data ingestion Kafka will be used which has further exposed in the next upcoming slides.</a:t>
            </a:r>
          </a:p>
          <a:p>
            <a:pPr marL="285750" indent="-285750">
              <a:lnSpc>
                <a:spcPct val="80000"/>
              </a:lnSpc>
              <a:buFont typeface="Arial" panose="020B0604020202020204" pitchFamily="34" charset="0"/>
              <a:buChar char="•"/>
            </a:pPr>
            <a:endParaRPr lang="en-IN" sz="900" b="0" dirty="0"/>
          </a:p>
        </p:txBody>
      </p:sp>
      <p:sp>
        <p:nvSpPr>
          <p:cNvPr id="39" name="Rounded Rectangle 38">
            <a:extLst>
              <a:ext uri="{FF2B5EF4-FFF2-40B4-BE49-F238E27FC236}">
                <a16:creationId xmlns:a16="http://schemas.microsoft.com/office/drawing/2014/main" id="{D10469FC-18DD-7D42-84CB-F50DB8452AD0}"/>
              </a:ext>
            </a:extLst>
          </p:cNvPr>
          <p:cNvSpPr>
            <a:spLocks noChangeAspect="1"/>
          </p:cNvSpPr>
          <p:nvPr/>
        </p:nvSpPr>
        <p:spPr>
          <a:xfrm>
            <a:off x="8901805" y="78260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40" name="Rounded Rectangle 39">
            <a:extLst>
              <a:ext uri="{FF2B5EF4-FFF2-40B4-BE49-F238E27FC236}">
                <a16:creationId xmlns:a16="http://schemas.microsoft.com/office/drawing/2014/main" id="{1529924C-E22B-BF44-859C-0DCDEF8A9629}"/>
              </a:ext>
            </a:extLst>
          </p:cNvPr>
          <p:cNvSpPr>
            <a:spLocks noChangeAspect="1"/>
          </p:cNvSpPr>
          <p:nvPr/>
        </p:nvSpPr>
        <p:spPr>
          <a:xfrm>
            <a:off x="5221600" y="11464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41" name="Rounded Rectangle 40">
            <a:extLst>
              <a:ext uri="{FF2B5EF4-FFF2-40B4-BE49-F238E27FC236}">
                <a16:creationId xmlns:a16="http://schemas.microsoft.com/office/drawing/2014/main" id="{E9A11710-058F-8B45-8751-43340E155DF4}"/>
              </a:ext>
            </a:extLst>
          </p:cNvPr>
          <p:cNvSpPr>
            <a:spLocks noChangeAspect="1"/>
          </p:cNvSpPr>
          <p:nvPr/>
        </p:nvSpPr>
        <p:spPr>
          <a:xfrm>
            <a:off x="10482586" y="1364224"/>
            <a:ext cx="259631"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2" name="Rounded Rectangle 41">
            <a:extLst>
              <a:ext uri="{FF2B5EF4-FFF2-40B4-BE49-F238E27FC236}">
                <a16:creationId xmlns:a16="http://schemas.microsoft.com/office/drawing/2014/main" id="{8816F599-76B1-5C42-8C4D-EC0D1D13F4E2}"/>
              </a:ext>
            </a:extLst>
          </p:cNvPr>
          <p:cNvSpPr>
            <a:spLocks noChangeAspect="1"/>
          </p:cNvSpPr>
          <p:nvPr/>
        </p:nvSpPr>
        <p:spPr>
          <a:xfrm>
            <a:off x="7583617" y="131618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43" name="Rounded Rectangle 42">
            <a:extLst>
              <a:ext uri="{FF2B5EF4-FFF2-40B4-BE49-F238E27FC236}">
                <a16:creationId xmlns:a16="http://schemas.microsoft.com/office/drawing/2014/main" id="{EED5915B-0332-6548-AF8A-91D4AFE3D08F}"/>
              </a:ext>
            </a:extLst>
          </p:cNvPr>
          <p:cNvSpPr>
            <a:spLocks noChangeAspect="1"/>
          </p:cNvSpPr>
          <p:nvPr/>
        </p:nvSpPr>
        <p:spPr>
          <a:xfrm>
            <a:off x="1696551" y="15894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44" name="Rounded Rectangle 43">
            <a:extLst>
              <a:ext uri="{FF2B5EF4-FFF2-40B4-BE49-F238E27FC236}">
                <a16:creationId xmlns:a16="http://schemas.microsoft.com/office/drawing/2014/main" id="{422F6504-34F4-C742-9190-B82199FBC569}"/>
              </a:ext>
            </a:extLst>
          </p:cNvPr>
          <p:cNvSpPr>
            <a:spLocks noChangeAspect="1"/>
          </p:cNvSpPr>
          <p:nvPr/>
        </p:nvSpPr>
        <p:spPr>
          <a:xfrm>
            <a:off x="8854198" y="475304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45" name="Text Placeholder 1">
            <a:extLst>
              <a:ext uri="{FF2B5EF4-FFF2-40B4-BE49-F238E27FC236}">
                <a16:creationId xmlns:a16="http://schemas.microsoft.com/office/drawing/2014/main" id="{206DC360-F9AA-424D-BE74-40A3FC2A2BAF}"/>
              </a:ext>
            </a:extLst>
          </p:cNvPr>
          <p:cNvSpPr txBox="1">
            <a:spLocks/>
          </p:cNvSpPr>
          <p:nvPr/>
        </p:nvSpPr>
        <p:spPr>
          <a:xfrm>
            <a:off x="9270253" y="4753040"/>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DB and SDKs</a:t>
            </a:r>
          </a:p>
        </p:txBody>
      </p:sp>
      <p:sp>
        <p:nvSpPr>
          <p:cNvPr id="46" name="Text Placeholder 1">
            <a:extLst>
              <a:ext uri="{FF2B5EF4-FFF2-40B4-BE49-F238E27FC236}">
                <a16:creationId xmlns:a16="http://schemas.microsoft.com/office/drawing/2014/main" id="{3B17E5DD-D65E-204A-87FA-2ED50AFDF717}"/>
              </a:ext>
            </a:extLst>
          </p:cNvPr>
          <p:cNvSpPr txBox="1">
            <a:spLocks/>
          </p:cNvSpPr>
          <p:nvPr/>
        </p:nvSpPr>
        <p:spPr>
          <a:xfrm>
            <a:off x="9270253" y="5029702"/>
            <a:ext cx="2921747" cy="46407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existing data sources which is available inside the SDM and available via SDKs or APIs to integrate.</a:t>
            </a:r>
          </a:p>
        </p:txBody>
      </p:sp>
      <p:sp>
        <p:nvSpPr>
          <p:cNvPr id="47" name="Rounded Rectangle 46">
            <a:extLst>
              <a:ext uri="{FF2B5EF4-FFF2-40B4-BE49-F238E27FC236}">
                <a16:creationId xmlns:a16="http://schemas.microsoft.com/office/drawing/2014/main" id="{F8D69092-AC55-1846-B2A3-B2752C6D345C}"/>
              </a:ext>
            </a:extLst>
          </p:cNvPr>
          <p:cNvSpPr>
            <a:spLocks noChangeAspect="1"/>
          </p:cNvSpPr>
          <p:nvPr/>
        </p:nvSpPr>
        <p:spPr>
          <a:xfrm>
            <a:off x="8877644" y="529382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48" name="Text Placeholder 1">
            <a:extLst>
              <a:ext uri="{FF2B5EF4-FFF2-40B4-BE49-F238E27FC236}">
                <a16:creationId xmlns:a16="http://schemas.microsoft.com/office/drawing/2014/main" id="{6C425CAA-A256-DD40-B687-46EA389CB7EF}"/>
              </a:ext>
            </a:extLst>
          </p:cNvPr>
          <p:cNvSpPr txBox="1">
            <a:spLocks/>
          </p:cNvSpPr>
          <p:nvPr/>
        </p:nvSpPr>
        <p:spPr>
          <a:xfrm>
            <a:off x="9293699" y="529382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External/Third Party Systems</a:t>
            </a:r>
          </a:p>
        </p:txBody>
      </p:sp>
      <p:sp>
        <p:nvSpPr>
          <p:cNvPr id="49" name="Text Placeholder 1">
            <a:extLst>
              <a:ext uri="{FF2B5EF4-FFF2-40B4-BE49-F238E27FC236}">
                <a16:creationId xmlns:a16="http://schemas.microsoft.com/office/drawing/2014/main" id="{E7DF8AEA-823B-F245-8A91-89E5E2C89BDC}"/>
              </a:ext>
            </a:extLst>
          </p:cNvPr>
          <p:cNvSpPr txBox="1">
            <a:spLocks/>
          </p:cNvSpPr>
          <p:nvPr/>
        </p:nvSpPr>
        <p:spPr>
          <a:xfrm>
            <a:off x="9293699" y="5570485"/>
            <a:ext cx="2921747" cy="46407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is the future external and third-party system integration layer which is available to fetch data from any type of system and execute the last mile delivery system.</a:t>
            </a:r>
          </a:p>
        </p:txBody>
      </p:sp>
      <p:sp>
        <p:nvSpPr>
          <p:cNvPr id="50" name="Text Placeholder 1">
            <a:extLst>
              <a:ext uri="{FF2B5EF4-FFF2-40B4-BE49-F238E27FC236}">
                <a16:creationId xmlns:a16="http://schemas.microsoft.com/office/drawing/2014/main" id="{9572DD9F-22B7-EB4C-822B-64BF487ECD71}"/>
              </a:ext>
            </a:extLst>
          </p:cNvPr>
          <p:cNvSpPr txBox="1">
            <a:spLocks/>
          </p:cNvSpPr>
          <p:nvPr/>
        </p:nvSpPr>
        <p:spPr>
          <a:xfrm>
            <a:off x="8918167" y="5363268"/>
            <a:ext cx="248886" cy="186758"/>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51" name="Rounded Rectangle 50">
            <a:extLst>
              <a:ext uri="{FF2B5EF4-FFF2-40B4-BE49-F238E27FC236}">
                <a16:creationId xmlns:a16="http://schemas.microsoft.com/office/drawing/2014/main" id="{2BF08F4E-99AE-C740-B268-2C20533BE69B}"/>
              </a:ext>
            </a:extLst>
          </p:cNvPr>
          <p:cNvSpPr>
            <a:spLocks noChangeAspect="1"/>
          </p:cNvSpPr>
          <p:nvPr/>
        </p:nvSpPr>
        <p:spPr>
          <a:xfrm>
            <a:off x="697538" y="18594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52" name="Rounded Rectangle 51">
            <a:extLst>
              <a:ext uri="{FF2B5EF4-FFF2-40B4-BE49-F238E27FC236}">
                <a16:creationId xmlns:a16="http://schemas.microsoft.com/office/drawing/2014/main" id="{CBA5A7C0-EF93-284C-A246-D174F79F3ABA}"/>
              </a:ext>
            </a:extLst>
          </p:cNvPr>
          <p:cNvSpPr>
            <a:spLocks noChangeAspect="1"/>
          </p:cNvSpPr>
          <p:nvPr/>
        </p:nvSpPr>
        <p:spPr>
          <a:xfrm>
            <a:off x="308790" y="27444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53" name="Rounded Rectangle 52">
            <a:extLst>
              <a:ext uri="{FF2B5EF4-FFF2-40B4-BE49-F238E27FC236}">
                <a16:creationId xmlns:a16="http://schemas.microsoft.com/office/drawing/2014/main" id="{F57E1211-2720-434B-BD93-7E1778FA157C}"/>
              </a:ext>
            </a:extLst>
          </p:cNvPr>
          <p:cNvSpPr>
            <a:spLocks noChangeAspect="1"/>
          </p:cNvSpPr>
          <p:nvPr/>
        </p:nvSpPr>
        <p:spPr>
          <a:xfrm>
            <a:off x="1315545" y="362926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4" name="Rounded Rectangle 53">
            <a:extLst>
              <a:ext uri="{FF2B5EF4-FFF2-40B4-BE49-F238E27FC236}">
                <a16:creationId xmlns:a16="http://schemas.microsoft.com/office/drawing/2014/main" id="{276C2FA3-A667-114B-9209-BE0E7915FDED}"/>
              </a:ext>
            </a:extLst>
          </p:cNvPr>
          <p:cNvSpPr>
            <a:spLocks noChangeAspect="1"/>
          </p:cNvSpPr>
          <p:nvPr/>
        </p:nvSpPr>
        <p:spPr>
          <a:xfrm>
            <a:off x="1161815" y="394033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55" name="Rounded Rectangle 54">
            <a:extLst>
              <a:ext uri="{FF2B5EF4-FFF2-40B4-BE49-F238E27FC236}">
                <a16:creationId xmlns:a16="http://schemas.microsoft.com/office/drawing/2014/main" id="{146E28D7-375D-0F42-8EF1-490D8738C002}"/>
              </a:ext>
            </a:extLst>
          </p:cNvPr>
          <p:cNvSpPr>
            <a:spLocks noChangeAspect="1"/>
          </p:cNvSpPr>
          <p:nvPr/>
        </p:nvSpPr>
        <p:spPr>
          <a:xfrm>
            <a:off x="8783929" y="417036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56" name="Text Placeholder 1">
            <a:extLst>
              <a:ext uri="{FF2B5EF4-FFF2-40B4-BE49-F238E27FC236}">
                <a16:creationId xmlns:a16="http://schemas.microsoft.com/office/drawing/2014/main" id="{078EFCEF-BC5D-DD48-AE26-7E9AEF8AC4E4}"/>
              </a:ext>
            </a:extLst>
          </p:cNvPr>
          <p:cNvSpPr txBox="1">
            <a:spLocks/>
          </p:cNvSpPr>
          <p:nvPr/>
        </p:nvSpPr>
        <p:spPr>
          <a:xfrm>
            <a:off x="8825009" y="4217908"/>
            <a:ext cx="248886" cy="186758"/>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3" name="Rectangle 2">
            <a:extLst>
              <a:ext uri="{FF2B5EF4-FFF2-40B4-BE49-F238E27FC236}">
                <a16:creationId xmlns:a16="http://schemas.microsoft.com/office/drawing/2014/main" id="{420D82A5-8A28-A932-F062-A5A8CBC7215E}"/>
              </a:ext>
            </a:extLst>
          </p:cNvPr>
          <p:cNvSpPr/>
          <p:nvPr/>
        </p:nvSpPr>
        <p:spPr>
          <a:xfrm>
            <a:off x="142990"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B410108-19EF-8AC3-9C7B-343D1F9110D0}"/>
              </a:ext>
            </a:extLst>
          </p:cNvPr>
          <p:cNvSpPr/>
          <p:nvPr/>
        </p:nvSpPr>
        <p:spPr>
          <a:xfrm>
            <a:off x="849708"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8F182C0-6D3E-F551-D7EF-F56FE70F92D0}"/>
              </a:ext>
            </a:extLst>
          </p:cNvPr>
          <p:cNvSpPr/>
          <p:nvPr/>
        </p:nvSpPr>
        <p:spPr>
          <a:xfrm>
            <a:off x="1584021" y="4434536"/>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13C4D75-E193-D3F1-B221-40A0AC555F63}"/>
              </a:ext>
            </a:extLst>
          </p:cNvPr>
          <p:cNvSpPr/>
          <p:nvPr/>
        </p:nvSpPr>
        <p:spPr>
          <a:xfrm>
            <a:off x="2303439"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08633BD-7AA2-CEE1-2067-E6031A14C59C}"/>
              </a:ext>
            </a:extLst>
          </p:cNvPr>
          <p:cNvSpPr/>
          <p:nvPr/>
        </p:nvSpPr>
        <p:spPr>
          <a:xfrm>
            <a:off x="3034577"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39D47107-8C24-CA4B-D713-646B10074E65}"/>
              </a:ext>
            </a:extLst>
          </p:cNvPr>
          <p:cNvSpPr/>
          <p:nvPr/>
        </p:nvSpPr>
        <p:spPr>
          <a:xfrm>
            <a:off x="3762376" y="4454918"/>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91F70D9-9504-2E88-2C1B-1F7EDFCAF858}"/>
              </a:ext>
            </a:extLst>
          </p:cNvPr>
          <p:cNvSpPr/>
          <p:nvPr/>
        </p:nvSpPr>
        <p:spPr>
          <a:xfrm>
            <a:off x="4493514" y="44420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855737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Frontend Dashboards</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880515"/>
            <a:chOff x="7455580" y="4378620"/>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with Real DOM</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web based dashboard application which will be developed in </a:t>
              </a:r>
              <a:r>
                <a:rPr lang="en-IN" sz="900" b="0" dirty="0" err="1"/>
                <a:t>React.js</a:t>
              </a:r>
              <a:r>
                <a:rPr lang="en-IN" sz="900" b="0" dirty="0"/>
                <a:t>. The modules will be listed as Store Dashboard, Command Centre, Driver Management, Cashier Dashboard, Admin Dashboard and Analytics Dashboard.</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5" y="152632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Virtual DOM</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792351"/>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Multithreading capabilities of Java and faster way to build microservices in </a:t>
            </a:r>
            <a:r>
              <a:rPr lang="en-IN" sz="900" b="0" dirty="0" err="1"/>
              <a:t>SpringBoot</a:t>
            </a:r>
            <a:r>
              <a:rPr lang="en-IN" sz="900" b="0" dirty="0"/>
              <a:t> will benefit us on performance and speed up in development.</a:t>
            </a:r>
          </a:p>
          <a:p>
            <a:pPr marL="285750" indent="-285750">
              <a:lnSpc>
                <a:spcPct val="80000"/>
              </a:lnSpc>
              <a:buFont typeface="Arial" panose="020B0604020202020204" pitchFamily="34" charset="0"/>
              <a:buChar char="•"/>
            </a:pPr>
            <a:r>
              <a:rPr lang="en-IN" sz="900" b="0" dirty="0"/>
              <a:t>ALMP system is multifunctional and complex app where concurrency will be higher and can be well managed using multi-threaded and distributed load.</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24845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24845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React Components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7611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In-memory key-value data structure store for the usage of the database, cache, and message broker and queue.</a:t>
            </a:r>
          </a:p>
          <a:p>
            <a:pPr marL="285750" indent="-285750">
              <a:lnSpc>
                <a:spcPct val="80000"/>
              </a:lnSpc>
              <a:buFont typeface="Arial" panose="020B0604020202020204" pitchFamily="34" charset="0"/>
              <a:buChar char="•"/>
            </a:pPr>
            <a:r>
              <a:rPr lang="en-IN" sz="900" b="0" dirty="0"/>
              <a:t>Elastic indexes are used to store all published data along with recommended items and placed order queries.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3379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5" y="337983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User Interactions and Actions</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36564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MongoDB is faster than relational DBs due to its ability to handle large amounts of unstructured data when it comes to speed.</a:t>
            </a:r>
          </a:p>
          <a:p>
            <a:pPr marL="285750" indent="-285750">
              <a:lnSpc>
                <a:spcPct val="80000"/>
              </a:lnSpc>
              <a:buFont typeface="Arial" panose="020B0604020202020204" pitchFamily="34" charset="0"/>
              <a:buChar char="•"/>
            </a:pPr>
            <a:r>
              <a:rPr lang="en-IN" sz="900" b="0" dirty="0"/>
              <a:t>Very flexible in terms of design, dynamic schema, less risk of attack due to design.</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42751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42751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Action Creators</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4530535"/>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7939230" y="50457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8355285" y="504570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Dispatchers</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8355285" y="531173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Will be storing all registered user credential to manage authentication and authorization.</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7932139" y="55915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8348194" y="559152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Actions</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8348194" y="5868183"/>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Advanced Analytics and Cognitive Intelligence on Petabyte sized files and trillions of objects with Data Lake.</a:t>
            </a:r>
          </a:p>
        </p:txBody>
      </p:sp>
      <p:sp>
        <p:nvSpPr>
          <p:cNvPr id="357" name="Rounded Rectangle 356">
            <a:extLst>
              <a:ext uri="{FF2B5EF4-FFF2-40B4-BE49-F238E27FC236}">
                <a16:creationId xmlns:a16="http://schemas.microsoft.com/office/drawing/2014/main" id="{72FCD94F-90E5-FA40-8B1D-4635992C3726}"/>
              </a:ext>
            </a:extLst>
          </p:cNvPr>
          <p:cNvSpPr>
            <a:spLocks noChangeAspect="1"/>
          </p:cNvSpPr>
          <p:nvPr/>
        </p:nvSpPr>
        <p:spPr>
          <a:xfrm>
            <a:off x="7946314" y="60841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58" name="Text Placeholder 1">
            <a:extLst>
              <a:ext uri="{FF2B5EF4-FFF2-40B4-BE49-F238E27FC236}">
                <a16:creationId xmlns:a16="http://schemas.microsoft.com/office/drawing/2014/main" id="{DEF3DE59-7FA7-5F40-ABE5-41353E943787}"/>
              </a:ext>
            </a:extLst>
          </p:cNvPr>
          <p:cNvSpPr txBox="1">
            <a:spLocks/>
          </p:cNvSpPr>
          <p:nvPr/>
        </p:nvSpPr>
        <p:spPr>
          <a:xfrm>
            <a:off x="8362369" y="608416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Redux Saga Middleware</a:t>
            </a:r>
          </a:p>
        </p:txBody>
      </p:sp>
      <p:sp>
        <p:nvSpPr>
          <p:cNvPr id="359" name="Text Placeholder 1">
            <a:extLst>
              <a:ext uri="{FF2B5EF4-FFF2-40B4-BE49-F238E27FC236}">
                <a16:creationId xmlns:a16="http://schemas.microsoft.com/office/drawing/2014/main" id="{6FFB429A-938F-3D44-9155-637C2B4ADF5E}"/>
              </a:ext>
            </a:extLst>
          </p:cNvPr>
          <p:cNvSpPr txBox="1">
            <a:spLocks/>
          </p:cNvSpPr>
          <p:nvPr/>
        </p:nvSpPr>
        <p:spPr>
          <a:xfrm>
            <a:off x="8362369" y="6360827"/>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dirty="0"/>
              <a:t>Google Firebase </a:t>
            </a:r>
            <a:r>
              <a:rPr lang="en-IN" sz="900" b="0" dirty="0"/>
              <a:t>for user journey, driver app </a:t>
            </a:r>
            <a:r>
              <a:rPr lang="en-IN" sz="900" b="0" dirty="0" err="1"/>
              <a:t>crashlytics</a:t>
            </a:r>
            <a:r>
              <a:rPr lang="en-IN" sz="900" b="0" dirty="0"/>
              <a:t>, FCM. </a:t>
            </a:r>
            <a:r>
              <a:rPr lang="en-IN" sz="900" dirty="0"/>
              <a:t>Swagger</a:t>
            </a:r>
            <a:r>
              <a:rPr lang="en-IN" sz="900" b="0" dirty="0"/>
              <a:t> for API documentation and mocking, </a:t>
            </a:r>
            <a:r>
              <a:rPr lang="en-IN" sz="900" dirty="0"/>
              <a:t>SonarQube</a:t>
            </a:r>
            <a:r>
              <a:rPr lang="en-IN" sz="900" b="0" dirty="0"/>
              <a:t> for SAST scanning, </a:t>
            </a:r>
            <a:r>
              <a:rPr lang="en-IN" sz="900" dirty="0"/>
              <a:t>Veracode</a:t>
            </a:r>
            <a:r>
              <a:rPr lang="en-IN" sz="900" b="0" dirty="0"/>
              <a:t> for DAST scanning and </a:t>
            </a:r>
            <a:r>
              <a:rPr lang="en-IN" sz="900" dirty="0"/>
              <a:t>Kubernetes</a:t>
            </a:r>
            <a:r>
              <a:rPr lang="en-IN" sz="900" b="0" dirty="0"/>
              <a:t> for automating deployment, scaling, and management of containerized applications.</a:t>
            </a:r>
          </a:p>
        </p:txBody>
      </p:sp>
      <p:pic>
        <p:nvPicPr>
          <p:cNvPr id="7" name="Picture 6" descr="Diagram&#10;&#10;Description automatically generated">
            <a:extLst>
              <a:ext uri="{FF2B5EF4-FFF2-40B4-BE49-F238E27FC236}">
                <a16:creationId xmlns:a16="http://schemas.microsoft.com/office/drawing/2014/main" id="{E24711FA-B721-1D43-9137-0CD74F03C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7042"/>
            <a:ext cx="7735702" cy="3857254"/>
          </a:xfrm>
          <a:prstGeom prst="rect">
            <a:avLst/>
          </a:prstGeom>
        </p:spPr>
      </p:pic>
      <p:sp>
        <p:nvSpPr>
          <p:cNvPr id="43" name="Rounded Rectangle 42">
            <a:extLst>
              <a:ext uri="{FF2B5EF4-FFF2-40B4-BE49-F238E27FC236}">
                <a16:creationId xmlns:a16="http://schemas.microsoft.com/office/drawing/2014/main" id="{91D7F56C-6824-E14F-989E-F841A26CB389}"/>
              </a:ext>
            </a:extLst>
          </p:cNvPr>
          <p:cNvSpPr>
            <a:spLocks noChangeAspect="1"/>
          </p:cNvSpPr>
          <p:nvPr/>
        </p:nvSpPr>
        <p:spPr>
          <a:xfrm>
            <a:off x="965400" y="1391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44" name="Rounded Rectangle 43">
            <a:extLst>
              <a:ext uri="{FF2B5EF4-FFF2-40B4-BE49-F238E27FC236}">
                <a16:creationId xmlns:a16="http://schemas.microsoft.com/office/drawing/2014/main" id="{E1083151-5DE6-4441-B17D-D75FF1914704}"/>
              </a:ext>
            </a:extLst>
          </p:cNvPr>
          <p:cNvSpPr>
            <a:spLocks noChangeAspect="1"/>
          </p:cNvSpPr>
          <p:nvPr/>
        </p:nvSpPr>
        <p:spPr>
          <a:xfrm>
            <a:off x="2940896" y="9528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45" name="Rounded Rectangle 44">
            <a:extLst>
              <a:ext uri="{FF2B5EF4-FFF2-40B4-BE49-F238E27FC236}">
                <a16:creationId xmlns:a16="http://schemas.microsoft.com/office/drawing/2014/main" id="{D58FD349-E743-324C-87D9-9D61A3309F46}"/>
              </a:ext>
            </a:extLst>
          </p:cNvPr>
          <p:cNvSpPr>
            <a:spLocks noChangeAspect="1"/>
          </p:cNvSpPr>
          <p:nvPr/>
        </p:nvSpPr>
        <p:spPr>
          <a:xfrm>
            <a:off x="3310308" y="262619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46" name="Rounded Rectangle 45">
            <a:extLst>
              <a:ext uri="{FF2B5EF4-FFF2-40B4-BE49-F238E27FC236}">
                <a16:creationId xmlns:a16="http://schemas.microsoft.com/office/drawing/2014/main" id="{53257D93-F053-844C-AADB-BA78C79BA843}"/>
              </a:ext>
            </a:extLst>
          </p:cNvPr>
          <p:cNvSpPr>
            <a:spLocks noChangeAspect="1"/>
          </p:cNvSpPr>
          <p:nvPr/>
        </p:nvSpPr>
        <p:spPr>
          <a:xfrm>
            <a:off x="5001190" y="255066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7" name="Rounded Rectangle 46">
            <a:extLst>
              <a:ext uri="{FF2B5EF4-FFF2-40B4-BE49-F238E27FC236}">
                <a16:creationId xmlns:a16="http://schemas.microsoft.com/office/drawing/2014/main" id="{B223D69C-43F9-4745-97B4-6475F4DB6F62}"/>
              </a:ext>
            </a:extLst>
          </p:cNvPr>
          <p:cNvSpPr>
            <a:spLocks noChangeAspect="1"/>
          </p:cNvSpPr>
          <p:nvPr/>
        </p:nvSpPr>
        <p:spPr>
          <a:xfrm>
            <a:off x="6234208" y="255070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48" name="Rounded Rectangle 47">
            <a:extLst>
              <a:ext uri="{FF2B5EF4-FFF2-40B4-BE49-F238E27FC236}">
                <a16:creationId xmlns:a16="http://schemas.microsoft.com/office/drawing/2014/main" id="{6CA14309-DB5F-744B-8DF5-1735AC792D2B}"/>
              </a:ext>
            </a:extLst>
          </p:cNvPr>
          <p:cNvSpPr>
            <a:spLocks noChangeAspect="1"/>
          </p:cNvSpPr>
          <p:nvPr/>
        </p:nvSpPr>
        <p:spPr>
          <a:xfrm>
            <a:off x="7393819" y="251911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9" name="Rounded Rectangle 48">
            <a:extLst>
              <a:ext uri="{FF2B5EF4-FFF2-40B4-BE49-F238E27FC236}">
                <a16:creationId xmlns:a16="http://schemas.microsoft.com/office/drawing/2014/main" id="{636D6478-CC6C-AE4C-BC32-9AE7F68715BE}"/>
              </a:ext>
            </a:extLst>
          </p:cNvPr>
          <p:cNvSpPr>
            <a:spLocks noChangeAspect="1"/>
          </p:cNvSpPr>
          <p:nvPr/>
        </p:nvSpPr>
        <p:spPr>
          <a:xfrm>
            <a:off x="7472414" y="33756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50" name="Rounded Rectangle 49">
            <a:extLst>
              <a:ext uri="{FF2B5EF4-FFF2-40B4-BE49-F238E27FC236}">
                <a16:creationId xmlns:a16="http://schemas.microsoft.com/office/drawing/2014/main" id="{2E789269-0855-4E4A-A8FA-F0A01A21F083}"/>
              </a:ext>
            </a:extLst>
          </p:cNvPr>
          <p:cNvSpPr>
            <a:spLocks noChangeAspect="1"/>
          </p:cNvSpPr>
          <p:nvPr/>
        </p:nvSpPr>
        <p:spPr>
          <a:xfrm>
            <a:off x="6263759" y="33274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1" name="Rounded Rectangle 50">
            <a:extLst>
              <a:ext uri="{FF2B5EF4-FFF2-40B4-BE49-F238E27FC236}">
                <a16:creationId xmlns:a16="http://schemas.microsoft.com/office/drawing/2014/main" id="{297D202F-CD0C-5D4C-AB0D-15F66AB0E47B}"/>
              </a:ext>
            </a:extLst>
          </p:cNvPr>
          <p:cNvSpPr>
            <a:spLocks noChangeAspect="1"/>
          </p:cNvSpPr>
          <p:nvPr/>
        </p:nvSpPr>
        <p:spPr>
          <a:xfrm>
            <a:off x="254305" y="502320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52" name="Text Placeholder 1">
            <a:extLst>
              <a:ext uri="{FF2B5EF4-FFF2-40B4-BE49-F238E27FC236}">
                <a16:creationId xmlns:a16="http://schemas.microsoft.com/office/drawing/2014/main" id="{D5DF7216-B411-2641-87DD-5F1E703BD0E3}"/>
              </a:ext>
            </a:extLst>
          </p:cNvPr>
          <p:cNvSpPr txBox="1">
            <a:spLocks/>
          </p:cNvSpPr>
          <p:nvPr/>
        </p:nvSpPr>
        <p:spPr>
          <a:xfrm>
            <a:off x="670360" y="502320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Effects</a:t>
            </a:r>
          </a:p>
        </p:txBody>
      </p:sp>
      <p:sp>
        <p:nvSpPr>
          <p:cNvPr id="53" name="Text Placeholder 1">
            <a:extLst>
              <a:ext uri="{FF2B5EF4-FFF2-40B4-BE49-F238E27FC236}">
                <a16:creationId xmlns:a16="http://schemas.microsoft.com/office/drawing/2014/main" id="{CF4ADD07-470D-784E-BDB3-6F82B13B0C04}"/>
              </a:ext>
            </a:extLst>
          </p:cNvPr>
          <p:cNvSpPr txBox="1">
            <a:spLocks/>
          </p:cNvSpPr>
          <p:nvPr/>
        </p:nvSpPr>
        <p:spPr>
          <a:xfrm>
            <a:off x="670360" y="5289236"/>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Will be storing all registered user credential to manage authentication and authorization.</a:t>
            </a:r>
          </a:p>
        </p:txBody>
      </p:sp>
      <p:sp>
        <p:nvSpPr>
          <p:cNvPr id="54" name="Rounded Rectangle 53">
            <a:extLst>
              <a:ext uri="{FF2B5EF4-FFF2-40B4-BE49-F238E27FC236}">
                <a16:creationId xmlns:a16="http://schemas.microsoft.com/office/drawing/2014/main" id="{E8C095CC-7BDB-5E41-902E-89AD7E641613}"/>
              </a:ext>
            </a:extLst>
          </p:cNvPr>
          <p:cNvSpPr>
            <a:spLocks noChangeAspect="1"/>
          </p:cNvSpPr>
          <p:nvPr/>
        </p:nvSpPr>
        <p:spPr>
          <a:xfrm>
            <a:off x="247214" y="556901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mj-lt"/>
            </a:endParaRPr>
          </a:p>
        </p:txBody>
      </p:sp>
      <p:sp>
        <p:nvSpPr>
          <p:cNvPr id="55" name="Text Placeholder 1">
            <a:extLst>
              <a:ext uri="{FF2B5EF4-FFF2-40B4-BE49-F238E27FC236}">
                <a16:creationId xmlns:a16="http://schemas.microsoft.com/office/drawing/2014/main" id="{0C1FFFB2-77EF-DC42-8675-F1C446E33B25}"/>
              </a:ext>
            </a:extLst>
          </p:cNvPr>
          <p:cNvSpPr txBox="1">
            <a:spLocks/>
          </p:cNvSpPr>
          <p:nvPr/>
        </p:nvSpPr>
        <p:spPr>
          <a:xfrm>
            <a:off x="663269" y="556901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Reducer</a:t>
            </a:r>
          </a:p>
        </p:txBody>
      </p:sp>
      <p:sp>
        <p:nvSpPr>
          <p:cNvPr id="56" name="Text Placeholder 1">
            <a:extLst>
              <a:ext uri="{FF2B5EF4-FFF2-40B4-BE49-F238E27FC236}">
                <a16:creationId xmlns:a16="http://schemas.microsoft.com/office/drawing/2014/main" id="{4A7E2AE4-FD75-1D4F-97FD-5FDB515CE5C6}"/>
              </a:ext>
            </a:extLst>
          </p:cNvPr>
          <p:cNvSpPr txBox="1">
            <a:spLocks/>
          </p:cNvSpPr>
          <p:nvPr/>
        </p:nvSpPr>
        <p:spPr>
          <a:xfrm>
            <a:off x="663269" y="5845681"/>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Advanced Analytics and Cognitive Intelligence on Petabyte sized files and trillions of objects with Data Lake.</a:t>
            </a:r>
          </a:p>
        </p:txBody>
      </p:sp>
      <p:sp>
        <p:nvSpPr>
          <p:cNvPr id="57" name="Rounded Rectangle 56">
            <a:extLst>
              <a:ext uri="{FF2B5EF4-FFF2-40B4-BE49-F238E27FC236}">
                <a16:creationId xmlns:a16="http://schemas.microsoft.com/office/drawing/2014/main" id="{49D4584B-B0BC-8A46-9D25-A9AABF34E239}"/>
              </a:ext>
            </a:extLst>
          </p:cNvPr>
          <p:cNvSpPr>
            <a:spLocks noChangeAspect="1"/>
          </p:cNvSpPr>
          <p:nvPr/>
        </p:nvSpPr>
        <p:spPr>
          <a:xfrm>
            <a:off x="261389" y="60616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58" name="Text Placeholder 1">
            <a:extLst>
              <a:ext uri="{FF2B5EF4-FFF2-40B4-BE49-F238E27FC236}">
                <a16:creationId xmlns:a16="http://schemas.microsoft.com/office/drawing/2014/main" id="{292ED2C3-FB18-D744-ADAE-183B656B405F}"/>
              </a:ext>
            </a:extLst>
          </p:cNvPr>
          <p:cNvSpPr txBox="1">
            <a:spLocks/>
          </p:cNvSpPr>
          <p:nvPr/>
        </p:nvSpPr>
        <p:spPr>
          <a:xfrm>
            <a:off x="677444" y="606166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Redux Data Store</a:t>
            </a:r>
          </a:p>
        </p:txBody>
      </p:sp>
      <p:sp>
        <p:nvSpPr>
          <p:cNvPr id="59" name="Text Placeholder 1">
            <a:extLst>
              <a:ext uri="{FF2B5EF4-FFF2-40B4-BE49-F238E27FC236}">
                <a16:creationId xmlns:a16="http://schemas.microsoft.com/office/drawing/2014/main" id="{43E32469-CE87-FD47-8D6D-10BCDBEBA240}"/>
              </a:ext>
            </a:extLst>
          </p:cNvPr>
          <p:cNvSpPr txBox="1">
            <a:spLocks/>
          </p:cNvSpPr>
          <p:nvPr/>
        </p:nvSpPr>
        <p:spPr>
          <a:xfrm>
            <a:off x="677444" y="6338325"/>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Redux data store will be used to store the data in json with updated list of required data for the application local store.</a:t>
            </a:r>
          </a:p>
        </p:txBody>
      </p:sp>
      <p:sp>
        <p:nvSpPr>
          <p:cNvPr id="61" name="Text Placeholder 1">
            <a:extLst>
              <a:ext uri="{FF2B5EF4-FFF2-40B4-BE49-F238E27FC236}">
                <a16:creationId xmlns:a16="http://schemas.microsoft.com/office/drawing/2014/main" id="{9E1008E8-B7E0-E94E-9540-3963E7B20103}"/>
              </a:ext>
            </a:extLst>
          </p:cNvPr>
          <p:cNvSpPr txBox="1">
            <a:spLocks/>
          </p:cNvSpPr>
          <p:nvPr/>
        </p:nvSpPr>
        <p:spPr>
          <a:xfrm>
            <a:off x="282491" y="5582046"/>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62" name="Text Placeholder 1">
            <a:extLst>
              <a:ext uri="{FF2B5EF4-FFF2-40B4-BE49-F238E27FC236}">
                <a16:creationId xmlns:a16="http://schemas.microsoft.com/office/drawing/2014/main" id="{18A209BA-CFB7-CE43-AEE3-D4E44ABC3C54}"/>
              </a:ext>
            </a:extLst>
          </p:cNvPr>
          <p:cNvSpPr txBox="1">
            <a:spLocks/>
          </p:cNvSpPr>
          <p:nvPr/>
        </p:nvSpPr>
        <p:spPr>
          <a:xfrm>
            <a:off x="303750" y="6089790"/>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11</a:t>
            </a:r>
          </a:p>
        </p:txBody>
      </p:sp>
      <p:sp>
        <p:nvSpPr>
          <p:cNvPr id="63" name="Rounded Rectangle 62">
            <a:extLst>
              <a:ext uri="{FF2B5EF4-FFF2-40B4-BE49-F238E27FC236}">
                <a16:creationId xmlns:a16="http://schemas.microsoft.com/office/drawing/2014/main" id="{BF0365DD-AAF7-2241-9F40-0259D79C12F9}"/>
              </a:ext>
            </a:extLst>
          </p:cNvPr>
          <p:cNvSpPr>
            <a:spLocks noChangeAspect="1"/>
          </p:cNvSpPr>
          <p:nvPr/>
        </p:nvSpPr>
        <p:spPr>
          <a:xfrm>
            <a:off x="4565169" y="33274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64" name="Rounded Rectangle 63">
            <a:extLst>
              <a:ext uri="{FF2B5EF4-FFF2-40B4-BE49-F238E27FC236}">
                <a16:creationId xmlns:a16="http://schemas.microsoft.com/office/drawing/2014/main" id="{D5CEA6EE-0151-3B43-97FE-EFEF2C1D3B20}"/>
              </a:ext>
            </a:extLst>
          </p:cNvPr>
          <p:cNvSpPr>
            <a:spLocks noChangeAspect="1"/>
          </p:cNvSpPr>
          <p:nvPr/>
        </p:nvSpPr>
        <p:spPr>
          <a:xfrm>
            <a:off x="2354492" y="341488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mj-lt"/>
            </a:endParaRPr>
          </a:p>
        </p:txBody>
      </p:sp>
      <p:sp>
        <p:nvSpPr>
          <p:cNvPr id="65" name="Text Placeholder 1">
            <a:extLst>
              <a:ext uri="{FF2B5EF4-FFF2-40B4-BE49-F238E27FC236}">
                <a16:creationId xmlns:a16="http://schemas.microsoft.com/office/drawing/2014/main" id="{CA36702F-165D-4E42-9CEF-75BC80A22C9E}"/>
              </a:ext>
            </a:extLst>
          </p:cNvPr>
          <p:cNvSpPr txBox="1">
            <a:spLocks/>
          </p:cNvSpPr>
          <p:nvPr/>
        </p:nvSpPr>
        <p:spPr>
          <a:xfrm>
            <a:off x="2389769" y="3427913"/>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66" name="Rounded Rectangle 65">
            <a:extLst>
              <a:ext uri="{FF2B5EF4-FFF2-40B4-BE49-F238E27FC236}">
                <a16:creationId xmlns:a16="http://schemas.microsoft.com/office/drawing/2014/main" id="{9C00FBDA-DB4D-0A4D-B7F2-1ECEFD7A7D22}"/>
              </a:ext>
            </a:extLst>
          </p:cNvPr>
          <p:cNvSpPr>
            <a:spLocks noChangeAspect="1"/>
          </p:cNvSpPr>
          <p:nvPr/>
        </p:nvSpPr>
        <p:spPr>
          <a:xfrm>
            <a:off x="2191986" y="40529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67" name="Text Placeholder 1">
            <a:extLst>
              <a:ext uri="{FF2B5EF4-FFF2-40B4-BE49-F238E27FC236}">
                <a16:creationId xmlns:a16="http://schemas.microsoft.com/office/drawing/2014/main" id="{8F3E238C-A545-9344-8FFA-C90FF99523D5}"/>
              </a:ext>
            </a:extLst>
          </p:cNvPr>
          <p:cNvSpPr txBox="1">
            <a:spLocks/>
          </p:cNvSpPr>
          <p:nvPr/>
        </p:nvSpPr>
        <p:spPr>
          <a:xfrm>
            <a:off x="2234347" y="4081036"/>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11</a:t>
            </a:r>
          </a:p>
        </p:txBody>
      </p:sp>
      <p:sp>
        <p:nvSpPr>
          <p:cNvPr id="68" name="Rounded Rectangle 67">
            <a:extLst>
              <a:ext uri="{FF2B5EF4-FFF2-40B4-BE49-F238E27FC236}">
                <a16:creationId xmlns:a16="http://schemas.microsoft.com/office/drawing/2014/main" id="{F84F8EF7-AD9F-B146-AC99-DF0D50BA5690}"/>
              </a:ext>
            </a:extLst>
          </p:cNvPr>
          <p:cNvSpPr>
            <a:spLocks noChangeAspect="1"/>
          </p:cNvSpPr>
          <p:nvPr/>
        </p:nvSpPr>
        <p:spPr>
          <a:xfrm>
            <a:off x="4599323" y="496335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69" name="Text Placeholder 1">
            <a:extLst>
              <a:ext uri="{FF2B5EF4-FFF2-40B4-BE49-F238E27FC236}">
                <a16:creationId xmlns:a16="http://schemas.microsoft.com/office/drawing/2014/main" id="{AF6DD92C-7F50-274A-BD64-42784B92BDB9}"/>
              </a:ext>
            </a:extLst>
          </p:cNvPr>
          <p:cNvSpPr txBox="1">
            <a:spLocks/>
          </p:cNvSpPr>
          <p:nvPr/>
        </p:nvSpPr>
        <p:spPr>
          <a:xfrm>
            <a:off x="5015378" y="496335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APIs</a:t>
            </a:r>
          </a:p>
        </p:txBody>
      </p:sp>
      <p:sp>
        <p:nvSpPr>
          <p:cNvPr id="70" name="Text Placeholder 1">
            <a:extLst>
              <a:ext uri="{FF2B5EF4-FFF2-40B4-BE49-F238E27FC236}">
                <a16:creationId xmlns:a16="http://schemas.microsoft.com/office/drawing/2014/main" id="{8BCEE35A-D13F-0D42-83FB-90747EC8E33D}"/>
              </a:ext>
            </a:extLst>
          </p:cNvPr>
          <p:cNvSpPr txBox="1">
            <a:spLocks/>
          </p:cNvSpPr>
          <p:nvPr/>
        </p:nvSpPr>
        <p:spPr>
          <a:xfrm>
            <a:off x="5015378" y="5240015"/>
            <a:ext cx="2568327" cy="108695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API requests will be made by the frontend using Redux Saga layer at step 8 and response will be received back from the API endpoint.</a:t>
            </a:r>
          </a:p>
        </p:txBody>
      </p:sp>
      <p:sp>
        <p:nvSpPr>
          <p:cNvPr id="71" name="Text Placeholder 1">
            <a:extLst>
              <a:ext uri="{FF2B5EF4-FFF2-40B4-BE49-F238E27FC236}">
                <a16:creationId xmlns:a16="http://schemas.microsoft.com/office/drawing/2014/main" id="{CC9447FD-A30F-AE4F-9AD6-E5BC270528AC}"/>
              </a:ext>
            </a:extLst>
          </p:cNvPr>
          <p:cNvSpPr txBox="1">
            <a:spLocks/>
          </p:cNvSpPr>
          <p:nvPr/>
        </p:nvSpPr>
        <p:spPr>
          <a:xfrm>
            <a:off x="4641684" y="4991480"/>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12</a:t>
            </a:r>
          </a:p>
        </p:txBody>
      </p:sp>
    </p:spTree>
    <p:extLst>
      <p:ext uri="{BB962C8B-B14F-4D97-AF65-F5344CB8AC3E}">
        <p14:creationId xmlns:p14="http://schemas.microsoft.com/office/powerpoint/2010/main" val="7680657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E27AC079-4140-904E-91A9-B51E9818E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 y="764718"/>
            <a:ext cx="7878493" cy="4321916"/>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Frontend Driver Mobile App</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573272"/>
            <a:chOff x="7455580" y="4378620"/>
            <a:chExt cx="4296397" cy="529530"/>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Driver</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26350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Drivers will be interacting with the presentation layer built on Android native platform.</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272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5" y="127232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Presentation Layer</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576451"/>
            <a:ext cx="3856089" cy="2845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presentation layer is based on  MVVM design pattern and consists of user interview/views and business logic.</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1836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18368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Business Layer</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113499"/>
            <a:ext cx="3856089" cy="299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business layer will be built with combinations of Application Façade, workflows, components and entities.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2363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5" y="236383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Access Layer</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2640499"/>
            <a:ext cx="3856089" cy="40135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 access layer act as a data handler which consists of data access logics by consuming the RESTful APIs via mobile application gateways and microservices.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30305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4" y="3030538"/>
            <a:ext cx="3704194"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Common Layer – Config, Security &amp; Communications </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3285935"/>
            <a:ext cx="3856089" cy="37346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common layer is responsible for handling centralized actions including the application configurations, application security and communications between various components.</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7939230" y="36487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8355285" y="364870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Local Data Storage</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8355285" y="391473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local data storage will be used for client side caching for the API responses which may not change frequently or static data used by the app.</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7932139" y="41945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8348194" y="4194521"/>
            <a:ext cx="338629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Driver RESTful APIs - Microservices</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8348194" y="4471183"/>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layer is more on the backend services responsible for providing the API endpoints using sparely designed application gateways.</a:t>
            </a:r>
          </a:p>
        </p:txBody>
      </p:sp>
      <p:sp>
        <p:nvSpPr>
          <p:cNvPr id="73" name="Rounded Rectangle 72">
            <a:extLst>
              <a:ext uri="{FF2B5EF4-FFF2-40B4-BE49-F238E27FC236}">
                <a16:creationId xmlns:a16="http://schemas.microsoft.com/office/drawing/2014/main" id="{FDD266CC-23AA-384E-89A0-96A5AABB70A9}"/>
              </a:ext>
            </a:extLst>
          </p:cNvPr>
          <p:cNvSpPr>
            <a:spLocks noChangeAspect="1"/>
          </p:cNvSpPr>
          <p:nvPr/>
        </p:nvSpPr>
        <p:spPr>
          <a:xfrm>
            <a:off x="1150216" y="117400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74" name="Rounded Rectangle 73">
            <a:extLst>
              <a:ext uri="{FF2B5EF4-FFF2-40B4-BE49-F238E27FC236}">
                <a16:creationId xmlns:a16="http://schemas.microsoft.com/office/drawing/2014/main" id="{089F9698-4777-C943-84EC-138C9A39A44C}"/>
              </a:ext>
            </a:extLst>
          </p:cNvPr>
          <p:cNvSpPr>
            <a:spLocks noChangeAspect="1"/>
          </p:cNvSpPr>
          <p:nvPr/>
        </p:nvSpPr>
        <p:spPr>
          <a:xfrm>
            <a:off x="1761342" y="10963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5" name="Rounded Rectangle 74">
            <a:extLst>
              <a:ext uri="{FF2B5EF4-FFF2-40B4-BE49-F238E27FC236}">
                <a16:creationId xmlns:a16="http://schemas.microsoft.com/office/drawing/2014/main" id="{1BC20B29-A590-3544-AEDF-55811668C92D}"/>
              </a:ext>
            </a:extLst>
          </p:cNvPr>
          <p:cNvSpPr>
            <a:spLocks noChangeAspect="1"/>
          </p:cNvSpPr>
          <p:nvPr/>
        </p:nvSpPr>
        <p:spPr>
          <a:xfrm>
            <a:off x="1710130" y="265411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6" name="Rounded Rectangle 75">
            <a:extLst>
              <a:ext uri="{FF2B5EF4-FFF2-40B4-BE49-F238E27FC236}">
                <a16:creationId xmlns:a16="http://schemas.microsoft.com/office/drawing/2014/main" id="{4BF1F693-A408-0E49-A018-8D678C63D3E9}"/>
              </a:ext>
            </a:extLst>
          </p:cNvPr>
          <p:cNvSpPr>
            <a:spLocks noChangeAspect="1"/>
          </p:cNvSpPr>
          <p:nvPr/>
        </p:nvSpPr>
        <p:spPr>
          <a:xfrm>
            <a:off x="1681662" y="369984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7" name="Rounded Rectangle 76">
            <a:extLst>
              <a:ext uri="{FF2B5EF4-FFF2-40B4-BE49-F238E27FC236}">
                <a16:creationId xmlns:a16="http://schemas.microsoft.com/office/drawing/2014/main" id="{ED5E36C4-863A-894C-A19F-3D2D5D5F5409}"/>
              </a:ext>
            </a:extLst>
          </p:cNvPr>
          <p:cNvSpPr>
            <a:spLocks noChangeAspect="1"/>
          </p:cNvSpPr>
          <p:nvPr/>
        </p:nvSpPr>
        <p:spPr>
          <a:xfrm>
            <a:off x="6526202" y="103900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8" name="Rounded Rectangle 77">
            <a:extLst>
              <a:ext uri="{FF2B5EF4-FFF2-40B4-BE49-F238E27FC236}">
                <a16:creationId xmlns:a16="http://schemas.microsoft.com/office/drawing/2014/main" id="{8ACE7419-D50A-3541-89CB-299537819C66}"/>
              </a:ext>
            </a:extLst>
          </p:cNvPr>
          <p:cNvSpPr>
            <a:spLocks noChangeAspect="1"/>
          </p:cNvSpPr>
          <p:nvPr/>
        </p:nvSpPr>
        <p:spPr>
          <a:xfrm>
            <a:off x="6526202" y="345634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79" name="Rounded Rectangle 78">
            <a:extLst>
              <a:ext uri="{FF2B5EF4-FFF2-40B4-BE49-F238E27FC236}">
                <a16:creationId xmlns:a16="http://schemas.microsoft.com/office/drawing/2014/main" id="{596B8F60-2B65-9047-8534-24933C909629}"/>
              </a:ext>
            </a:extLst>
          </p:cNvPr>
          <p:cNvSpPr>
            <a:spLocks noChangeAspect="1"/>
          </p:cNvSpPr>
          <p:nvPr/>
        </p:nvSpPr>
        <p:spPr>
          <a:xfrm>
            <a:off x="1681662" y="470413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Tree>
    <p:extLst>
      <p:ext uri="{BB962C8B-B14F-4D97-AF65-F5344CB8AC3E}">
        <p14:creationId xmlns:p14="http://schemas.microsoft.com/office/powerpoint/2010/main" val="1244642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agram&#10;&#10;Description automatically generated">
            <a:extLst>
              <a:ext uri="{FF2B5EF4-FFF2-40B4-BE49-F238E27FC236}">
                <a16:creationId xmlns:a16="http://schemas.microsoft.com/office/drawing/2014/main" id="{27756A21-CF11-7448-A89B-6F90ED28F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549"/>
            <a:ext cx="7766156" cy="4190987"/>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Speedup the APIs Using Akamai CDN</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894361" y="731764"/>
            <a:ext cx="4272144" cy="631381"/>
            <a:chOff x="7455580" y="4378620"/>
            <a:chExt cx="4296397" cy="631381"/>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3417872"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and Driver Mobile Application</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36535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layer contains six web based dashboards and UI with one driver mobile application which will be further connected either via Akamai CDN to speedup the API responses  or without CDN.</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13735" y="16239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29789" y="1623951"/>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Intelligent Platform (CDN)</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29790" y="1889980"/>
            <a:ext cx="3856089" cy="3999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Akamai Intelligent Platform will be responsible to manage various API challenges including latency, reliability traffic spikes for the heavy used servers running critical microservices.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13735" y="254074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29789" y="2540744"/>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Platform - Production Subscription</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29790" y="2817406"/>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production subscription environment infrastructure setup will be responsible for the services the requests and executing the business logic and respond back to the requests.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13735" y="343604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29790" y="343604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DB and Storage</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29790" y="369144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External DB and storage which includes country wise SDMs for now in the next phases there will be more data sources to the system including Data Warehouses, Data Lakes, File Systems and other third party data sources.</a:t>
            </a:r>
          </a:p>
        </p:txBody>
      </p:sp>
      <p:sp>
        <p:nvSpPr>
          <p:cNvPr id="73" name="Rounded Rectangle 72">
            <a:extLst>
              <a:ext uri="{FF2B5EF4-FFF2-40B4-BE49-F238E27FC236}">
                <a16:creationId xmlns:a16="http://schemas.microsoft.com/office/drawing/2014/main" id="{D8F19FCA-63E6-7B49-B082-B491C8574B0B}"/>
              </a:ext>
            </a:extLst>
          </p:cNvPr>
          <p:cNvSpPr>
            <a:spLocks noChangeAspect="1"/>
          </p:cNvSpPr>
          <p:nvPr/>
        </p:nvSpPr>
        <p:spPr>
          <a:xfrm>
            <a:off x="905337" y="731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74" name="Rounded Rectangle 73">
            <a:extLst>
              <a:ext uri="{FF2B5EF4-FFF2-40B4-BE49-F238E27FC236}">
                <a16:creationId xmlns:a16="http://schemas.microsoft.com/office/drawing/2014/main" id="{43DB94E3-BAF3-034F-B49F-CA2D801173F4}"/>
              </a:ext>
            </a:extLst>
          </p:cNvPr>
          <p:cNvSpPr>
            <a:spLocks noChangeAspect="1"/>
          </p:cNvSpPr>
          <p:nvPr/>
        </p:nvSpPr>
        <p:spPr>
          <a:xfrm>
            <a:off x="1776132" y="17265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5" name="Rounded Rectangle 74">
            <a:extLst>
              <a:ext uri="{FF2B5EF4-FFF2-40B4-BE49-F238E27FC236}">
                <a16:creationId xmlns:a16="http://schemas.microsoft.com/office/drawing/2014/main" id="{13A80560-5A7F-9B42-ABA4-8F622EDC9792}"/>
              </a:ext>
            </a:extLst>
          </p:cNvPr>
          <p:cNvSpPr>
            <a:spLocks noChangeAspect="1"/>
          </p:cNvSpPr>
          <p:nvPr/>
        </p:nvSpPr>
        <p:spPr>
          <a:xfrm>
            <a:off x="2178846" y="19685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6" name="Rounded Rectangle 75">
            <a:extLst>
              <a:ext uri="{FF2B5EF4-FFF2-40B4-BE49-F238E27FC236}">
                <a16:creationId xmlns:a16="http://schemas.microsoft.com/office/drawing/2014/main" id="{10F1730D-2742-CC4E-B6C9-D53978202C5B}"/>
              </a:ext>
            </a:extLst>
          </p:cNvPr>
          <p:cNvSpPr>
            <a:spLocks noChangeAspect="1"/>
          </p:cNvSpPr>
          <p:nvPr/>
        </p:nvSpPr>
        <p:spPr>
          <a:xfrm>
            <a:off x="4183707" y="866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7" name="Rounded Rectangle 76">
            <a:extLst>
              <a:ext uri="{FF2B5EF4-FFF2-40B4-BE49-F238E27FC236}">
                <a16:creationId xmlns:a16="http://schemas.microsoft.com/office/drawing/2014/main" id="{6CEB7E3B-FB34-1E44-957C-16B1B728EE32}"/>
              </a:ext>
            </a:extLst>
          </p:cNvPr>
          <p:cNvSpPr>
            <a:spLocks noChangeAspect="1"/>
          </p:cNvSpPr>
          <p:nvPr/>
        </p:nvSpPr>
        <p:spPr>
          <a:xfrm>
            <a:off x="7453040" y="77031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8" name="Text Placeholder 1">
            <a:extLst>
              <a:ext uri="{FF2B5EF4-FFF2-40B4-BE49-F238E27FC236}">
                <a16:creationId xmlns:a16="http://schemas.microsoft.com/office/drawing/2014/main" id="{525FA075-85D0-DC44-AE1B-423CBA4C3E02}"/>
              </a:ext>
            </a:extLst>
          </p:cNvPr>
          <p:cNvSpPr txBox="1">
            <a:spLocks/>
          </p:cNvSpPr>
          <p:nvPr/>
        </p:nvSpPr>
        <p:spPr>
          <a:xfrm>
            <a:off x="6907427" y="4435997"/>
            <a:ext cx="858729"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0000"/>
              </a:lnSpc>
            </a:pPr>
            <a:r>
              <a:rPr lang="en-IN" sz="900" dirty="0"/>
              <a:t>External DB Systems</a:t>
            </a:r>
          </a:p>
        </p:txBody>
      </p:sp>
    </p:spTree>
    <p:extLst>
      <p:ext uri="{BB962C8B-B14F-4D97-AF65-F5344CB8AC3E}">
        <p14:creationId xmlns:p14="http://schemas.microsoft.com/office/powerpoint/2010/main" val="2157270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agram&#10;&#10;Description automatically generated">
            <a:extLst>
              <a:ext uri="{FF2B5EF4-FFF2-40B4-BE49-F238E27FC236}">
                <a16:creationId xmlns:a16="http://schemas.microsoft.com/office/drawing/2014/main" id="{27756A21-CF11-7448-A89B-6F90ED28F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549"/>
            <a:ext cx="7766156" cy="4190987"/>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 Speedup the APIs Using Akamai CDN</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894361" y="731764"/>
            <a:ext cx="4272144" cy="631381"/>
            <a:chOff x="7455580" y="4378620"/>
            <a:chExt cx="4296397" cy="631381"/>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3417872"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and Driver Mobile Application</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36535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layer contains six web based dashboards and UI with one driver mobile application which will be further connected either via Akamai CDN to speedup the API responses  or without CDN.</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13735" y="16239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29789" y="1623951"/>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Intelligent Platform (CDN)</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29790" y="1889980"/>
            <a:ext cx="3856089" cy="3999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Akamai Intelligent Platform will be responsible to manage various API challenges including latency, reliability traffic spikes for the heavy used servers running critical microservices.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13735" y="254074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29789" y="2540744"/>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Platform - Production Subscription</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29790" y="2817406"/>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production subscription environment infrastructure setup will be responsible for the services the requests and executing the business logic and respond back to the requests.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13735" y="343604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29790" y="343604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DB and Storage</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29790" y="369144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External DB and storage which includes country wise DBs for now in the next phases there will be more data sources to the system including Data Warehouses, Data Lakes, File Systems and other third-party data sources.</a:t>
            </a:r>
          </a:p>
        </p:txBody>
      </p:sp>
      <p:sp>
        <p:nvSpPr>
          <p:cNvPr id="73" name="Rounded Rectangle 72">
            <a:extLst>
              <a:ext uri="{FF2B5EF4-FFF2-40B4-BE49-F238E27FC236}">
                <a16:creationId xmlns:a16="http://schemas.microsoft.com/office/drawing/2014/main" id="{D8F19FCA-63E6-7B49-B082-B491C8574B0B}"/>
              </a:ext>
            </a:extLst>
          </p:cNvPr>
          <p:cNvSpPr>
            <a:spLocks noChangeAspect="1"/>
          </p:cNvSpPr>
          <p:nvPr/>
        </p:nvSpPr>
        <p:spPr>
          <a:xfrm>
            <a:off x="905337" y="731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74" name="Rounded Rectangle 73">
            <a:extLst>
              <a:ext uri="{FF2B5EF4-FFF2-40B4-BE49-F238E27FC236}">
                <a16:creationId xmlns:a16="http://schemas.microsoft.com/office/drawing/2014/main" id="{43DB94E3-BAF3-034F-B49F-CA2D801173F4}"/>
              </a:ext>
            </a:extLst>
          </p:cNvPr>
          <p:cNvSpPr>
            <a:spLocks noChangeAspect="1"/>
          </p:cNvSpPr>
          <p:nvPr/>
        </p:nvSpPr>
        <p:spPr>
          <a:xfrm>
            <a:off x="1776132" y="17265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5" name="Rounded Rectangle 74">
            <a:extLst>
              <a:ext uri="{FF2B5EF4-FFF2-40B4-BE49-F238E27FC236}">
                <a16:creationId xmlns:a16="http://schemas.microsoft.com/office/drawing/2014/main" id="{13A80560-5A7F-9B42-ABA4-8F622EDC9792}"/>
              </a:ext>
            </a:extLst>
          </p:cNvPr>
          <p:cNvSpPr>
            <a:spLocks noChangeAspect="1"/>
          </p:cNvSpPr>
          <p:nvPr/>
        </p:nvSpPr>
        <p:spPr>
          <a:xfrm>
            <a:off x="2178846" y="19685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6" name="Rounded Rectangle 75">
            <a:extLst>
              <a:ext uri="{FF2B5EF4-FFF2-40B4-BE49-F238E27FC236}">
                <a16:creationId xmlns:a16="http://schemas.microsoft.com/office/drawing/2014/main" id="{10F1730D-2742-CC4E-B6C9-D53978202C5B}"/>
              </a:ext>
            </a:extLst>
          </p:cNvPr>
          <p:cNvSpPr>
            <a:spLocks noChangeAspect="1"/>
          </p:cNvSpPr>
          <p:nvPr/>
        </p:nvSpPr>
        <p:spPr>
          <a:xfrm>
            <a:off x="4183707" y="866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7" name="Rounded Rectangle 76">
            <a:extLst>
              <a:ext uri="{FF2B5EF4-FFF2-40B4-BE49-F238E27FC236}">
                <a16:creationId xmlns:a16="http://schemas.microsoft.com/office/drawing/2014/main" id="{6CEB7E3B-FB34-1E44-957C-16B1B728EE32}"/>
              </a:ext>
            </a:extLst>
          </p:cNvPr>
          <p:cNvSpPr>
            <a:spLocks noChangeAspect="1"/>
          </p:cNvSpPr>
          <p:nvPr/>
        </p:nvSpPr>
        <p:spPr>
          <a:xfrm>
            <a:off x="7453040" y="77031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8" name="Text Placeholder 1">
            <a:extLst>
              <a:ext uri="{FF2B5EF4-FFF2-40B4-BE49-F238E27FC236}">
                <a16:creationId xmlns:a16="http://schemas.microsoft.com/office/drawing/2014/main" id="{525FA075-85D0-DC44-AE1B-423CBA4C3E02}"/>
              </a:ext>
            </a:extLst>
          </p:cNvPr>
          <p:cNvSpPr txBox="1">
            <a:spLocks/>
          </p:cNvSpPr>
          <p:nvPr/>
        </p:nvSpPr>
        <p:spPr>
          <a:xfrm>
            <a:off x="6907427" y="4435997"/>
            <a:ext cx="858729"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0000"/>
              </a:lnSpc>
            </a:pPr>
            <a:r>
              <a:rPr lang="en-IN" sz="900" dirty="0"/>
              <a:t>External DB Systems</a:t>
            </a:r>
          </a:p>
        </p:txBody>
      </p:sp>
    </p:spTree>
    <p:extLst>
      <p:ext uri="{BB962C8B-B14F-4D97-AF65-F5344CB8AC3E}">
        <p14:creationId xmlns:p14="http://schemas.microsoft.com/office/powerpoint/2010/main" val="19836991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Azure API Management &amp; Gateways</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880515"/>
            <a:chOff x="7455580" y="4378620"/>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with Real DOM</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web based dashboard application which will be developed in </a:t>
              </a:r>
              <a:r>
                <a:rPr lang="en-IN" sz="900" b="0" dirty="0" err="1"/>
                <a:t>React.js</a:t>
              </a:r>
              <a:r>
                <a:rPr lang="en-IN" sz="900" b="0" dirty="0"/>
                <a:t>. The modules will be listed as Store Dashboard, Command Centre, Driver Management, Cashier Dashboard, Admin Dashboard and Analytics Dashboard.</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5754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4" y="1526322"/>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Intelligent Platform (CDN)</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792351"/>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Akamai Intelligent Platform will be responsible to manage various API challenges including latency, reliability traffic spikes for the heavy used servers running critical microservices.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22432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22305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Valid Client Application Request</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507199"/>
            <a:ext cx="3856089" cy="22535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All the requests made via the application will be further validated via the API Management and API Gateways to check the trusted application requests.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28464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4" y="2846437"/>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XSS Attack</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31230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By using the WAF for API Gateway APIs to protect from attacks such as SQL injection and Cross-Site Scripting (XSS). Additionally, we can filter web requests based on IP address, geographic area, request size, and/or string or regular expression patterns using the rules.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36528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36528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Crawler/Scrapper</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3959035"/>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protect the assets from web crawlers and scrappers to scrap the data from the ALMP system API the application gateway security enhancements include TLS policy management and end-to-end TLS support. Application security is strengthened by WAF integration into Application Gateway.</a:t>
            </a:r>
          </a:p>
        </p:txBody>
      </p:sp>
      <p:pic>
        <p:nvPicPr>
          <p:cNvPr id="6" name="Picture 5" descr="Graphical user interface, application&#10;&#10;Description automatically generated">
            <a:extLst>
              <a:ext uri="{FF2B5EF4-FFF2-40B4-BE49-F238E27FC236}">
                <a16:creationId xmlns:a16="http://schemas.microsoft.com/office/drawing/2014/main" id="{4CB04566-8383-3849-9F3D-B8F4A2498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6372"/>
            <a:ext cx="7825239" cy="4515887"/>
          </a:xfrm>
          <a:prstGeom prst="rect">
            <a:avLst/>
          </a:prstGeom>
        </p:spPr>
      </p:pic>
      <p:sp>
        <p:nvSpPr>
          <p:cNvPr id="31" name="Rounded Rectangle 30">
            <a:extLst>
              <a:ext uri="{FF2B5EF4-FFF2-40B4-BE49-F238E27FC236}">
                <a16:creationId xmlns:a16="http://schemas.microsoft.com/office/drawing/2014/main" id="{FE78AB67-C740-D04D-B3DC-19A17F6A6E58}"/>
              </a:ext>
            </a:extLst>
          </p:cNvPr>
          <p:cNvSpPr>
            <a:spLocks noChangeAspect="1"/>
          </p:cNvSpPr>
          <p:nvPr/>
        </p:nvSpPr>
        <p:spPr>
          <a:xfrm>
            <a:off x="930050" y="9978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2" name="Rounded Rectangle 31">
            <a:extLst>
              <a:ext uri="{FF2B5EF4-FFF2-40B4-BE49-F238E27FC236}">
                <a16:creationId xmlns:a16="http://schemas.microsoft.com/office/drawing/2014/main" id="{315801A1-4F84-9642-B42B-5CC5C9A58827}"/>
              </a:ext>
            </a:extLst>
          </p:cNvPr>
          <p:cNvSpPr>
            <a:spLocks noChangeAspect="1"/>
          </p:cNvSpPr>
          <p:nvPr/>
        </p:nvSpPr>
        <p:spPr>
          <a:xfrm>
            <a:off x="1878056" y="8162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3" name="Rounded Rectangle 32">
            <a:extLst>
              <a:ext uri="{FF2B5EF4-FFF2-40B4-BE49-F238E27FC236}">
                <a16:creationId xmlns:a16="http://schemas.microsoft.com/office/drawing/2014/main" id="{FB68CA2D-DB4E-CF42-BAD7-AA63C94F94B8}"/>
              </a:ext>
            </a:extLst>
          </p:cNvPr>
          <p:cNvSpPr>
            <a:spLocks noChangeAspect="1"/>
          </p:cNvSpPr>
          <p:nvPr/>
        </p:nvSpPr>
        <p:spPr>
          <a:xfrm>
            <a:off x="1198526" y="301931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4" name="Rounded Rectangle 33">
            <a:extLst>
              <a:ext uri="{FF2B5EF4-FFF2-40B4-BE49-F238E27FC236}">
                <a16:creationId xmlns:a16="http://schemas.microsoft.com/office/drawing/2014/main" id="{0776EF4A-8987-0042-8B98-8500AA7E7890}"/>
              </a:ext>
            </a:extLst>
          </p:cNvPr>
          <p:cNvSpPr>
            <a:spLocks noChangeAspect="1"/>
          </p:cNvSpPr>
          <p:nvPr/>
        </p:nvSpPr>
        <p:spPr>
          <a:xfrm>
            <a:off x="2146532" y="42605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5" name="Rounded Rectangle 34">
            <a:extLst>
              <a:ext uri="{FF2B5EF4-FFF2-40B4-BE49-F238E27FC236}">
                <a16:creationId xmlns:a16="http://schemas.microsoft.com/office/drawing/2014/main" id="{A97FE62E-C5F1-C342-9C8D-4F5AC9BF8F5A}"/>
              </a:ext>
            </a:extLst>
          </p:cNvPr>
          <p:cNvSpPr>
            <a:spLocks noChangeAspect="1"/>
          </p:cNvSpPr>
          <p:nvPr/>
        </p:nvSpPr>
        <p:spPr>
          <a:xfrm>
            <a:off x="1408037" y="421578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6" name="Rounded Rectangle 35">
            <a:extLst>
              <a:ext uri="{FF2B5EF4-FFF2-40B4-BE49-F238E27FC236}">
                <a16:creationId xmlns:a16="http://schemas.microsoft.com/office/drawing/2014/main" id="{ACD1DC43-5996-B14E-9193-220FE17D9E08}"/>
              </a:ext>
            </a:extLst>
          </p:cNvPr>
          <p:cNvSpPr>
            <a:spLocks noChangeAspect="1"/>
          </p:cNvSpPr>
          <p:nvPr/>
        </p:nvSpPr>
        <p:spPr>
          <a:xfrm>
            <a:off x="179836" y="539574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7" name="Text Placeholder 1">
            <a:extLst>
              <a:ext uri="{FF2B5EF4-FFF2-40B4-BE49-F238E27FC236}">
                <a16:creationId xmlns:a16="http://schemas.microsoft.com/office/drawing/2014/main" id="{5722DDDA-0397-734F-857A-DBD4AABE3856}"/>
              </a:ext>
            </a:extLst>
          </p:cNvPr>
          <p:cNvSpPr txBox="1">
            <a:spLocks/>
          </p:cNvSpPr>
          <p:nvPr/>
        </p:nvSpPr>
        <p:spPr>
          <a:xfrm>
            <a:off x="595890" y="5395749"/>
            <a:ext cx="2871209"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Active Directory &amp; Key Vault</a:t>
            </a:r>
          </a:p>
        </p:txBody>
      </p:sp>
      <p:sp>
        <p:nvSpPr>
          <p:cNvPr id="38" name="Text Placeholder 1">
            <a:extLst>
              <a:ext uri="{FF2B5EF4-FFF2-40B4-BE49-F238E27FC236}">
                <a16:creationId xmlns:a16="http://schemas.microsoft.com/office/drawing/2014/main" id="{EEE4191D-8423-3043-8FDC-C7D587FF6427}"/>
              </a:ext>
            </a:extLst>
          </p:cNvPr>
          <p:cNvSpPr txBox="1">
            <a:spLocks/>
          </p:cNvSpPr>
          <p:nvPr/>
        </p:nvSpPr>
        <p:spPr>
          <a:xfrm>
            <a:off x="595891" y="565114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modules including drivers, admins, cashier etc will be authenticated via Azure AD with for securely storing and accessing secrets via key vault.</a:t>
            </a:r>
          </a:p>
        </p:txBody>
      </p:sp>
      <p:sp>
        <p:nvSpPr>
          <p:cNvPr id="39" name="Rounded Rectangle 38">
            <a:extLst>
              <a:ext uri="{FF2B5EF4-FFF2-40B4-BE49-F238E27FC236}">
                <a16:creationId xmlns:a16="http://schemas.microsoft.com/office/drawing/2014/main" id="{C3E18D5C-A366-9A44-82E5-C5864AAF5ED7}"/>
              </a:ext>
            </a:extLst>
          </p:cNvPr>
          <p:cNvSpPr>
            <a:spLocks noChangeAspect="1"/>
          </p:cNvSpPr>
          <p:nvPr/>
        </p:nvSpPr>
        <p:spPr>
          <a:xfrm>
            <a:off x="179836" y="619180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40" name="Text Placeholder 1">
            <a:extLst>
              <a:ext uri="{FF2B5EF4-FFF2-40B4-BE49-F238E27FC236}">
                <a16:creationId xmlns:a16="http://schemas.microsoft.com/office/drawing/2014/main" id="{9A792B60-0DC4-C54A-874B-CFB3F529E007}"/>
              </a:ext>
            </a:extLst>
          </p:cNvPr>
          <p:cNvSpPr txBox="1">
            <a:spLocks/>
          </p:cNvSpPr>
          <p:nvPr/>
        </p:nvSpPr>
        <p:spPr>
          <a:xfrm>
            <a:off x="595891" y="6191805"/>
            <a:ext cx="301742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Production Azure Kubernetes Services</a:t>
            </a:r>
          </a:p>
        </p:txBody>
      </p:sp>
      <p:sp>
        <p:nvSpPr>
          <p:cNvPr id="41" name="Text Placeholder 1">
            <a:extLst>
              <a:ext uri="{FF2B5EF4-FFF2-40B4-BE49-F238E27FC236}">
                <a16:creationId xmlns:a16="http://schemas.microsoft.com/office/drawing/2014/main" id="{27DA5190-81B4-BA40-A5DB-416B96530E86}"/>
              </a:ext>
            </a:extLst>
          </p:cNvPr>
          <p:cNvSpPr txBox="1">
            <a:spLocks/>
          </p:cNvSpPr>
          <p:nvPr/>
        </p:nvSpPr>
        <p:spPr>
          <a:xfrm>
            <a:off x="595891" y="644720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Production microservices layer hosted on production AKS with storage and DB and event streaming platform.</a:t>
            </a:r>
          </a:p>
        </p:txBody>
      </p:sp>
      <p:sp>
        <p:nvSpPr>
          <p:cNvPr id="42" name="Rounded Rectangle 41">
            <a:extLst>
              <a:ext uri="{FF2B5EF4-FFF2-40B4-BE49-F238E27FC236}">
                <a16:creationId xmlns:a16="http://schemas.microsoft.com/office/drawing/2014/main" id="{266127CA-6111-674D-8CA9-26521E2AF29A}"/>
              </a:ext>
            </a:extLst>
          </p:cNvPr>
          <p:cNvSpPr>
            <a:spLocks noChangeAspect="1"/>
          </p:cNvSpPr>
          <p:nvPr/>
        </p:nvSpPr>
        <p:spPr>
          <a:xfrm>
            <a:off x="4520132" y="53914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43" name="Text Placeholder 1">
            <a:extLst>
              <a:ext uri="{FF2B5EF4-FFF2-40B4-BE49-F238E27FC236}">
                <a16:creationId xmlns:a16="http://schemas.microsoft.com/office/drawing/2014/main" id="{6C5729A7-F73B-1040-ADB7-87BA7C999298}"/>
              </a:ext>
            </a:extLst>
          </p:cNvPr>
          <p:cNvSpPr txBox="1">
            <a:spLocks/>
          </p:cNvSpPr>
          <p:nvPr/>
        </p:nvSpPr>
        <p:spPr>
          <a:xfrm>
            <a:off x="4936187" y="539140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DB and Storage</a:t>
            </a:r>
          </a:p>
        </p:txBody>
      </p:sp>
      <p:sp>
        <p:nvSpPr>
          <p:cNvPr id="44" name="Text Placeholder 1">
            <a:extLst>
              <a:ext uri="{FF2B5EF4-FFF2-40B4-BE49-F238E27FC236}">
                <a16:creationId xmlns:a16="http://schemas.microsoft.com/office/drawing/2014/main" id="{BE4919F8-519C-B644-B260-9590A39F2D84}"/>
              </a:ext>
            </a:extLst>
          </p:cNvPr>
          <p:cNvSpPr txBox="1">
            <a:spLocks/>
          </p:cNvSpPr>
          <p:nvPr/>
        </p:nvSpPr>
        <p:spPr>
          <a:xfrm>
            <a:off x="4936188" y="5646798"/>
            <a:ext cx="2889051" cy="80040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extern data sources which will be responsible to provide the real time data ingestion to the ALMP platform. The system is capable of handling the current data sources which is SDM via SDK and any other new system which may be planned in future by mapping the datasets via configurations.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7939230" y="444862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8355285" y="4448620"/>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API Management</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8355286" y="4704017"/>
            <a:ext cx="3537102" cy="62766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API Management will helps in meeting the challenges like abstract backend architecture diversity and complexity from API consumers, Securely expose services hosted, protect, accelerate, and observe APIs and enable API discovery and consumption by internal and external users.</a:t>
            </a:r>
          </a:p>
        </p:txBody>
      </p:sp>
      <p:sp>
        <p:nvSpPr>
          <p:cNvPr id="52" name="Rounded Rectangle 51">
            <a:extLst>
              <a:ext uri="{FF2B5EF4-FFF2-40B4-BE49-F238E27FC236}">
                <a16:creationId xmlns:a16="http://schemas.microsoft.com/office/drawing/2014/main" id="{603BE2C2-C163-1344-B193-EF24AB0C1B9F}"/>
              </a:ext>
            </a:extLst>
          </p:cNvPr>
          <p:cNvSpPr>
            <a:spLocks noChangeAspect="1"/>
          </p:cNvSpPr>
          <p:nvPr/>
        </p:nvSpPr>
        <p:spPr>
          <a:xfrm>
            <a:off x="2564378"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53" name="Rounded Rectangle 52">
            <a:extLst>
              <a:ext uri="{FF2B5EF4-FFF2-40B4-BE49-F238E27FC236}">
                <a16:creationId xmlns:a16="http://schemas.microsoft.com/office/drawing/2014/main" id="{52365E17-6036-4D46-94FF-B3BA1B7ADB48}"/>
              </a:ext>
            </a:extLst>
          </p:cNvPr>
          <p:cNvSpPr>
            <a:spLocks noChangeAspect="1"/>
          </p:cNvSpPr>
          <p:nvPr/>
        </p:nvSpPr>
        <p:spPr>
          <a:xfrm>
            <a:off x="2389697" y="2271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70" name="Rounded Rectangle 69">
            <a:extLst>
              <a:ext uri="{FF2B5EF4-FFF2-40B4-BE49-F238E27FC236}">
                <a16:creationId xmlns:a16="http://schemas.microsoft.com/office/drawing/2014/main" id="{05E247C3-30FE-B448-951D-6AF65DB0DBF9}"/>
              </a:ext>
            </a:extLst>
          </p:cNvPr>
          <p:cNvSpPr>
            <a:spLocks noChangeAspect="1"/>
          </p:cNvSpPr>
          <p:nvPr/>
        </p:nvSpPr>
        <p:spPr>
          <a:xfrm>
            <a:off x="7939229" y="53339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71" name="Text Placeholder 1">
            <a:extLst>
              <a:ext uri="{FF2B5EF4-FFF2-40B4-BE49-F238E27FC236}">
                <a16:creationId xmlns:a16="http://schemas.microsoft.com/office/drawing/2014/main" id="{D9F159BD-378C-9845-9575-2F6629B5CF5F}"/>
              </a:ext>
            </a:extLst>
          </p:cNvPr>
          <p:cNvSpPr txBox="1">
            <a:spLocks/>
          </p:cNvSpPr>
          <p:nvPr/>
        </p:nvSpPr>
        <p:spPr>
          <a:xfrm>
            <a:off x="8355284" y="5333921"/>
            <a:ext cx="337920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Application Gateway with WAF</a:t>
            </a:r>
          </a:p>
        </p:txBody>
      </p:sp>
      <p:sp>
        <p:nvSpPr>
          <p:cNvPr id="72" name="Text Placeholder 1">
            <a:extLst>
              <a:ext uri="{FF2B5EF4-FFF2-40B4-BE49-F238E27FC236}">
                <a16:creationId xmlns:a16="http://schemas.microsoft.com/office/drawing/2014/main" id="{ACBEF65B-47C8-C94D-BBD7-D4BBAFDB5A77}"/>
              </a:ext>
            </a:extLst>
          </p:cNvPr>
          <p:cNvSpPr txBox="1">
            <a:spLocks/>
          </p:cNvSpPr>
          <p:nvPr/>
        </p:nvSpPr>
        <p:spPr>
          <a:xfrm>
            <a:off x="8355284" y="5589317"/>
            <a:ext cx="3836715" cy="114914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Application Gateway operates as an application delivery controller (ADC). Creates custom rules to suit the needs of ALMP security rules. It monitors and logs all threat alerts. Validation of JWT token based on </a:t>
            </a:r>
            <a:r>
              <a:rPr lang="en-IN" sz="900" b="0" dirty="0" err="1"/>
              <a:t>oAuth</a:t>
            </a:r>
            <a:r>
              <a:rPr lang="en-IN" sz="900" b="0" dirty="0"/>
              <a:t> 2.0 authentication protocols standards. content-based Routing, ability to host multiple websites, and security enhancements. Azure Web Application Firewall (WAF) on Azure Front Door provides centralized protection for your web applications. WAF defends your web services against common exploits and vulnerabilities. </a:t>
            </a:r>
          </a:p>
        </p:txBody>
      </p:sp>
      <p:sp>
        <p:nvSpPr>
          <p:cNvPr id="84" name="Text Placeholder 1">
            <a:extLst>
              <a:ext uri="{FF2B5EF4-FFF2-40B4-BE49-F238E27FC236}">
                <a16:creationId xmlns:a16="http://schemas.microsoft.com/office/drawing/2014/main" id="{1209765A-1B1B-E340-8A16-1E7C09FA68FD}"/>
              </a:ext>
            </a:extLst>
          </p:cNvPr>
          <p:cNvSpPr txBox="1">
            <a:spLocks/>
          </p:cNvSpPr>
          <p:nvPr/>
        </p:nvSpPr>
        <p:spPr>
          <a:xfrm>
            <a:off x="4575997" y="5460560"/>
            <a:ext cx="370757"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IN" sz="1200" b="0" dirty="0"/>
              <a:t>10</a:t>
            </a:r>
          </a:p>
        </p:txBody>
      </p:sp>
      <p:sp>
        <p:nvSpPr>
          <p:cNvPr id="73" name="Rounded Rectangle 72">
            <a:extLst>
              <a:ext uri="{FF2B5EF4-FFF2-40B4-BE49-F238E27FC236}">
                <a16:creationId xmlns:a16="http://schemas.microsoft.com/office/drawing/2014/main" id="{08D56EED-6A5E-C8F3-8072-D56BBCFE804C}"/>
              </a:ext>
            </a:extLst>
          </p:cNvPr>
          <p:cNvSpPr>
            <a:spLocks noChangeAspect="1"/>
          </p:cNvSpPr>
          <p:nvPr/>
        </p:nvSpPr>
        <p:spPr>
          <a:xfrm>
            <a:off x="3613315" y="47995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76" name="Rounded Rectangle 75">
            <a:extLst>
              <a:ext uri="{FF2B5EF4-FFF2-40B4-BE49-F238E27FC236}">
                <a16:creationId xmlns:a16="http://schemas.microsoft.com/office/drawing/2014/main" id="{5D33F6B6-3AD9-64A4-40B3-2841F4038B31}"/>
              </a:ext>
            </a:extLst>
          </p:cNvPr>
          <p:cNvSpPr>
            <a:spLocks noChangeAspect="1"/>
          </p:cNvSpPr>
          <p:nvPr/>
        </p:nvSpPr>
        <p:spPr>
          <a:xfrm>
            <a:off x="6246475" y="2136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77" name="Rounded Rectangle 76">
            <a:extLst>
              <a:ext uri="{FF2B5EF4-FFF2-40B4-BE49-F238E27FC236}">
                <a16:creationId xmlns:a16="http://schemas.microsoft.com/office/drawing/2014/main" id="{0F6A2600-2470-EEE3-DA2C-2E4362AC36B7}"/>
              </a:ext>
            </a:extLst>
          </p:cNvPr>
          <p:cNvSpPr>
            <a:spLocks noChangeAspect="1"/>
          </p:cNvSpPr>
          <p:nvPr/>
        </p:nvSpPr>
        <p:spPr>
          <a:xfrm>
            <a:off x="7259096" y="464946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78" name="Text Placeholder 1">
            <a:extLst>
              <a:ext uri="{FF2B5EF4-FFF2-40B4-BE49-F238E27FC236}">
                <a16:creationId xmlns:a16="http://schemas.microsoft.com/office/drawing/2014/main" id="{37D2163E-FDC7-C7B6-8F1E-4EB202D627BE}"/>
              </a:ext>
            </a:extLst>
          </p:cNvPr>
          <p:cNvSpPr txBox="1">
            <a:spLocks/>
          </p:cNvSpPr>
          <p:nvPr/>
        </p:nvSpPr>
        <p:spPr>
          <a:xfrm>
            <a:off x="7314961" y="4718620"/>
            <a:ext cx="370757"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IN" sz="1200" b="0" dirty="0"/>
              <a:t>10</a:t>
            </a:r>
          </a:p>
        </p:txBody>
      </p:sp>
    </p:spTree>
    <p:extLst>
      <p:ext uri="{BB962C8B-B14F-4D97-AF65-F5344CB8AC3E}">
        <p14:creationId xmlns:p14="http://schemas.microsoft.com/office/powerpoint/2010/main" val="20269001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DevTest and DevOps for Microservices (Plan Phase)</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41564" y="4914196"/>
            <a:ext cx="5439891" cy="880515"/>
            <a:chOff x="7455580" y="4503315"/>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503315"/>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503315"/>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DevTest Labs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769344"/>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Provides labs that have all the necessary tools and software to create environments. Developers can efficiently self-manage resources without waiting for approvals. With DevTest Labs, teams can control costs and regulate resources per lab, granting developers permission and flexibility to operate with the cost constraints.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60939" y="56632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476993" y="566321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Container Registry</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476994" y="5929247"/>
            <a:ext cx="4476402" cy="42749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will supports building, storing, and managing container images for ALMP modules and artifacts in private registries for all types of container deployments.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60939" y="627786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476993" y="627786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GitHub Actions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476994" y="6554528"/>
            <a:ext cx="438241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Builds the microservice container images and pushes them to Azure Container Registries and updates the latest tag of repositories for continuous integration (CI).</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5937238" y="495908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6353292" y="4959080"/>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Key Vault</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6353293" y="5235742"/>
            <a:ext cx="4938161"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Securely stores and tightly controls access to secrets like API keys, passwords, and certificates used in ALMP platform.</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5937238" y="554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6353293" y="55495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AD</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6353293" y="5804975"/>
            <a:ext cx="5035143"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Active Directory (Azure AD) enterprise identity platform provides single sign-on and multifactor authentication to govern user access. Azure role-based access control (Azure RBAC) restricts access to protected resources, preventing unauthorized or inadvertent modification of production resources.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5937238" y="62818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6353293" y="62818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Monitor</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6353293" y="6537256"/>
            <a:ext cx="493816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Responsible to monitor both Production and DevTest environments. Azure monitor collects log data from VM operating systems and crash </a:t>
            </a:r>
            <a:r>
              <a:rPr lang="en-IN" sz="900" b="0" dirty="0" err="1"/>
              <a:t>dumpfiles</a:t>
            </a:r>
            <a:r>
              <a:rPr lang="en-IN" sz="900" b="0" dirty="0"/>
              <a:t>, and aggregates them for viewing in Microsoft Defender for Cloud.</a:t>
            </a:r>
          </a:p>
        </p:txBody>
      </p:sp>
      <p:pic>
        <p:nvPicPr>
          <p:cNvPr id="4" name="Picture 3" descr="Diagram&#10;&#10;Description automatically generated">
            <a:extLst>
              <a:ext uri="{FF2B5EF4-FFF2-40B4-BE49-F238E27FC236}">
                <a16:creationId xmlns:a16="http://schemas.microsoft.com/office/drawing/2014/main" id="{2FF357D7-F2EE-3249-92A3-A0C793566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52" y="646207"/>
            <a:ext cx="10720112" cy="4189369"/>
          </a:xfrm>
          <a:prstGeom prst="rect">
            <a:avLst/>
          </a:prstGeom>
        </p:spPr>
      </p:pic>
      <p:sp>
        <p:nvSpPr>
          <p:cNvPr id="51" name="Rounded Rectangle 50">
            <a:extLst>
              <a:ext uri="{FF2B5EF4-FFF2-40B4-BE49-F238E27FC236}">
                <a16:creationId xmlns:a16="http://schemas.microsoft.com/office/drawing/2014/main" id="{7B7E3E15-77FD-C411-3E9B-9FD3430FBD24}"/>
              </a:ext>
            </a:extLst>
          </p:cNvPr>
          <p:cNvSpPr>
            <a:spLocks noChangeAspect="1"/>
          </p:cNvSpPr>
          <p:nvPr/>
        </p:nvSpPr>
        <p:spPr>
          <a:xfrm>
            <a:off x="946143" y="143370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52" name="Rounded Rectangle 51">
            <a:extLst>
              <a:ext uri="{FF2B5EF4-FFF2-40B4-BE49-F238E27FC236}">
                <a16:creationId xmlns:a16="http://schemas.microsoft.com/office/drawing/2014/main" id="{CBCD95A6-46D2-2819-7F33-B3DC6D226C6A}"/>
              </a:ext>
            </a:extLst>
          </p:cNvPr>
          <p:cNvSpPr>
            <a:spLocks noChangeAspect="1"/>
          </p:cNvSpPr>
          <p:nvPr/>
        </p:nvSpPr>
        <p:spPr>
          <a:xfrm>
            <a:off x="3284103" y="16080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3" name="Rounded Rectangle 52">
            <a:extLst>
              <a:ext uri="{FF2B5EF4-FFF2-40B4-BE49-F238E27FC236}">
                <a16:creationId xmlns:a16="http://schemas.microsoft.com/office/drawing/2014/main" id="{71905102-ED7C-F0C4-4C92-50B0D92A9982}"/>
              </a:ext>
            </a:extLst>
          </p:cNvPr>
          <p:cNvSpPr>
            <a:spLocks noChangeAspect="1"/>
          </p:cNvSpPr>
          <p:nvPr/>
        </p:nvSpPr>
        <p:spPr>
          <a:xfrm>
            <a:off x="5889213" y="15947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4" name="Rounded Rectangle 53">
            <a:extLst>
              <a:ext uri="{FF2B5EF4-FFF2-40B4-BE49-F238E27FC236}">
                <a16:creationId xmlns:a16="http://schemas.microsoft.com/office/drawing/2014/main" id="{F9377437-AE38-7528-F6DA-88307AA439BC}"/>
              </a:ext>
            </a:extLst>
          </p:cNvPr>
          <p:cNvSpPr>
            <a:spLocks noChangeAspect="1"/>
          </p:cNvSpPr>
          <p:nvPr/>
        </p:nvSpPr>
        <p:spPr>
          <a:xfrm>
            <a:off x="5481456" y="9616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55" name="Rounded Rectangle 54">
            <a:extLst>
              <a:ext uri="{FF2B5EF4-FFF2-40B4-BE49-F238E27FC236}">
                <a16:creationId xmlns:a16="http://schemas.microsoft.com/office/drawing/2014/main" id="{53E76345-E0E4-B2DF-4827-065567096B29}"/>
              </a:ext>
            </a:extLst>
          </p:cNvPr>
          <p:cNvSpPr>
            <a:spLocks noChangeAspect="1"/>
          </p:cNvSpPr>
          <p:nvPr/>
        </p:nvSpPr>
        <p:spPr>
          <a:xfrm>
            <a:off x="3672937" y="9842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56" name="Rounded Rectangle 55">
            <a:extLst>
              <a:ext uri="{FF2B5EF4-FFF2-40B4-BE49-F238E27FC236}">
                <a16:creationId xmlns:a16="http://schemas.microsoft.com/office/drawing/2014/main" id="{6D2DE9BC-C7AA-5373-C090-690CA46BBD29}"/>
              </a:ext>
            </a:extLst>
          </p:cNvPr>
          <p:cNvSpPr>
            <a:spLocks noChangeAspect="1"/>
          </p:cNvSpPr>
          <p:nvPr/>
        </p:nvSpPr>
        <p:spPr>
          <a:xfrm>
            <a:off x="4684920" y="25553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57" name="Rounded Rectangle 56">
            <a:extLst>
              <a:ext uri="{FF2B5EF4-FFF2-40B4-BE49-F238E27FC236}">
                <a16:creationId xmlns:a16="http://schemas.microsoft.com/office/drawing/2014/main" id="{B52C1B85-4548-9885-2C69-EFD260895455}"/>
              </a:ext>
            </a:extLst>
          </p:cNvPr>
          <p:cNvSpPr>
            <a:spLocks noChangeAspect="1"/>
          </p:cNvSpPr>
          <p:nvPr/>
        </p:nvSpPr>
        <p:spPr>
          <a:xfrm>
            <a:off x="4582639" y="363577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8" name="Rounded Rectangle 57">
            <a:extLst>
              <a:ext uri="{FF2B5EF4-FFF2-40B4-BE49-F238E27FC236}">
                <a16:creationId xmlns:a16="http://schemas.microsoft.com/office/drawing/2014/main" id="{6CB24A4F-2B6D-CC34-C261-1F0B0AA5F328}"/>
              </a:ext>
            </a:extLst>
          </p:cNvPr>
          <p:cNvSpPr>
            <a:spLocks noChangeAspect="1"/>
          </p:cNvSpPr>
          <p:nvPr/>
        </p:nvSpPr>
        <p:spPr>
          <a:xfrm>
            <a:off x="4575997" y="43097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Tree>
    <p:extLst>
      <p:ext uri="{BB962C8B-B14F-4D97-AF65-F5344CB8AC3E}">
        <p14:creationId xmlns:p14="http://schemas.microsoft.com/office/powerpoint/2010/main" val="3525043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DevTest and DevOps for Microservices (Dev Phase)</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41564" y="4914196"/>
            <a:ext cx="5439891" cy="880515"/>
            <a:chOff x="7455580" y="4503315"/>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503315"/>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503315"/>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DevTest Labs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769344"/>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Provides labs that have all the necessary tools and software to create environments. Developers can efficiently self-manage resources without waiting for approvals. With DevTest Labs, teams can control costs and regulate resources per lab, granting developers permission and flexibility to operate with the cost constraints.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60939" y="56632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476993" y="566321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Container Registry</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476994" y="5929247"/>
            <a:ext cx="4476402" cy="42749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will supports building, storing, and managing container images for ALMP modules and artifacts in private registries for all types of container deployments.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60939" y="627786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476993" y="627786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GitHub Actions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476994" y="6554528"/>
            <a:ext cx="438241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Builds the microservice container images and pushes them to Azure Container Registries and updates the latest tag of repositories for continuous integration (CI).</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5937238" y="495908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6353292" y="4959080"/>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Key Vault</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6353293" y="5235742"/>
            <a:ext cx="4938161"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Securely stores and tightly controls access to secrets like API keys, passwords, and certificates used in ALMP platform.</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5937238" y="554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6353293" y="55495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AD</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6353293" y="5804975"/>
            <a:ext cx="5035143"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Active Directory (Azure AD) enterprise identity platform provides single sign-on and multifactor authentication to govern user access. Azure role-based access control (Azure RBAC) restricts access to protected resources, preventing unauthorized or inadvertent modification of production resources.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5937238" y="62818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6353293" y="62818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Monitor</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6353293" y="6537256"/>
            <a:ext cx="493816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Responsible to monitor both Production and DevTest environments. Azure monitor collects log data from VM operating systems and crash </a:t>
            </a:r>
            <a:r>
              <a:rPr lang="en-IN" sz="900" b="0" dirty="0" err="1"/>
              <a:t>dumpfiles</a:t>
            </a:r>
            <a:r>
              <a:rPr lang="en-IN" sz="900" b="0" dirty="0"/>
              <a:t>, and aggregates them for viewing in Microsoft Defender for Cloud.</a:t>
            </a:r>
          </a:p>
        </p:txBody>
      </p:sp>
      <p:pic>
        <p:nvPicPr>
          <p:cNvPr id="5" name="Picture 4" descr="Diagram&#10;&#10;Description automatically generated">
            <a:extLst>
              <a:ext uri="{FF2B5EF4-FFF2-40B4-BE49-F238E27FC236}">
                <a16:creationId xmlns:a16="http://schemas.microsoft.com/office/drawing/2014/main" id="{212129E1-B73F-001E-0441-2E38E7DD1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7"/>
            <a:ext cx="12192000" cy="4189369"/>
          </a:xfrm>
          <a:prstGeom prst="rect">
            <a:avLst/>
          </a:prstGeom>
        </p:spPr>
      </p:pic>
    </p:spTree>
    <p:extLst>
      <p:ext uri="{BB962C8B-B14F-4D97-AF65-F5344CB8AC3E}">
        <p14:creationId xmlns:p14="http://schemas.microsoft.com/office/powerpoint/2010/main" val="13177024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DevTest and DevOps for Microservices (Run Phase)</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41564" y="4914196"/>
            <a:ext cx="5439891" cy="880515"/>
            <a:chOff x="7455580" y="4503315"/>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503315"/>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503315"/>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DevTest Labs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769344"/>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Provides labs that have all the necessary tools and software to create environments. Developers can efficiently self-manage resources without waiting for approvals. With DevTest Labs, teams can control costs and regulate resources per lab, granting developers permission and flexibility to operate with the cost constraints.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60939" y="56632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476993" y="566321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Container Registry</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476994" y="5929247"/>
            <a:ext cx="4476402" cy="42749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will supports building, storing, and managing container images for ALMP modules and artifacts in private registries for all types of container deployments.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60939" y="627786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476993" y="627786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GitHub Actions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476994" y="6554528"/>
            <a:ext cx="438241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Builds the microservice container images and pushes them to Azure Container Registries and updates the latest tag of repositories for continuous integration (CI).</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5937238" y="495908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6353292" y="4959080"/>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Key Vault</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6353293" y="5235742"/>
            <a:ext cx="4938161"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Securely stores and tightly controls access to secrets like API keys, passwords, and certificates used in ALMP platform.</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5937238" y="554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6353293" y="55495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AD</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6353293" y="5804975"/>
            <a:ext cx="5035143"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Active Directory (Azure AD) enterprise identity platform provides single sign-on and multifactor authentication to govern user access. Azure role-based access control (Azure RBAC) restricts access to protected resources, preventing unauthorized or inadvertent modification of production resources.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5937238" y="62818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6353293" y="62818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Monitor</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6353293" y="6537256"/>
            <a:ext cx="493816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Responsible to monitor both Production and DevTest environments. Azure monitor collects log data from VM operating systems and crash </a:t>
            </a:r>
            <a:r>
              <a:rPr lang="en-IN" sz="900" b="0" dirty="0" err="1"/>
              <a:t>dumpfiles</a:t>
            </a:r>
            <a:r>
              <a:rPr lang="en-IN" sz="900" b="0" dirty="0"/>
              <a:t>, and aggregates them for viewing in Microsoft Defender for Cloud.</a:t>
            </a:r>
          </a:p>
        </p:txBody>
      </p:sp>
      <p:pic>
        <p:nvPicPr>
          <p:cNvPr id="5" name="Picture 4" descr="Diagram&#10;&#10;Description automatically generated">
            <a:extLst>
              <a:ext uri="{FF2B5EF4-FFF2-40B4-BE49-F238E27FC236}">
                <a16:creationId xmlns:a16="http://schemas.microsoft.com/office/drawing/2014/main" id="{212129E1-B73F-001E-0441-2E38E7DD1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7"/>
            <a:ext cx="12192000" cy="4189369"/>
          </a:xfrm>
          <a:prstGeom prst="rect">
            <a:avLst/>
          </a:prstGeom>
        </p:spPr>
      </p:pic>
    </p:spTree>
    <p:extLst>
      <p:ext uri="{BB962C8B-B14F-4D97-AF65-F5344CB8AC3E}">
        <p14:creationId xmlns:p14="http://schemas.microsoft.com/office/powerpoint/2010/main" val="3050140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59AE1A-8C39-3D1E-E455-4590D68C5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4" y="1164531"/>
            <a:ext cx="12138546" cy="2138835"/>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2.0 – ALMP Data Ingestion &amp; Data Pre-Processing</a:t>
            </a:r>
          </a:p>
        </p:txBody>
      </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32" name="Rounded Rectangle 31">
            <a:extLst>
              <a:ext uri="{FF2B5EF4-FFF2-40B4-BE49-F238E27FC236}">
                <a16:creationId xmlns:a16="http://schemas.microsoft.com/office/drawing/2014/main" id="{905EDE40-EB6C-AEF9-B992-8DB8C3AC9688}"/>
              </a:ext>
            </a:extLst>
          </p:cNvPr>
          <p:cNvSpPr>
            <a:spLocks noChangeAspect="1"/>
          </p:cNvSpPr>
          <p:nvPr/>
        </p:nvSpPr>
        <p:spPr>
          <a:xfrm>
            <a:off x="424021" y="37286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3" name="Text Placeholder 1">
            <a:extLst>
              <a:ext uri="{FF2B5EF4-FFF2-40B4-BE49-F238E27FC236}">
                <a16:creationId xmlns:a16="http://schemas.microsoft.com/office/drawing/2014/main" id="{5ADA7A12-2A54-3C3D-6DF5-96FBA29A6AB6}"/>
              </a:ext>
            </a:extLst>
          </p:cNvPr>
          <p:cNvSpPr txBox="1">
            <a:spLocks/>
          </p:cNvSpPr>
          <p:nvPr/>
        </p:nvSpPr>
        <p:spPr>
          <a:xfrm>
            <a:off x="840076" y="372860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34" name="Text Placeholder 1">
            <a:extLst>
              <a:ext uri="{FF2B5EF4-FFF2-40B4-BE49-F238E27FC236}">
                <a16:creationId xmlns:a16="http://schemas.microsoft.com/office/drawing/2014/main" id="{56921E17-6318-6F3E-6180-8E60985C53B1}"/>
              </a:ext>
            </a:extLst>
          </p:cNvPr>
          <p:cNvSpPr txBox="1">
            <a:spLocks/>
          </p:cNvSpPr>
          <p:nvPr/>
        </p:nvSpPr>
        <p:spPr>
          <a:xfrm>
            <a:off x="840076" y="3983998"/>
            <a:ext cx="5422179" cy="59455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dataset received in ALMP platform via various external data sources. With the on-premise SDM via SDK data can be received and sent to the data pipeline for further processing. For real time and quick processing data producer will further trigger to initiate the processes required quick handling data.</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424021" y="446997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840076" y="446997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 Streaming Source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840076" y="4725368"/>
            <a:ext cx="3856089" cy="297699"/>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streams the data in to the Spark by using the Kafka high level consumer API.</a:t>
            </a:r>
          </a:p>
        </p:txBody>
      </p:sp>
      <p:sp>
        <p:nvSpPr>
          <p:cNvPr id="38" name="Rounded Rectangle 37">
            <a:extLst>
              <a:ext uri="{FF2B5EF4-FFF2-40B4-BE49-F238E27FC236}">
                <a16:creationId xmlns:a16="http://schemas.microsoft.com/office/drawing/2014/main" id="{6982C80A-E158-0E6B-38F8-5DC09B085364}"/>
              </a:ext>
            </a:extLst>
          </p:cNvPr>
          <p:cNvSpPr>
            <a:spLocks noChangeAspect="1"/>
          </p:cNvSpPr>
          <p:nvPr/>
        </p:nvSpPr>
        <p:spPr>
          <a:xfrm>
            <a:off x="424021" y="50976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9" name="Text Placeholder 1">
            <a:extLst>
              <a:ext uri="{FF2B5EF4-FFF2-40B4-BE49-F238E27FC236}">
                <a16:creationId xmlns:a16="http://schemas.microsoft.com/office/drawing/2014/main" id="{A1181283-B378-57E0-2F1E-7EDE69D45E9A}"/>
              </a:ext>
            </a:extLst>
          </p:cNvPr>
          <p:cNvSpPr txBox="1">
            <a:spLocks/>
          </p:cNvSpPr>
          <p:nvPr/>
        </p:nvSpPr>
        <p:spPr>
          <a:xfrm>
            <a:off x="840076" y="50976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Input Stream Data</a:t>
            </a:r>
          </a:p>
        </p:txBody>
      </p:sp>
      <p:sp>
        <p:nvSpPr>
          <p:cNvPr id="40" name="Text Placeholder 1">
            <a:extLst>
              <a:ext uri="{FF2B5EF4-FFF2-40B4-BE49-F238E27FC236}">
                <a16:creationId xmlns:a16="http://schemas.microsoft.com/office/drawing/2014/main" id="{3A7BE591-A198-9095-9950-79C513287C49}"/>
              </a:ext>
            </a:extLst>
          </p:cNvPr>
          <p:cNvSpPr txBox="1">
            <a:spLocks/>
          </p:cNvSpPr>
          <p:nvPr/>
        </p:nvSpPr>
        <p:spPr>
          <a:xfrm>
            <a:off x="840076" y="535305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continuously receive data using High Level API.</a:t>
            </a:r>
          </a:p>
        </p:txBody>
      </p:sp>
      <p:sp>
        <p:nvSpPr>
          <p:cNvPr id="44" name="Rounded Rectangle 43">
            <a:extLst>
              <a:ext uri="{FF2B5EF4-FFF2-40B4-BE49-F238E27FC236}">
                <a16:creationId xmlns:a16="http://schemas.microsoft.com/office/drawing/2014/main" id="{33BCA425-CEC9-6E03-31B9-AAE788A6C8F3}"/>
              </a:ext>
            </a:extLst>
          </p:cNvPr>
          <p:cNvSpPr>
            <a:spLocks noChangeAspect="1"/>
          </p:cNvSpPr>
          <p:nvPr/>
        </p:nvSpPr>
        <p:spPr>
          <a:xfrm>
            <a:off x="443028" y="55972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5" name="Text Placeholder 1">
            <a:extLst>
              <a:ext uri="{FF2B5EF4-FFF2-40B4-BE49-F238E27FC236}">
                <a16:creationId xmlns:a16="http://schemas.microsoft.com/office/drawing/2014/main" id="{B0A260B1-D372-81FB-2361-BBE12DB92AA2}"/>
              </a:ext>
            </a:extLst>
          </p:cNvPr>
          <p:cNvSpPr txBox="1">
            <a:spLocks/>
          </p:cNvSpPr>
          <p:nvPr/>
        </p:nvSpPr>
        <p:spPr>
          <a:xfrm>
            <a:off x="859083" y="55972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Zookeeper</a:t>
            </a:r>
          </a:p>
        </p:txBody>
      </p:sp>
      <p:sp>
        <p:nvSpPr>
          <p:cNvPr id="46" name="Text Placeholder 1">
            <a:extLst>
              <a:ext uri="{FF2B5EF4-FFF2-40B4-BE49-F238E27FC236}">
                <a16:creationId xmlns:a16="http://schemas.microsoft.com/office/drawing/2014/main" id="{9E85FC2B-A9F6-6B8D-0478-5E1B82C3F484}"/>
              </a:ext>
            </a:extLst>
          </p:cNvPr>
          <p:cNvSpPr txBox="1">
            <a:spLocks/>
          </p:cNvSpPr>
          <p:nvPr/>
        </p:nvSpPr>
        <p:spPr>
          <a:xfrm>
            <a:off x="859083" y="5852624"/>
            <a:ext cx="512608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Executor receive updates offsets in Zookeeper.</a:t>
            </a:r>
          </a:p>
        </p:txBody>
      </p:sp>
      <p:sp>
        <p:nvSpPr>
          <p:cNvPr id="50" name="Rounded Rectangle 49">
            <a:extLst>
              <a:ext uri="{FF2B5EF4-FFF2-40B4-BE49-F238E27FC236}">
                <a16:creationId xmlns:a16="http://schemas.microsoft.com/office/drawing/2014/main" id="{134E7641-D1F4-6B14-609F-7E15E17712D0}"/>
              </a:ext>
            </a:extLst>
          </p:cNvPr>
          <p:cNvSpPr>
            <a:spLocks noChangeAspect="1"/>
          </p:cNvSpPr>
          <p:nvPr/>
        </p:nvSpPr>
        <p:spPr>
          <a:xfrm>
            <a:off x="424021" y="607058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1" name="Text Placeholder 1">
            <a:extLst>
              <a:ext uri="{FF2B5EF4-FFF2-40B4-BE49-F238E27FC236}">
                <a16:creationId xmlns:a16="http://schemas.microsoft.com/office/drawing/2014/main" id="{C161FD36-3D29-FD14-5B6D-5C22CA9EE390}"/>
              </a:ext>
            </a:extLst>
          </p:cNvPr>
          <p:cNvSpPr txBox="1">
            <a:spLocks/>
          </p:cNvSpPr>
          <p:nvPr/>
        </p:nvSpPr>
        <p:spPr>
          <a:xfrm>
            <a:off x="840076" y="607058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Spark</a:t>
            </a:r>
          </a:p>
        </p:txBody>
      </p:sp>
      <p:sp>
        <p:nvSpPr>
          <p:cNvPr id="58" name="Text Placeholder 1">
            <a:extLst>
              <a:ext uri="{FF2B5EF4-FFF2-40B4-BE49-F238E27FC236}">
                <a16:creationId xmlns:a16="http://schemas.microsoft.com/office/drawing/2014/main" id="{96F39A89-B99C-5341-7F54-2189C113606D}"/>
              </a:ext>
            </a:extLst>
          </p:cNvPr>
          <p:cNvSpPr txBox="1">
            <a:spLocks/>
          </p:cNvSpPr>
          <p:nvPr/>
        </p:nvSpPr>
        <p:spPr>
          <a:xfrm>
            <a:off x="840076" y="6325980"/>
            <a:ext cx="5533015"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driver launch jobs on data to executor’s receiver which further save data and updates in Zookeeper and continuously receive data using APIs.</a:t>
            </a:r>
          </a:p>
        </p:txBody>
      </p:sp>
      <p:sp>
        <p:nvSpPr>
          <p:cNvPr id="59" name="Rounded Rectangle 58">
            <a:extLst>
              <a:ext uri="{FF2B5EF4-FFF2-40B4-BE49-F238E27FC236}">
                <a16:creationId xmlns:a16="http://schemas.microsoft.com/office/drawing/2014/main" id="{CAF7FF04-1116-CC97-48D9-0EB60725AFA4}"/>
              </a:ext>
            </a:extLst>
          </p:cNvPr>
          <p:cNvSpPr>
            <a:spLocks noChangeAspect="1"/>
          </p:cNvSpPr>
          <p:nvPr/>
        </p:nvSpPr>
        <p:spPr>
          <a:xfrm>
            <a:off x="6502812" y="36540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61" name="Text Placeholder 1">
            <a:extLst>
              <a:ext uri="{FF2B5EF4-FFF2-40B4-BE49-F238E27FC236}">
                <a16:creationId xmlns:a16="http://schemas.microsoft.com/office/drawing/2014/main" id="{0A2C1BEE-7B2D-8EF0-A646-39D542E5F600}"/>
              </a:ext>
            </a:extLst>
          </p:cNvPr>
          <p:cNvSpPr txBox="1">
            <a:spLocks/>
          </p:cNvSpPr>
          <p:nvPr/>
        </p:nvSpPr>
        <p:spPr>
          <a:xfrm>
            <a:off x="6918867" y="365406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Kudu</a:t>
            </a:r>
          </a:p>
        </p:txBody>
      </p:sp>
      <p:sp>
        <p:nvSpPr>
          <p:cNvPr id="62" name="Text Placeholder 1">
            <a:extLst>
              <a:ext uri="{FF2B5EF4-FFF2-40B4-BE49-F238E27FC236}">
                <a16:creationId xmlns:a16="http://schemas.microsoft.com/office/drawing/2014/main" id="{94096E84-A11B-53AC-9942-DFC9F1AEC9CF}"/>
              </a:ext>
            </a:extLst>
          </p:cNvPr>
          <p:cNvSpPr txBox="1">
            <a:spLocks/>
          </p:cNvSpPr>
          <p:nvPr/>
        </p:nvSpPr>
        <p:spPr>
          <a:xfrm>
            <a:off x="6918867" y="3909460"/>
            <a:ext cx="4849112"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handles ingest and transformation of streaming data (from Kafka in this case) while Kudu provides a fast storage layer which buffers data in memory and flushes it to disk.</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In order to build real-time data ingestion, Apache Kafka-Spark streaming integration are the best combinations to achieve the ALMP data ingestion and data pre-processing requirements. The high level workflow can be visualize as below: </a:t>
            </a:r>
          </a:p>
        </p:txBody>
      </p:sp>
      <p:sp>
        <p:nvSpPr>
          <p:cNvPr id="64" name="Rounded Rectangle 63">
            <a:extLst>
              <a:ext uri="{FF2B5EF4-FFF2-40B4-BE49-F238E27FC236}">
                <a16:creationId xmlns:a16="http://schemas.microsoft.com/office/drawing/2014/main" id="{B5952F82-0052-E584-1FA2-93353A2AD98E}"/>
              </a:ext>
            </a:extLst>
          </p:cNvPr>
          <p:cNvSpPr>
            <a:spLocks noChangeAspect="1"/>
          </p:cNvSpPr>
          <p:nvPr/>
        </p:nvSpPr>
        <p:spPr>
          <a:xfrm>
            <a:off x="63914" y="299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65" name="Rounded Rectangle 64">
            <a:extLst>
              <a:ext uri="{FF2B5EF4-FFF2-40B4-BE49-F238E27FC236}">
                <a16:creationId xmlns:a16="http://schemas.microsoft.com/office/drawing/2014/main" id="{B40DA295-C788-75DC-B0E3-1B50392EAF96}"/>
              </a:ext>
            </a:extLst>
          </p:cNvPr>
          <p:cNvSpPr>
            <a:spLocks noChangeAspect="1"/>
          </p:cNvSpPr>
          <p:nvPr/>
        </p:nvSpPr>
        <p:spPr>
          <a:xfrm>
            <a:off x="1758010" y="281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66" name="Rounded Rectangle 65">
            <a:extLst>
              <a:ext uri="{FF2B5EF4-FFF2-40B4-BE49-F238E27FC236}">
                <a16:creationId xmlns:a16="http://schemas.microsoft.com/office/drawing/2014/main" id="{4F781B3B-39C8-DC15-E6DB-15168C7779D1}"/>
              </a:ext>
            </a:extLst>
          </p:cNvPr>
          <p:cNvSpPr>
            <a:spLocks noChangeAspect="1"/>
          </p:cNvSpPr>
          <p:nvPr/>
        </p:nvSpPr>
        <p:spPr>
          <a:xfrm>
            <a:off x="3462745" y="173474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67" name="Rounded Rectangle 66">
            <a:extLst>
              <a:ext uri="{FF2B5EF4-FFF2-40B4-BE49-F238E27FC236}">
                <a16:creationId xmlns:a16="http://schemas.microsoft.com/office/drawing/2014/main" id="{C63263B5-6E95-1A9E-56F9-4217D17D6A51}"/>
              </a:ext>
            </a:extLst>
          </p:cNvPr>
          <p:cNvSpPr>
            <a:spLocks noChangeAspect="1"/>
          </p:cNvSpPr>
          <p:nvPr/>
        </p:nvSpPr>
        <p:spPr>
          <a:xfrm>
            <a:off x="3001320" y="2855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68" name="Rounded Rectangle 67">
            <a:extLst>
              <a:ext uri="{FF2B5EF4-FFF2-40B4-BE49-F238E27FC236}">
                <a16:creationId xmlns:a16="http://schemas.microsoft.com/office/drawing/2014/main" id="{FAB9B8A9-573C-8456-9CC7-0F91DF509052}"/>
              </a:ext>
            </a:extLst>
          </p:cNvPr>
          <p:cNvSpPr>
            <a:spLocks noChangeAspect="1"/>
          </p:cNvSpPr>
          <p:nvPr/>
        </p:nvSpPr>
        <p:spPr>
          <a:xfrm>
            <a:off x="5131276" y="2682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69" name="Rounded Rectangle 68">
            <a:extLst>
              <a:ext uri="{FF2B5EF4-FFF2-40B4-BE49-F238E27FC236}">
                <a16:creationId xmlns:a16="http://schemas.microsoft.com/office/drawing/2014/main" id="{B0FA2269-0BEE-4E6D-85D3-5B2E4C0F5495}"/>
              </a:ext>
            </a:extLst>
          </p:cNvPr>
          <p:cNvSpPr>
            <a:spLocks noChangeAspect="1"/>
          </p:cNvSpPr>
          <p:nvPr/>
        </p:nvSpPr>
        <p:spPr>
          <a:xfrm>
            <a:off x="7582805" y="25889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1" name="Rounded Rectangle 40">
            <a:extLst>
              <a:ext uri="{FF2B5EF4-FFF2-40B4-BE49-F238E27FC236}">
                <a16:creationId xmlns:a16="http://schemas.microsoft.com/office/drawing/2014/main" id="{28924278-7674-AE45-C92D-14BE001A8497}"/>
              </a:ext>
            </a:extLst>
          </p:cNvPr>
          <p:cNvSpPr>
            <a:spLocks noChangeAspect="1"/>
          </p:cNvSpPr>
          <p:nvPr/>
        </p:nvSpPr>
        <p:spPr>
          <a:xfrm>
            <a:off x="9702793" y="254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3" name="Rounded Rectangle 42">
            <a:extLst>
              <a:ext uri="{FF2B5EF4-FFF2-40B4-BE49-F238E27FC236}">
                <a16:creationId xmlns:a16="http://schemas.microsoft.com/office/drawing/2014/main" id="{CACBD182-09D4-B3A1-F480-143715CC07C8}"/>
              </a:ext>
            </a:extLst>
          </p:cNvPr>
          <p:cNvSpPr>
            <a:spLocks noChangeAspect="1"/>
          </p:cNvSpPr>
          <p:nvPr/>
        </p:nvSpPr>
        <p:spPr>
          <a:xfrm>
            <a:off x="11741693" y="272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47" name="Rounded Rectangle 46">
            <a:extLst>
              <a:ext uri="{FF2B5EF4-FFF2-40B4-BE49-F238E27FC236}">
                <a16:creationId xmlns:a16="http://schemas.microsoft.com/office/drawing/2014/main" id="{7DE5B04F-3871-8C21-E667-1DBE20D1BFEB}"/>
              </a:ext>
            </a:extLst>
          </p:cNvPr>
          <p:cNvSpPr>
            <a:spLocks noChangeAspect="1"/>
          </p:cNvSpPr>
          <p:nvPr/>
        </p:nvSpPr>
        <p:spPr>
          <a:xfrm>
            <a:off x="6502812" y="43439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8" name="Text Placeholder 1">
            <a:extLst>
              <a:ext uri="{FF2B5EF4-FFF2-40B4-BE49-F238E27FC236}">
                <a16:creationId xmlns:a16="http://schemas.microsoft.com/office/drawing/2014/main" id="{0478DEAA-C1C2-0967-2C31-683F1213A1F3}"/>
              </a:ext>
            </a:extLst>
          </p:cNvPr>
          <p:cNvSpPr txBox="1">
            <a:spLocks/>
          </p:cNvSpPr>
          <p:nvPr/>
        </p:nvSpPr>
        <p:spPr>
          <a:xfrm>
            <a:off x="6918867" y="434391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Impala</a:t>
            </a:r>
          </a:p>
        </p:txBody>
      </p:sp>
      <p:sp>
        <p:nvSpPr>
          <p:cNvPr id="49" name="Text Placeholder 1">
            <a:extLst>
              <a:ext uri="{FF2B5EF4-FFF2-40B4-BE49-F238E27FC236}">
                <a16:creationId xmlns:a16="http://schemas.microsoft.com/office/drawing/2014/main" id="{AF019D5F-1B8C-2684-080A-B8D145F7E48F}"/>
              </a:ext>
            </a:extLst>
          </p:cNvPr>
          <p:cNvSpPr txBox="1">
            <a:spLocks/>
          </p:cNvSpPr>
          <p:nvPr/>
        </p:nvSpPr>
        <p:spPr>
          <a:xfrm>
            <a:off x="6918867" y="4599315"/>
            <a:ext cx="4822826"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Using Impala to query the resulting Kudu table, allowing us to expose results sets to a BI tool for immediate end user consumption</a:t>
            </a:r>
          </a:p>
        </p:txBody>
      </p:sp>
      <p:sp>
        <p:nvSpPr>
          <p:cNvPr id="52" name="Rounded Rectangle 51">
            <a:extLst>
              <a:ext uri="{FF2B5EF4-FFF2-40B4-BE49-F238E27FC236}">
                <a16:creationId xmlns:a16="http://schemas.microsoft.com/office/drawing/2014/main" id="{2FF05E2A-2745-7E30-3650-20444E29BACF}"/>
              </a:ext>
            </a:extLst>
          </p:cNvPr>
          <p:cNvSpPr>
            <a:spLocks noChangeAspect="1"/>
          </p:cNvSpPr>
          <p:nvPr/>
        </p:nvSpPr>
        <p:spPr>
          <a:xfrm>
            <a:off x="6502812" y="50383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3" name="Text Placeholder 1">
            <a:extLst>
              <a:ext uri="{FF2B5EF4-FFF2-40B4-BE49-F238E27FC236}">
                <a16:creationId xmlns:a16="http://schemas.microsoft.com/office/drawing/2014/main" id="{AA5203DC-2371-9EAD-BF45-E997148A5E2C}"/>
              </a:ext>
            </a:extLst>
          </p:cNvPr>
          <p:cNvSpPr txBox="1">
            <a:spLocks/>
          </p:cNvSpPr>
          <p:nvPr/>
        </p:nvSpPr>
        <p:spPr>
          <a:xfrm>
            <a:off x="6918867" y="50383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54" name="Text Placeholder 1">
            <a:extLst>
              <a:ext uri="{FF2B5EF4-FFF2-40B4-BE49-F238E27FC236}">
                <a16:creationId xmlns:a16="http://schemas.microsoft.com/office/drawing/2014/main" id="{DE5A7D0C-EB36-BA63-7CC8-9C32856CDB59}"/>
              </a:ext>
            </a:extLst>
          </p:cNvPr>
          <p:cNvSpPr txBox="1">
            <a:spLocks/>
          </p:cNvSpPr>
          <p:nvPr/>
        </p:nvSpPr>
        <p:spPr>
          <a:xfrm>
            <a:off x="6918867" y="5293724"/>
            <a:ext cx="481562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Finally the batches of processed datasets for Power BI, databases, dashboards and other ALMP specific format data storage has been received after execution from this data pipeline.</a:t>
            </a:r>
          </a:p>
        </p:txBody>
      </p:sp>
    </p:spTree>
    <p:extLst>
      <p:ext uri="{BB962C8B-B14F-4D97-AF65-F5344CB8AC3E}">
        <p14:creationId xmlns:p14="http://schemas.microsoft.com/office/powerpoint/2010/main" val="647673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68CE261-0A3F-44EF-BFB2-3E5D2EDE3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643" y="522859"/>
            <a:ext cx="8280581" cy="601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a:extLst>
              <a:ext uri="{FF2B5EF4-FFF2-40B4-BE49-F238E27FC236}">
                <a16:creationId xmlns:a16="http://schemas.microsoft.com/office/drawing/2014/main" id="{2EF750D6-7654-434D-ABCD-BDE26623A042}"/>
              </a:ext>
            </a:extLst>
          </p:cNvPr>
          <p:cNvSpPr txBox="1">
            <a:spLocks/>
          </p:cNvSpPr>
          <p:nvPr/>
        </p:nvSpPr>
        <p:spPr>
          <a:xfrm>
            <a:off x="-10084" y="7816"/>
            <a:ext cx="12192000" cy="4374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Tahoma" panose="020B0604030504040204" pitchFamily="34" charset="0"/>
                <a:cs typeface="Tahoma" panose="020B060403050404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000" b="1" i="0" u="none" strike="noStrike" kern="1200" cap="none" spc="0" normalizeH="0" baseline="0" noProof="0">
                <a:ln>
                  <a:noFill/>
                </a:ln>
                <a:solidFill>
                  <a:srgbClr val="C00000"/>
                </a:solidFill>
                <a:effectLst/>
                <a:uLnTx/>
                <a:uFillTx/>
                <a:latin typeface="+mn-lt"/>
                <a:ea typeface="Tahoma" panose="020B0604030504040204" pitchFamily="34" charset="0"/>
                <a:cs typeface="Tahoma" panose="020B0604030504040204" pitchFamily="34" charset="0"/>
              </a:rPr>
              <a:t>SOLUTION ARCHITECTURE – UNIFIED CLIENT (BSP &amp; SDM)</a:t>
            </a:r>
            <a:endParaRPr kumimoji="0" lang="en-US" sz="2000" b="0" i="0" u="none" strike="noStrike" kern="1200" cap="none" spc="0" normalizeH="0" baseline="0" noProof="0">
              <a:ln>
                <a:noFill/>
              </a:ln>
              <a:solidFill>
                <a:srgbClr val="C00000"/>
              </a:solidFill>
              <a:effectLst/>
              <a:uLnTx/>
              <a:uFillTx/>
              <a:latin typeface="+mn-lt"/>
              <a:ea typeface="Tahoma" panose="020B0604030504040204" pitchFamily="34" charset="0"/>
              <a:cs typeface="Tahoma" panose="020B0604030504040204" pitchFamily="34" charset="0"/>
            </a:endParaRPr>
          </a:p>
        </p:txBody>
      </p:sp>
      <p:sp>
        <p:nvSpPr>
          <p:cNvPr id="3" name="Text Placeholder 2"/>
          <p:cNvSpPr>
            <a:spLocks noGrp="1"/>
          </p:cNvSpPr>
          <p:nvPr>
            <p:ph type="body" sz="quarter" idx="21"/>
          </p:nvPr>
        </p:nvSpPr>
        <p:spPr>
          <a:xfrm>
            <a:off x="9767449" y="-10728"/>
            <a:ext cx="1995060" cy="192356"/>
          </a:xfrm>
        </p:spPr>
        <p:txBody>
          <a:bodyPr>
            <a:normAutofit fontScale="77500" lnSpcReduction="20000"/>
          </a:bodyPr>
          <a:lstStyle/>
          <a:p>
            <a:r>
              <a:rPr lang="en-US"/>
              <a:t>Solution Architecture</a:t>
            </a:r>
          </a:p>
        </p:txBody>
      </p:sp>
      <p:sp>
        <p:nvSpPr>
          <p:cNvPr id="10" name="Oval 9">
            <a:extLst>
              <a:ext uri="{FF2B5EF4-FFF2-40B4-BE49-F238E27FC236}">
                <a16:creationId xmlns:a16="http://schemas.microsoft.com/office/drawing/2014/main" id="{A5C2BC8D-AF08-4C65-ADFE-7308F089E87C}"/>
              </a:ext>
            </a:extLst>
          </p:cNvPr>
          <p:cNvSpPr/>
          <p:nvPr/>
        </p:nvSpPr>
        <p:spPr>
          <a:xfrm>
            <a:off x="505864" y="851428"/>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1" name="Oval 10">
            <a:extLst>
              <a:ext uri="{FF2B5EF4-FFF2-40B4-BE49-F238E27FC236}">
                <a16:creationId xmlns:a16="http://schemas.microsoft.com/office/drawing/2014/main" id="{A7A24833-0274-46CF-A717-FB3F58AE7B4F}"/>
              </a:ext>
            </a:extLst>
          </p:cNvPr>
          <p:cNvSpPr/>
          <p:nvPr/>
        </p:nvSpPr>
        <p:spPr>
          <a:xfrm>
            <a:off x="505864" y="2111579"/>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2" name="Oval 11">
            <a:extLst>
              <a:ext uri="{FF2B5EF4-FFF2-40B4-BE49-F238E27FC236}">
                <a16:creationId xmlns:a16="http://schemas.microsoft.com/office/drawing/2014/main" id="{9CEFAED4-95E7-4FF4-BC07-49D29E530369}"/>
              </a:ext>
            </a:extLst>
          </p:cNvPr>
          <p:cNvSpPr/>
          <p:nvPr/>
        </p:nvSpPr>
        <p:spPr>
          <a:xfrm>
            <a:off x="2430967" y="2781443"/>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15" name="Oval 14">
            <a:extLst>
              <a:ext uri="{FF2B5EF4-FFF2-40B4-BE49-F238E27FC236}">
                <a16:creationId xmlns:a16="http://schemas.microsoft.com/office/drawing/2014/main" id="{041F1DFC-3551-4CED-9688-A16BBC90C916}"/>
              </a:ext>
            </a:extLst>
          </p:cNvPr>
          <p:cNvSpPr/>
          <p:nvPr/>
        </p:nvSpPr>
        <p:spPr>
          <a:xfrm>
            <a:off x="2820749" y="2781443"/>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
        <p:nvSpPr>
          <p:cNvPr id="14" name="Oval 13">
            <a:extLst>
              <a:ext uri="{FF2B5EF4-FFF2-40B4-BE49-F238E27FC236}">
                <a16:creationId xmlns:a16="http://schemas.microsoft.com/office/drawing/2014/main" id="{213FD248-0801-46A0-A42F-BD1E13552FC7}"/>
              </a:ext>
            </a:extLst>
          </p:cNvPr>
          <p:cNvSpPr/>
          <p:nvPr/>
        </p:nvSpPr>
        <p:spPr>
          <a:xfrm>
            <a:off x="8491679" y="4088025"/>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6" name="Oval 15">
            <a:extLst>
              <a:ext uri="{FF2B5EF4-FFF2-40B4-BE49-F238E27FC236}">
                <a16:creationId xmlns:a16="http://schemas.microsoft.com/office/drawing/2014/main" id="{E7159646-5149-4212-B101-3A6FDB2E018E}"/>
              </a:ext>
            </a:extLst>
          </p:cNvPr>
          <p:cNvSpPr/>
          <p:nvPr/>
        </p:nvSpPr>
        <p:spPr>
          <a:xfrm>
            <a:off x="6940092" y="4081300"/>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7" name="Oval 16">
            <a:extLst>
              <a:ext uri="{FF2B5EF4-FFF2-40B4-BE49-F238E27FC236}">
                <a16:creationId xmlns:a16="http://schemas.microsoft.com/office/drawing/2014/main" id="{041F1DFC-3551-4CED-9688-A16BBC90C916}"/>
              </a:ext>
            </a:extLst>
          </p:cNvPr>
          <p:cNvSpPr/>
          <p:nvPr/>
        </p:nvSpPr>
        <p:spPr>
          <a:xfrm>
            <a:off x="7545149" y="176010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18" name="Oval 17">
            <a:extLst>
              <a:ext uri="{FF2B5EF4-FFF2-40B4-BE49-F238E27FC236}">
                <a16:creationId xmlns:a16="http://schemas.microsoft.com/office/drawing/2014/main" id="{041F1DFC-3551-4CED-9688-A16BBC90C916}"/>
              </a:ext>
            </a:extLst>
          </p:cNvPr>
          <p:cNvSpPr/>
          <p:nvPr/>
        </p:nvSpPr>
        <p:spPr>
          <a:xfrm>
            <a:off x="6186249" y="249670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G</a:t>
            </a:r>
          </a:p>
        </p:txBody>
      </p:sp>
      <p:sp>
        <p:nvSpPr>
          <p:cNvPr id="19" name="Oval 18">
            <a:extLst>
              <a:ext uri="{FF2B5EF4-FFF2-40B4-BE49-F238E27FC236}">
                <a16:creationId xmlns:a16="http://schemas.microsoft.com/office/drawing/2014/main" id="{041F1DFC-3551-4CED-9688-A16BBC90C916}"/>
              </a:ext>
            </a:extLst>
          </p:cNvPr>
          <p:cNvSpPr/>
          <p:nvPr/>
        </p:nvSpPr>
        <p:spPr>
          <a:xfrm>
            <a:off x="5703649" y="304280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H</a:t>
            </a:r>
          </a:p>
        </p:txBody>
      </p:sp>
      <p:sp>
        <p:nvSpPr>
          <p:cNvPr id="20" name="Oval 19">
            <a:extLst>
              <a:ext uri="{FF2B5EF4-FFF2-40B4-BE49-F238E27FC236}">
                <a16:creationId xmlns:a16="http://schemas.microsoft.com/office/drawing/2014/main" id="{041F1DFC-3551-4CED-9688-A16BBC90C916}"/>
              </a:ext>
            </a:extLst>
          </p:cNvPr>
          <p:cNvSpPr/>
          <p:nvPr/>
        </p:nvSpPr>
        <p:spPr>
          <a:xfrm>
            <a:off x="9031636" y="249670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D</a:t>
            </a:r>
          </a:p>
        </p:txBody>
      </p:sp>
      <p:sp>
        <p:nvSpPr>
          <p:cNvPr id="22" name="Oval 21">
            <a:extLst>
              <a:ext uri="{FF2B5EF4-FFF2-40B4-BE49-F238E27FC236}">
                <a16:creationId xmlns:a16="http://schemas.microsoft.com/office/drawing/2014/main" id="{041F1DFC-3551-4CED-9688-A16BBC90C916}"/>
              </a:ext>
            </a:extLst>
          </p:cNvPr>
          <p:cNvSpPr/>
          <p:nvPr/>
        </p:nvSpPr>
        <p:spPr>
          <a:xfrm>
            <a:off x="10332124" y="1941394"/>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23" name="Oval 22">
            <a:extLst>
              <a:ext uri="{FF2B5EF4-FFF2-40B4-BE49-F238E27FC236}">
                <a16:creationId xmlns:a16="http://schemas.microsoft.com/office/drawing/2014/main" id="{041F1DFC-3551-4CED-9688-A16BBC90C916}"/>
              </a:ext>
            </a:extLst>
          </p:cNvPr>
          <p:cNvSpPr/>
          <p:nvPr/>
        </p:nvSpPr>
        <p:spPr>
          <a:xfrm>
            <a:off x="7892473" y="3113287"/>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F</a:t>
            </a:r>
          </a:p>
        </p:txBody>
      </p:sp>
      <p:sp>
        <p:nvSpPr>
          <p:cNvPr id="24" name="Oval 23">
            <a:extLst>
              <a:ext uri="{FF2B5EF4-FFF2-40B4-BE49-F238E27FC236}">
                <a16:creationId xmlns:a16="http://schemas.microsoft.com/office/drawing/2014/main" id="{041F1DFC-3551-4CED-9688-A16BBC90C916}"/>
              </a:ext>
            </a:extLst>
          </p:cNvPr>
          <p:cNvSpPr/>
          <p:nvPr/>
        </p:nvSpPr>
        <p:spPr>
          <a:xfrm>
            <a:off x="7341949" y="3444854"/>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E</a:t>
            </a:r>
          </a:p>
        </p:txBody>
      </p:sp>
      <p:sp>
        <p:nvSpPr>
          <p:cNvPr id="25" name="Oval 24">
            <a:extLst>
              <a:ext uri="{FF2B5EF4-FFF2-40B4-BE49-F238E27FC236}">
                <a16:creationId xmlns:a16="http://schemas.microsoft.com/office/drawing/2014/main" id="{041F1DFC-3551-4CED-9688-A16BBC90C916}"/>
              </a:ext>
            </a:extLst>
          </p:cNvPr>
          <p:cNvSpPr/>
          <p:nvPr/>
        </p:nvSpPr>
        <p:spPr>
          <a:xfrm>
            <a:off x="10301048" y="3565468"/>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a:t>
            </a:r>
          </a:p>
        </p:txBody>
      </p:sp>
      <p:cxnSp>
        <p:nvCxnSpPr>
          <p:cNvPr id="4" name="Straight Arrow Connector 3">
            <a:extLst>
              <a:ext uri="{FF2B5EF4-FFF2-40B4-BE49-F238E27FC236}">
                <a16:creationId xmlns:a16="http://schemas.microsoft.com/office/drawing/2014/main" id="{1F0CB397-0011-44D1-88FA-2D0904554B6A}"/>
              </a:ext>
            </a:extLst>
          </p:cNvPr>
          <p:cNvCxnSpPr>
            <a:cxnSpLocks/>
          </p:cNvCxnSpPr>
          <p:nvPr/>
        </p:nvCxnSpPr>
        <p:spPr>
          <a:xfrm>
            <a:off x="7066625" y="3877601"/>
            <a:ext cx="22551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70627634-E4AC-43C3-884B-7B0CEAE121D2}"/>
              </a:ext>
            </a:extLst>
          </p:cNvPr>
          <p:cNvSpPr/>
          <p:nvPr/>
        </p:nvSpPr>
        <p:spPr>
          <a:xfrm>
            <a:off x="8307897" y="3661228"/>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I</a:t>
            </a:r>
          </a:p>
        </p:txBody>
      </p:sp>
      <p:grpSp>
        <p:nvGrpSpPr>
          <p:cNvPr id="2" name="Group 1">
            <a:extLst>
              <a:ext uri="{FF2B5EF4-FFF2-40B4-BE49-F238E27FC236}">
                <a16:creationId xmlns:a16="http://schemas.microsoft.com/office/drawing/2014/main" id="{FC1B8D08-733D-32C5-C3B5-6516413ACA33}"/>
              </a:ext>
            </a:extLst>
          </p:cNvPr>
          <p:cNvGrpSpPr/>
          <p:nvPr/>
        </p:nvGrpSpPr>
        <p:grpSpPr>
          <a:xfrm>
            <a:off x="57023" y="490888"/>
            <a:ext cx="4057349" cy="6258559"/>
            <a:chOff x="57023" y="502920"/>
            <a:chExt cx="4057349" cy="6258559"/>
          </a:xfrm>
        </p:grpSpPr>
        <p:sp>
          <p:nvSpPr>
            <p:cNvPr id="8" name="Content Placeholder 2"/>
            <p:cNvSpPr txBox="1">
              <a:spLocks/>
            </p:cNvSpPr>
            <p:nvPr/>
          </p:nvSpPr>
          <p:spPr>
            <a:xfrm>
              <a:off x="57023" y="502920"/>
              <a:ext cx="4057349" cy="62585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Component Summary</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BOH</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File Server</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Crunch Time Client</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ATO</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CFC &amp; CMC Client</a:t>
              </a:r>
            </a:p>
            <a:p>
              <a:pPr marL="1200150" marR="0" lvl="2"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Aloha Insight Client</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HDS PC</a:t>
              </a:r>
            </a:p>
            <a:p>
              <a:pPr marL="1143000" marR="0" lvl="2" indent="-2286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SDM Client</a:t>
              </a:r>
            </a:p>
            <a:p>
              <a:pPr marL="1143000" marR="0" lvl="2" indent="-2286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ATO Interface for managing BSP orders</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Removal of Component </a:t>
              </a:r>
            </a:p>
            <a:p>
              <a:pPr marL="0" marR="0" lvl="0" indent="0" algn="l" defTabSz="914400" rtl="0" eaLnBrk="1" fontAlgn="auto" latinLnBrk="0" hangingPunct="1">
                <a:lnSpc>
                  <a:spcPct val="100000"/>
                </a:lnSpc>
                <a:spcBef>
                  <a:spcPts val="600"/>
                </a:spcBef>
                <a:spcAft>
                  <a:spcPts val="0"/>
                </a:spcAft>
                <a:buClrTx/>
                <a:buSz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Route Summary</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IPAAS – ADP Service Connection for master data</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ADP – SDM SDK connection for master data &amp; failover order injection</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SDM – Unified POS Client connection</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ADP – BSP connection </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ATO – BSP connection</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SDM – BSP connectivity for order sync &amp; call center order injection</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IPAAS can connect with BSP – for order injection </a:t>
              </a:r>
              <a:r>
                <a:rPr lang="en-US" sz="1200">
                  <a:solidFill>
                    <a:prstClr val="black"/>
                  </a:solidFill>
                  <a:latin typeface="Calibri" panose="020F0502020204030204"/>
                </a:rPr>
                <a:t>and order subscription for Delivery integration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Kiosk Connection with BSP – Alternative</a:t>
              </a: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BSP- Store Connectivity </a:t>
              </a:r>
            </a:p>
            <a:p>
              <a:pPr marL="45720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041F1DFC-3551-4CED-9688-A16BBC90C916}"/>
                </a:ext>
              </a:extLst>
            </p:cNvPr>
            <p:cNvSpPr/>
            <p:nvPr/>
          </p:nvSpPr>
          <p:spPr>
            <a:xfrm>
              <a:off x="507213" y="3312993"/>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27" name="Oval 26">
              <a:extLst>
                <a:ext uri="{FF2B5EF4-FFF2-40B4-BE49-F238E27FC236}">
                  <a16:creationId xmlns:a16="http://schemas.microsoft.com/office/drawing/2014/main" id="{041F1DFC-3551-4CED-9688-A16BBC90C916}"/>
                </a:ext>
              </a:extLst>
            </p:cNvPr>
            <p:cNvSpPr/>
            <p:nvPr/>
          </p:nvSpPr>
          <p:spPr>
            <a:xfrm>
              <a:off x="507213" y="3551393"/>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28" name="Oval 27">
              <a:extLst>
                <a:ext uri="{FF2B5EF4-FFF2-40B4-BE49-F238E27FC236}">
                  <a16:creationId xmlns:a16="http://schemas.microsoft.com/office/drawing/2014/main" id="{041F1DFC-3551-4CED-9688-A16BBC90C916}"/>
                </a:ext>
              </a:extLst>
            </p:cNvPr>
            <p:cNvSpPr/>
            <p:nvPr/>
          </p:nvSpPr>
          <p:spPr>
            <a:xfrm>
              <a:off x="512845" y="3975255"/>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29" name="Oval 28">
              <a:extLst>
                <a:ext uri="{FF2B5EF4-FFF2-40B4-BE49-F238E27FC236}">
                  <a16:creationId xmlns:a16="http://schemas.microsoft.com/office/drawing/2014/main" id="{041F1DFC-3551-4CED-9688-A16BBC90C916}"/>
                </a:ext>
              </a:extLst>
            </p:cNvPr>
            <p:cNvSpPr/>
            <p:nvPr/>
          </p:nvSpPr>
          <p:spPr>
            <a:xfrm>
              <a:off x="532185" y="4232311"/>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D</a:t>
              </a:r>
            </a:p>
          </p:txBody>
        </p:sp>
        <p:sp>
          <p:nvSpPr>
            <p:cNvPr id="30" name="Oval 29">
              <a:extLst>
                <a:ext uri="{FF2B5EF4-FFF2-40B4-BE49-F238E27FC236}">
                  <a16:creationId xmlns:a16="http://schemas.microsoft.com/office/drawing/2014/main" id="{041F1DFC-3551-4CED-9688-A16BBC90C916}"/>
                </a:ext>
              </a:extLst>
            </p:cNvPr>
            <p:cNvSpPr/>
            <p:nvPr/>
          </p:nvSpPr>
          <p:spPr>
            <a:xfrm>
              <a:off x="516667" y="4489367"/>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E</a:t>
              </a:r>
            </a:p>
          </p:txBody>
        </p:sp>
        <p:sp>
          <p:nvSpPr>
            <p:cNvPr id="31" name="Oval 30">
              <a:extLst>
                <a:ext uri="{FF2B5EF4-FFF2-40B4-BE49-F238E27FC236}">
                  <a16:creationId xmlns:a16="http://schemas.microsoft.com/office/drawing/2014/main" id="{041F1DFC-3551-4CED-9688-A16BBC90C916}"/>
                </a:ext>
              </a:extLst>
            </p:cNvPr>
            <p:cNvSpPr/>
            <p:nvPr/>
          </p:nvSpPr>
          <p:spPr>
            <a:xfrm>
              <a:off x="512845" y="4785490"/>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F</a:t>
              </a:r>
            </a:p>
          </p:txBody>
        </p:sp>
        <p:sp>
          <p:nvSpPr>
            <p:cNvPr id="32" name="Oval 31">
              <a:extLst>
                <a:ext uri="{FF2B5EF4-FFF2-40B4-BE49-F238E27FC236}">
                  <a16:creationId xmlns:a16="http://schemas.microsoft.com/office/drawing/2014/main" id="{041F1DFC-3551-4CED-9688-A16BBC90C916}"/>
                </a:ext>
              </a:extLst>
            </p:cNvPr>
            <p:cNvSpPr/>
            <p:nvPr/>
          </p:nvSpPr>
          <p:spPr>
            <a:xfrm>
              <a:off x="532185" y="5150605"/>
              <a:ext cx="203200"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G</a:t>
              </a:r>
            </a:p>
          </p:txBody>
        </p:sp>
        <p:sp>
          <p:nvSpPr>
            <p:cNvPr id="33" name="Oval 32">
              <a:extLst>
                <a:ext uri="{FF2B5EF4-FFF2-40B4-BE49-F238E27FC236}">
                  <a16:creationId xmlns:a16="http://schemas.microsoft.com/office/drawing/2014/main" id="{041F1DFC-3551-4CED-9688-A16BBC90C916}"/>
                </a:ext>
              </a:extLst>
            </p:cNvPr>
            <p:cNvSpPr/>
            <p:nvPr/>
          </p:nvSpPr>
          <p:spPr>
            <a:xfrm>
              <a:off x="537933" y="5503942"/>
              <a:ext cx="192397"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H</a:t>
              </a:r>
            </a:p>
          </p:txBody>
        </p:sp>
        <p:sp>
          <p:nvSpPr>
            <p:cNvPr id="36" name="Oval 35">
              <a:extLst>
                <a:ext uri="{FF2B5EF4-FFF2-40B4-BE49-F238E27FC236}">
                  <a16:creationId xmlns:a16="http://schemas.microsoft.com/office/drawing/2014/main" id="{9D2C3946-2551-43D2-B518-47E4E9A83592}"/>
                </a:ext>
              </a:extLst>
            </p:cNvPr>
            <p:cNvSpPr/>
            <p:nvPr/>
          </p:nvSpPr>
          <p:spPr>
            <a:xfrm>
              <a:off x="565491" y="5811843"/>
              <a:ext cx="192397" cy="203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I</a:t>
              </a:r>
            </a:p>
          </p:txBody>
        </p:sp>
      </p:grpSp>
    </p:spTree>
    <p:extLst>
      <p:ext uri="{BB962C8B-B14F-4D97-AF65-F5344CB8AC3E}">
        <p14:creationId xmlns:p14="http://schemas.microsoft.com/office/powerpoint/2010/main" val="23234383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 External Data Ingestion, ETL/ELT and Storage Strategies</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104487" y="498975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520542" y="4989755"/>
            <a:ext cx="3802076"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ALMP Data Ingestion &amp; Data Pre-Processing Pipeline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520542" y="524515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 pipeline design will be responsible for data processing and mapping various datasets for ALMP platform which is explained earlier to this slide in details.</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The data external data ingestion and pre-processing with the ALMP will be done with the following data pipeline and after performing the ETL/ELT on data can be further stored with the respective databases: </a:t>
            </a:r>
          </a:p>
        </p:txBody>
      </p:sp>
      <p:pic>
        <p:nvPicPr>
          <p:cNvPr id="4" name="Picture 3" descr="Graphical user interface, application&#10;&#10;Description automatically generated">
            <a:extLst>
              <a:ext uri="{FF2B5EF4-FFF2-40B4-BE49-F238E27FC236}">
                <a16:creationId xmlns:a16="http://schemas.microsoft.com/office/drawing/2014/main" id="{57DB9591-B06B-8609-7D95-4B79E6D52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8981"/>
            <a:ext cx="12192000" cy="3731815"/>
          </a:xfrm>
          <a:prstGeom prst="rect">
            <a:avLst/>
          </a:prstGeom>
        </p:spPr>
      </p:pic>
      <p:sp>
        <p:nvSpPr>
          <p:cNvPr id="42" name="Rounded Rectangle 41">
            <a:extLst>
              <a:ext uri="{FF2B5EF4-FFF2-40B4-BE49-F238E27FC236}">
                <a16:creationId xmlns:a16="http://schemas.microsoft.com/office/drawing/2014/main" id="{C2B9B3A8-1836-6474-EB76-5428451E3D17}"/>
              </a:ext>
            </a:extLst>
          </p:cNvPr>
          <p:cNvSpPr>
            <a:spLocks noChangeAspect="1"/>
          </p:cNvSpPr>
          <p:nvPr/>
        </p:nvSpPr>
        <p:spPr>
          <a:xfrm>
            <a:off x="104487" y="558087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5" name="Text Placeholder 1">
            <a:extLst>
              <a:ext uri="{FF2B5EF4-FFF2-40B4-BE49-F238E27FC236}">
                <a16:creationId xmlns:a16="http://schemas.microsoft.com/office/drawing/2014/main" id="{00585DA5-7EBA-7D38-A58C-D9988F97DFA5}"/>
              </a:ext>
            </a:extLst>
          </p:cNvPr>
          <p:cNvSpPr txBox="1">
            <a:spLocks/>
          </p:cNvSpPr>
          <p:nvPr/>
        </p:nvSpPr>
        <p:spPr>
          <a:xfrm>
            <a:off x="520542" y="558087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56" name="Text Placeholder 1">
            <a:extLst>
              <a:ext uri="{FF2B5EF4-FFF2-40B4-BE49-F238E27FC236}">
                <a16:creationId xmlns:a16="http://schemas.microsoft.com/office/drawing/2014/main" id="{F1AC1FCF-80A2-D037-107E-14E94581DEA8}"/>
              </a:ext>
            </a:extLst>
          </p:cNvPr>
          <p:cNvSpPr txBox="1">
            <a:spLocks/>
          </p:cNvSpPr>
          <p:nvPr/>
        </p:nvSpPr>
        <p:spPr>
          <a:xfrm>
            <a:off x="520542" y="583627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 received from the external sources will be ingested to the ALMP data pipeline for further processing and mapping.</a:t>
            </a:r>
          </a:p>
        </p:txBody>
      </p:sp>
      <p:sp>
        <p:nvSpPr>
          <p:cNvPr id="57" name="Rounded Rectangle 56">
            <a:extLst>
              <a:ext uri="{FF2B5EF4-FFF2-40B4-BE49-F238E27FC236}">
                <a16:creationId xmlns:a16="http://schemas.microsoft.com/office/drawing/2014/main" id="{55250EEA-9546-005E-250E-07EE9BACF0A4}"/>
              </a:ext>
            </a:extLst>
          </p:cNvPr>
          <p:cNvSpPr>
            <a:spLocks noChangeAspect="1"/>
          </p:cNvSpPr>
          <p:nvPr/>
        </p:nvSpPr>
        <p:spPr>
          <a:xfrm>
            <a:off x="104487" y="617199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0" name="Text Placeholder 1">
            <a:extLst>
              <a:ext uri="{FF2B5EF4-FFF2-40B4-BE49-F238E27FC236}">
                <a16:creationId xmlns:a16="http://schemas.microsoft.com/office/drawing/2014/main" id="{2E6D10EA-24F0-4465-3ACB-D415CF59C182}"/>
              </a:ext>
            </a:extLst>
          </p:cNvPr>
          <p:cNvSpPr txBox="1">
            <a:spLocks/>
          </p:cNvSpPr>
          <p:nvPr/>
        </p:nvSpPr>
        <p:spPr>
          <a:xfrm>
            <a:off x="520542" y="617199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71" name="Text Placeholder 1">
            <a:extLst>
              <a:ext uri="{FF2B5EF4-FFF2-40B4-BE49-F238E27FC236}">
                <a16:creationId xmlns:a16="http://schemas.microsoft.com/office/drawing/2014/main" id="{4915F467-3116-A493-1621-AEEA757BB7FC}"/>
              </a:ext>
            </a:extLst>
          </p:cNvPr>
          <p:cNvSpPr txBox="1">
            <a:spLocks/>
          </p:cNvSpPr>
          <p:nvPr/>
        </p:nvSpPr>
        <p:spPr>
          <a:xfrm>
            <a:off x="520542" y="642739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Once the real time data received in high volume and processed via the ALMP data pipeline this will be output as the batches of processed data and further will be stored to respective </a:t>
            </a:r>
            <a:r>
              <a:rPr lang="en-IN" sz="900" b="0" dirty="0" err="1"/>
              <a:t>DBs.</a:t>
            </a:r>
            <a:endParaRPr lang="en-IN" sz="900" b="0" dirty="0"/>
          </a:p>
        </p:txBody>
      </p:sp>
      <p:sp>
        <p:nvSpPr>
          <p:cNvPr id="72" name="Rounded Rectangle 71">
            <a:extLst>
              <a:ext uri="{FF2B5EF4-FFF2-40B4-BE49-F238E27FC236}">
                <a16:creationId xmlns:a16="http://schemas.microsoft.com/office/drawing/2014/main" id="{27EC74AE-3652-C130-7BAA-B4A4700A9868}"/>
              </a:ext>
            </a:extLst>
          </p:cNvPr>
          <p:cNvSpPr>
            <a:spLocks noChangeAspect="1"/>
          </p:cNvSpPr>
          <p:nvPr/>
        </p:nvSpPr>
        <p:spPr>
          <a:xfrm>
            <a:off x="6096000" y="500435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3" name="Text Placeholder 1">
            <a:extLst>
              <a:ext uri="{FF2B5EF4-FFF2-40B4-BE49-F238E27FC236}">
                <a16:creationId xmlns:a16="http://schemas.microsoft.com/office/drawing/2014/main" id="{B13D4ED9-980D-DBE6-F307-5A2B4BBAC7C6}"/>
              </a:ext>
            </a:extLst>
          </p:cNvPr>
          <p:cNvSpPr txBox="1">
            <a:spLocks/>
          </p:cNvSpPr>
          <p:nvPr/>
        </p:nvSpPr>
        <p:spPr>
          <a:xfrm>
            <a:off x="6512055" y="500435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BRONZE - Database</a:t>
            </a:r>
          </a:p>
        </p:txBody>
      </p:sp>
      <p:sp>
        <p:nvSpPr>
          <p:cNvPr id="74" name="Text Placeholder 1">
            <a:extLst>
              <a:ext uri="{FF2B5EF4-FFF2-40B4-BE49-F238E27FC236}">
                <a16:creationId xmlns:a16="http://schemas.microsoft.com/office/drawing/2014/main" id="{44FC7CC9-11A8-24CB-32CB-C7115787AC1A}"/>
              </a:ext>
            </a:extLst>
          </p:cNvPr>
          <p:cNvSpPr txBox="1">
            <a:spLocks/>
          </p:cNvSpPr>
          <p:nvPr/>
        </p:nvSpPr>
        <p:spPr>
          <a:xfrm>
            <a:off x="6512055" y="525975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to store the raw data ingestion and historical dataset collections. This may include critical information which needs to be further processed for anonymization, masking and other data security metrices as per the data privacy policy decided by the government.</a:t>
            </a:r>
          </a:p>
        </p:txBody>
      </p:sp>
      <p:sp>
        <p:nvSpPr>
          <p:cNvPr id="75" name="Rounded Rectangle 74">
            <a:extLst>
              <a:ext uri="{FF2B5EF4-FFF2-40B4-BE49-F238E27FC236}">
                <a16:creationId xmlns:a16="http://schemas.microsoft.com/office/drawing/2014/main" id="{8EADF759-2FFB-B08F-23A7-766097D71879}"/>
              </a:ext>
            </a:extLst>
          </p:cNvPr>
          <p:cNvSpPr>
            <a:spLocks noChangeAspect="1"/>
          </p:cNvSpPr>
          <p:nvPr/>
        </p:nvSpPr>
        <p:spPr>
          <a:xfrm>
            <a:off x="6096000" y="55954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6" name="Text Placeholder 1">
            <a:extLst>
              <a:ext uri="{FF2B5EF4-FFF2-40B4-BE49-F238E27FC236}">
                <a16:creationId xmlns:a16="http://schemas.microsoft.com/office/drawing/2014/main" id="{59B8845D-C7E1-3E55-CD18-437AF7849FF9}"/>
              </a:ext>
            </a:extLst>
          </p:cNvPr>
          <p:cNvSpPr txBox="1">
            <a:spLocks/>
          </p:cNvSpPr>
          <p:nvPr/>
        </p:nvSpPr>
        <p:spPr>
          <a:xfrm>
            <a:off x="6512055" y="55954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SILVER - Database</a:t>
            </a:r>
          </a:p>
        </p:txBody>
      </p:sp>
      <p:sp>
        <p:nvSpPr>
          <p:cNvPr id="77" name="Text Placeholder 1">
            <a:extLst>
              <a:ext uri="{FF2B5EF4-FFF2-40B4-BE49-F238E27FC236}">
                <a16:creationId xmlns:a16="http://schemas.microsoft.com/office/drawing/2014/main" id="{91875A02-4834-B7F5-8A69-636229DD3269}"/>
              </a:ext>
            </a:extLst>
          </p:cNvPr>
          <p:cNvSpPr txBox="1">
            <a:spLocks/>
          </p:cNvSpPr>
          <p:nvPr/>
        </p:nvSpPr>
        <p:spPr>
          <a:xfrm>
            <a:off x="6512055" y="585087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for storing the filtered, cleaned and augmented datasets which was received from the external partners to further process the data for Last Mile Delivery.</a:t>
            </a:r>
          </a:p>
        </p:txBody>
      </p:sp>
      <p:sp>
        <p:nvSpPr>
          <p:cNvPr id="78" name="Rounded Rectangle 77">
            <a:extLst>
              <a:ext uri="{FF2B5EF4-FFF2-40B4-BE49-F238E27FC236}">
                <a16:creationId xmlns:a16="http://schemas.microsoft.com/office/drawing/2014/main" id="{305FD250-D165-A5F4-18E6-91D62FF8789A}"/>
              </a:ext>
            </a:extLst>
          </p:cNvPr>
          <p:cNvSpPr>
            <a:spLocks noChangeAspect="1"/>
          </p:cNvSpPr>
          <p:nvPr/>
        </p:nvSpPr>
        <p:spPr>
          <a:xfrm>
            <a:off x="6096000" y="61865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79" name="Text Placeholder 1">
            <a:extLst>
              <a:ext uri="{FF2B5EF4-FFF2-40B4-BE49-F238E27FC236}">
                <a16:creationId xmlns:a16="http://schemas.microsoft.com/office/drawing/2014/main" id="{8E735B9D-E196-EB93-0719-8D34E789B64E}"/>
              </a:ext>
            </a:extLst>
          </p:cNvPr>
          <p:cNvSpPr txBox="1">
            <a:spLocks/>
          </p:cNvSpPr>
          <p:nvPr/>
        </p:nvSpPr>
        <p:spPr>
          <a:xfrm>
            <a:off x="6512055" y="618659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GOLD - Database</a:t>
            </a:r>
          </a:p>
        </p:txBody>
      </p:sp>
      <p:sp>
        <p:nvSpPr>
          <p:cNvPr id="80" name="Text Placeholder 1">
            <a:extLst>
              <a:ext uri="{FF2B5EF4-FFF2-40B4-BE49-F238E27FC236}">
                <a16:creationId xmlns:a16="http://schemas.microsoft.com/office/drawing/2014/main" id="{839C0063-E7C7-FC19-BD32-38AC588DAD55}"/>
              </a:ext>
            </a:extLst>
          </p:cNvPr>
          <p:cNvSpPr txBox="1">
            <a:spLocks/>
          </p:cNvSpPr>
          <p:nvPr/>
        </p:nvSpPr>
        <p:spPr>
          <a:xfrm>
            <a:off x="6512055" y="644199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most useful business level aggregates datasets to further utilized by the ALMP platform for various layers.</a:t>
            </a:r>
          </a:p>
        </p:txBody>
      </p:sp>
      <p:sp>
        <p:nvSpPr>
          <p:cNvPr id="81" name="Rounded Rectangle 80">
            <a:extLst>
              <a:ext uri="{FF2B5EF4-FFF2-40B4-BE49-F238E27FC236}">
                <a16:creationId xmlns:a16="http://schemas.microsoft.com/office/drawing/2014/main" id="{6BCEAAA9-987F-07E7-996B-7E10C6E598E6}"/>
              </a:ext>
            </a:extLst>
          </p:cNvPr>
          <p:cNvSpPr>
            <a:spLocks noChangeAspect="1"/>
          </p:cNvSpPr>
          <p:nvPr/>
        </p:nvSpPr>
        <p:spPr>
          <a:xfrm>
            <a:off x="76459" y="141358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82" name="Rounded Rectangle 81">
            <a:extLst>
              <a:ext uri="{FF2B5EF4-FFF2-40B4-BE49-F238E27FC236}">
                <a16:creationId xmlns:a16="http://schemas.microsoft.com/office/drawing/2014/main" id="{C66034C0-8AE9-62EE-55EC-D9327CCB7137}"/>
              </a:ext>
            </a:extLst>
          </p:cNvPr>
          <p:cNvSpPr>
            <a:spLocks noChangeAspect="1"/>
          </p:cNvSpPr>
          <p:nvPr/>
        </p:nvSpPr>
        <p:spPr>
          <a:xfrm>
            <a:off x="42401" y="31121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83" name="Rounded Rectangle 82">
            <a:extLst>
              <a:ext uri="{FF2B5EF4-FFF2-40B4-BE49-F238E27FC236}">
                <a16:creationId xmlns:a16="http://schemas.microsoft.com/office/drawing/2014/main" id="{51585909-D63F-0316-BE6A-DF9F8C907012}"/>
              </a:ext>
            </a:extLst>
          </p:cNvPr>
          <p:cNvSpPr>
            <a:spLocks noChangeAspect="1"/>
          </p:cNvSpPr>
          <p:nvPr/>
        </p:nvSpPr>
        <p:spPr>
          <a:xfrm>
            <a:off x="11343994" y="302400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84" name="Rounded Rectangle 83">
            <a:extLst>
              <a:ext uri="{FF2B5EF4-FFF2-40B4-BE49-F238E27FC236}">
                <a16:creationId xmlns:a16="http://schemas.microsoft.com/office/drawing/2014/main" id="{BF2884E1-7C63-4191-1C33-C1C2FD6F025F}"/>
              </a:ext>
            </a:extLst>
          </p:cNvPr>
          <p:cNvSpPr>
            <a:spLocks noChangeAspect="1"/>
          </p:cNvSpPr>
          <p:nvPr/>
        </p:nvSpPr>
        <p:spPr>
          <a:xfrm>
            <a:off x="3846576" y="35717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85" name="Rounded Rectangle 84">
            <a:extLst>
              <a:ext uri="{FF2B5EF4-FFF2-40B4-BE49-F238E27FC236}">
                <a16:creationId xmlns:a16="http://schemas.microsoft.com/office/drawing/2014/main" id="{5894DC91-1ED6-C543-675D-955E3756F982}"/>
              </a:ext>
            </a:extLst>
          </p:cNvPr>
          <p:cNvSpPr>
            <a:spLocks noChangeAspect="1"/>
          </p:cNvSpPr>
          <p:nvPr/>
        </p:nvSpPr>
        <p:spPr>
          <a:xfrm>
            <a:off x="4054142" y="39882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86" name="Rounded Rectangle 85">
            <a:extLst>
              <a:ext uri="{FF2B5EF4-FFF2-40B4-BE49-F238E27FC236}">
                <a16:creationId xmlns:a16="http://schemas.microsoft.com/office/drawing/2014/main" id="{8EB1374E-D395-13A9-C0E5-5BB0B44AFA87}"/>
              </a:ext>
            </a:extLst>
          </p:cNvPr>
          <p:cNvSpPr>
            <a:spLocks noChangeAspect="1"/>
          </p:cNvSpPr>
          <p:nvPr/>
        </p:nvSpPr>
        <p:spPr>
          <a:xfrm>
            <a:off x="4164248" y="440140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Tree>
    <p:extLst>
      <p:ext uri="{BB962C8B-B14F-4D97-AF65-F5344CB8AC3E}">
        <p14:creationId xmlns:p14="http://schemas.microsoft.com/office/powerpoint/2010/main" val="33213247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 External Data Ingestion, ETL/ELT and Storage Strategies</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104487" y="498975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520542" y="4989755"/>
            <a:ext cx="3802076"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Ingestion &amp; Data Pre-Processing Pipeline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520542" y="524515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 pipeline design will be responsible for data processing and mapping various datasets for platform which is explained earlier to this slide in details.</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The data external data ingestion and pre-processing be done with the following data pipeline and after performing the ETL/ELT on data can be further stored with the respective databases: </a:t>
            </a:r>
          </a:p>
        </p:txBody>
      </p:sp>
      <p:pic>
        <p:nvPicPr>
          <p:cNvPr id="4" name="Picture 3" descr="Graphical user interface, application&#10;&#10;Description automatically generated">
            <a:extLst>
              <a:ext uri="{FF2B5EF4-FFF2-40B4-BE49-F238E27FC236}">
                <a16:creationId xmlns:a16="http://schemas.microsoft.com/office/drawing/2014/main" id="{57DB9591-B06B-8609-7D95-4B79E6D52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8981"/>
            <a:ext cx="12192000" cy="3731815"/>
          </a:xfrm>
          <a:prstGeom prst="rect">
            <a:avLst/>
          </a:prstGeom>
        </p:spPr>
      </p:pic>
      <p:sp>
        <p:nvSpPr>
          <p:cNvPr id="42" name="Rounded Rectangle 41">
            <a:extLst>
              <a:ext uri="{FF2B5EF4-FFF2-40B4-BE49-F238E27FC236}">
                <a16:creationId xmlns:a16="http://schemas.microsoft.com/office/drawing/2014/main" id="{C2B9B3A8-1836-6474-EB76-5428451E3D17}"/>
              </a:ext>
            </a:extLst>
          </p:cNvPr>
          <p:cNvSpPr>
            <a:spLocks noChangeAspect="1"/>
          </p:cNvSpPr>
          <p:nvPr/>
        </p:nvSpPr>
        <p:spPr>
          <a:xfrm>
            <a:off x="104487" y="558087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5" name="Text Placeholder 1">
            <a:extLst>
              <a:ext uri="{FF2B5EF4-FFF2-40B4-BE49-F238E27FC236}">
                <a16:creationId xmlns:a16="http://schemas.microsoft.com/office/drawing/2014/main" id="{00585DA5-7EBA-7D38-A58C-D9988F97DFA5}"/>
              </a:ext>
            </a:extLst>
          </p:cNvPr>
          <p:cNvSpPr txBox="1">
            <a:spLocks/>
          </p:cNvSpPr>
          <p:nvPr/>
        </p:nvSpPr>
        <p:spPr>
          <a:xfrm>
            <a:off x="520542" y="558087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56" name="Text Placeholder 1">
            <a:extLst>
              <a:ext uri="{FF2B5EF4-FFF2-40B4-BE49-F238E27FC236}">
                <a16:creationId xmlns:a16="http://schemas.microsoft.com/office/drawing/2014/main" id="{F1AC1FCF-80A2-D037-107E-14E94581DEA8}"/>
              </a:ext>
            </a:extLst>
          </p:cNvPr>
          <p:cNvSpPr txBox="1">
            <a:spLocks/>
          </p:cNvSpPr>
          <p:nvPr/>
        </p:nvSpPr>
        <p:spPr>
          <a:xfrm>
            <a:off x="520542" y="583627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 received from the external sources will be ingested to the data pipeline for further processing and mapping.</a:t>
            </a:r>
          </a:p>
        </p:txBody>
      </p:sp>
      <p:sp>
        <p:nvSpPr>
          <p:cNvPr id="57" name="Rounded Rectangle 56">
            <a:extLst>
              <a:ext uri="{FF2B5EF4-FFF2-40B4-BE49-F238E27FC236}">
                <a16:creationId xmlns:a16="http://schemas.microsoft.com/office/drawing/2014/main" id="{55250EEA-9546-005E-250E-07EE9BACF0A4}"/>
              </a:ext>
            </a:extLst>
          </p:cNvPr>
          <p:cNvSpPr>
            <a:spLocks noChangeAspect="1"/>
          </p:cNvSpPr>
          <p:nvPr/>
        </p:nvSpPr>
        <p:spPr>
          <a:xfrm>
            <a:off x="104487" y="617199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0" name="Text Placeholder 1">
            <a:extLst>
              <a:ext uri="{FF2B5EF4-FFF2-40B4-BE49-F238E27FC236}">
                <a16:creationId xmlns:a16="http://schemas.microsoft.com/office/drawing/2014/main" id="{2E6D10EA-24F0-4465-3ACB-D415CF59C182}"/>
              </a:ext>
            </a:extLst>
          </p:cNvPr>
          <p:cNvSpPr txBox="1">
            <a:spLocks/>
          </p:cNvSpPr>
          <p:nvPr/>
        </p:nvSpPr>
        <p:spPr>
          <a:xfrm>
            <a:off x="520542" y="617199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71" name="Text Placeholder 1">
            <a:extLst>
              <a:ext uri="{FF2B5EF4-FFF2-40B4-BE49-F238E27FC236}">
                <a16:creationId xmlns:a16="http://schemas.microsoft.com/office/drawing/2014/main" id="{4915F467-3116-A493-1621-AEEA757BB7FC}"/>
              </a:ext>
            </a:extLst>
          </p:cNvPr>
          <p:cNvSpPr txBox="1">
            <a:spLocks/>
          </p:cNvSpPr>
          <p:nvPr/>
        </p:nvSpPr>
        <p:spPr>
          <a:xfrm>
            <a:off x="520542" y="642739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Once the real time data received in high volume and processed via the data pipeline this will be output as the batches of processed data and further will be stored to respective databases</a:t>
            </a:r>
          </a:p>
        </p:txBody>
      </p:sp>
      <p:sp>
        <p:nvSpPr>
          <p:cNvPr id="72" name="Rounded Rectangle 71">
            <a:extLst>
              <a:ext uri="{FF2B5EF4-FFF2-40B4-BE49-F238E27FC236}">
                <a16:creationId xmlns:a16="http://schemas.microsoft.com/office/drawing/2014/main" id="{27EC74AE-3652-C130-7BAA-B4A4700A9868}"/>
              </a:ext>
            </a:extLst>
          </p:cNvPr>
          <p:cNvSpPr>
            <a:spLocks noChangeAspect="1"/>
          </p:cNvSpPr>
          <p:nvPr/>
        </p:nvSpPr>
        <p:spPr>
          <a:xfrm>
            <a:off x="6096000" y="500435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3" name="Text Placeholder 1">
            <a:extLst>
              <a:ext uri="{FF2B5EF4-FFF2-40B4-BE49-F238E27FC236}">
                <a16:creationId xmlns:a16="http://schemas.microsoft.com/office/drawing/2014/main" id="{B13D4ED9-980D-DBE6-F307-5A2B4BBAC7C6}"/>
              </a:ext>
            </a:extLst>
          </p:cNvPr>
          <p:cNvSpPr txBox="1">
            <a:spLocks/>
          </p:cNvSpPr>
          <p:nvPr/>
        </p:nvSpPr>
        <p:spPr>
          <a:xfrm>
            <a:off x="6512055" y="500435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BRONZE - Database</a:t>
            </a:r>
          </a:p>
        </p:txBody>
      </p:sp>
      <p:sp>
        <p:nvSpPr>
          <p:cNvPr id="74" name="Text Placeholder 1">
            <a:extLst>
              <a:ext uri="{FF2B5EF4-FFF2-40B4-BE49-F238E27FC236}">
                <a16:creationId xmlns:a16="http://schemas.microsoft.com/office/drawing/2014/main" id="{44FC7CC9-11A8-24CB-32CB-C7115787AC1A}"/>
              </a:ext>
            </a:extLst>
          </p:cNvPr>
          <p:cNvSpPr txBox="1">
            <a:spLocks/>
          </p:cNvSpPr>
          <p:nvPr/>
        </p:nvSpPr>
        <p:spPr>
          <a:xfrm>
            <a:off x="6512055" y="525975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to store the raw data ingestion and historical dataset collections. This may include critical information which needs to be further processed for anonymization, masking and other data security metrices as per the data privacy policy decided by the government.</a:t>
            </a:r>
          </a:p>
        </p:txBody>
      </p:sp>
      <p:sp>
        <p:nvSpPr>
          <p:cNvPr id="75" name="Rounded Rectangle 74">
            <a:extLst>
              <a:ext uri="{FF2B5EF4-FFF2-40B4-BE49-F238E27FC236}">
                <a16:creationId xmlns:a16="http://schemas.microsoft.com/office/drawing/2014/main" id="{8EADF759-2FFB-B08F-23A7-766097D71879}"/>
              </a:ext>
            </a:extLst>
          </p:cNvPr>
          <p:cNvSpPr>
            <a:spLocks noChangeAspect="1"/>
          </p:cNvSpPr>
          <p:nvPr/>
        </p:nvSpPr>
        <p:spPr>
          <a:xfrm>
            <a:off x="6096000" y="55954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6" name="Text Placeholder 1">
            <a:extLst>
              <a:ext uri="{FF2B5EF4-FFF2-40B4-BE49-F238E27FC236}">
                <a16:creationId xmlns:a16="http://schemas.microsoft.com/office/drawing/2014/main" id="{59B8845D-C7E1-3E55-CD18-437AF7849FF9}"/>
              </a:ext>
            </a:extLst>
          </p:cNvPr>
          <p:cNvSpPr txBox="1">
            <a:spLocks/>
          </p:cNvSpPr>
          <p:nvPr/>
        </p:nvSpPr>
        <p:spPr>
          <a:xfrm>
            <a:off x="6512055" y="55954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SILVER - Database</a:t>
            </a:r>
          </a:p>
        </p:txBody>
      </p:sp>
      <p:sp>
        <p:nvSpPr>
          <p:cNvPr id="77" name="Text Placeholder 1">
            <a:extLst>
              <a:ext uri="{FF2B5EF4-FFF2-40B4-BE49-F238E27FC236}">
                <a16:creationId xmlns:a16="http://schemas.microsoft.com/office/drawing/2014/main" id="{91875A02-4834-B7F5-8A69-636229DD3269}"/>
              </a:ext>
            </a:extLst>
          </p:cNvPr>
          <p:cNvSpPr txBox="1">
            <a:spLocks/>
          </p:cNvSpPr>
          <p:nvPr/>
        </p:nvSpPr>
        <p:spPr>
          <a:xfrm>
            <a:off x="6512055" y="585087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for storing the filtered, cleaned and augmented datasets which was received from the external partners to further process the data for Last Mile Delivery.</a:t>
            </a:r>
          </a:p>
        </p:txBody>
      </p:sp>
      <p:sp>
        <p:nvSpPr>
          <p:cNvPr id="78" name="Rounded Rectangle 77">
            <a:extLst>
              <a:ext uri="{FF2B5EF4-FFF2-40B4-BE49-F238E27FC236}">
                <a16:creationId xmlns:a16="http://schemas.microsoft.com/office/drawing/2014/main" id="{305FD250-D165-A5F4-18E6-91D62FF8789A}"/>
              </a:ext>
            </a:extLst>
          </p:cNvPr>
          <p:cNvSpPr>
            <a:spLocks noChangeAspect="1"/>
          </p:cNvSpPr>
          <p:nvPr/>
        </p:nvSpPr>
        <p:spPr>
          <a:xfrm>
            <a:off x="6096000" y="61865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79" name="Text Placeholder 1">
            <a:extLst>
              <a:ext uri="{FF2B5EF4-FFF2-40B4-BE49-F238E27FC236}">
                <a16:creationId xmlns:a16="http://schemas.microsoft.com/office/drawing/2014/main" id="{8E735B9D-E196-EB93-0719-8D34E789B64E}"/>
              </a:ext>
            </a:extLst>
          </p:cNvPr>
          <p:cNvSpPr txBox="1">
            <a:spLocks/>
          </p:cNvSpPr>
          <p:nvPr/>
        </p:nvSpPr>
        <p:spPr>
          <a:xfrm>
            <a:off x="6512055" y="618659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GOLD - Database</a:t>
            </a:r>
          </a:p>
        </p:txBody>
      </p:sp>
      <p:sp>
        <p:nvSpPr>
          <p:cNvPr id="80" name="Text Placeholder 1">
            <a:extLst>
              <a:ext uri="{FF2B5EF4-FFF2-40B4-BE49-F238E27FC236}">
                <a16:creationId xmlns:a16="http://schemas.microsoft.com/office/drawing/2014/main" id="{839C0063-E7C7-FC19-BD32-38AC588DAD55}"/>
              </a:ext>
            </a:extLst>
          </p:cNvPr>
          <p:cNvSpPr txBox="1">
            <a:spLocks/>
          </p:cNvSpPr>
          <p:nvPr/>
        </p:nvSpPr>
        <p:spPr>
          <a:xfrm>
            <a:off x="6512055" y="644199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most useful business level aggregates datasets to further utilized by the platform for various layers.</a:t>
            </a:r>
          </a:p>
        </p:txBody>
      </p:sp>
      <p:sp>
        <p:nvSpPr>
          <p:cNvPr id="81" name="Rounded Rectangle 80">
            <a:extLst>
              <a:ext uri="{FF2B5EF4-FFF2-40B4-BE49-F238E27FC236}">
                <a16:creationId xmlns:a16="http://schemas.microsoft.com/office/drawing/2014/main" id="{6BCEAAA9-987F-07E7-996B-7E10C6E598E6}"/>
              </a:ext>
            </a:extLst>
          </p:cNvPr>
          <p:cNvSpPr>
            <a:spLocks noChangeAspect="1"/>
          </p:cNvSpPr>
          <p:nvPr/>
        </p:nvSpPr>
        <p:spPr>
          <a:xfrm>
            <a:off x="76459" y="141358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82" name="Rounded Rectangle 81">
            <a:extLst>
              <a:ext uri="{FF2B5EF4-FFF2-40B4-BE49-F238E27FC236}">
                <a16:creationId xmlns:a16="http://schemas.microsoft.com/office/drawing/2014/main" id="{C66034C0-8AE9-62EE-55EC-D9327CCB7137}"/>
              </a:ext>
            </a:extLst>
          </p:cNvPr>
          <p:cNvSpPr>
            <a:spLocks noChangeAspect="1"/>
          </p:cNvSpPr>
          <p:nvPr/>
        </p:nvSpPr>
        <p:spPr>
          <a:xfrm>
            <a:off x="42401" y="31121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83" name="Rounded Rectangle 82">
            <a:extLst>
              <a:ext uri="{FF2B5EF4-FFF2-40B4-BE49-F238E27FC236}">
                <a16:creationId xmlns:a16="http://schemas.microsoft.com/office/drawing/2014/main" id="{51585909-D63F-0316-BE6A-DF9F8C907012}"/>
              </a:ext>
            </a:extLst>
          </p:cNvPr>
          <p:cNvSpPr>
            <a:spLocks noChangeAspect="1"/>
          </p:cNvSpPr>
          <p:nvPr/>
        </p:nvSpPr>
        <p:spPr>
          <a:xfrm>
            <a:off x="11343994" y="302400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84" name="Rounded Rectangle 83">
            <a:extLst>
              <a:ext uri="{FF2B5EF4-FFF2-40B4-BE49-F238E27FC236}">
                <a16:creationId xmlns:a16="http://schemas.microsoft.com/office/drawing/2014/main" id="{BF2884E1-7C63-4191-1C33-C1C2FD6F025F}"/>
              </a:ext>
            </a:extLst>
          </p:cNvPr>
          <p:cNvSpPr>
            <a:spLocks noChangeAspect="1"/>
          </p:cNvSpPr>
          <p:nvPr/>
        </p:nvSpPr>
        <p:spPr>
          <a:xfrm>
            <a:off x="3846576" y="35717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85" name="Rounded Rectangle 84">
            <a:extLst>
              <a:ext uri="{FF2B5EF4-FFF2-40B4-BE49-F238E27FC236}">
                <a16:creationId xmlns:a16="http://schemas.microsoft.com/office/drawing/2014/main" id="{5894DC91-1ED6-C543-675D-955E3756F982}"/>
              </a:ext>
            </a:extLst>
          </p:cNvPr>
          <p:cNvSpPr>
            <a:spLocks noChangeAspect="1"/>
          </p:cNvSpPr>
          <p:nvPr/>
        </p:nvSpPr>
        <p:spPr>
          <a:xfrm>
            <a:off x="4054142" y="39882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86" name="Rounded Rectangle 85">
            <a:extLst>
              <a:ext uri="{FF2B5EF4-FFF2-40B4-BE49-F238E27FC236}">
                <a16:creationId xmlns:a16="http://schemas.microsoft.com/office/drawing/2014/main" id="{8EB1374E-D395-13A9-C0E5-5BB0B44AFA87}"/>
              </a:ext>
            </a:extLst>
          </p:cNvPr>
          <p:cNvSpPr>
            <a:spLocks noChangeAspect="1"/>
          </p:cNvSpPr>
          <p:nvPr/>
        </p:nvSpPr>
        <p:spPr>
          <a:xfrm>
            <a:off x="4164248" y="440140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5" name="Arrow: Right 4">
            <a:extLst>
              <a:ext uri="{FF2B5EF4-FFF2-40B4-BE49-F238E27FC236}">
                <a16:creationId xmlns:a16="http://schemas.microsoft.com/office/drawing/2014/main" id="{23A1990A-BDFE-3F01-48F9-B4AEB2DA83B5}"/>
              </a:ext>
            </a:extLst>
          </p:cNvPr>
          <p:cNvSpPr/>
          <p:nvPr/>
        </p:nvSpPr>
        <p:spPr>
          <a:xfrm>
            <a:off x="9925050" y="1089531"/>
            <a:ext cx="314325" cy="266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8943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CF20F632-CBEE-F5FD-A972-E4A68CFC7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6" y="1246394"/>
            <a:ext cx="12171374" cy="2124520"/>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(Open Source) – Real Time Event Streaming Solution</a:t>
            </a:r>
          </a:p>
        </p:txBody>
      </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32" name="Rounded Rectangle 31">
            <a:extLst>
              <a:ext uri="{FF2B5EF4-FFF2-40B4-BE49-F238E27FC236}">
                <a16:creationId xmlns:a16="http://schemas.microsoft.com/office/drawing/2014/main" id="{905EDE40-EB6C-AEF9-B992-8DB8C3AC9688}"/>
              </a:ext>
            </a:extLst>
          </p:cNvPr>
          <p:cNvSpPr>
            <a:spLocks noChangeAspect="1"/>
          </p:cNvSpPr>
          <p:nvPr/>
        </p:nvSpPr>
        <p:spPr>
          <a:xfrm>
            <a:off x="424021" y="37286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3" name="Text Placeholder 1">
            <a:extLst>
              <a:ext uri="{FF2B5EF4-FFF2-40B4-BE49-F238E27FC236}">
                <a16:creationId xmlns:a16="http://schemas.microsoft.com/office/drawing/2014/main" id="{5ADA7A12-2A54-3C3D-6DF5-96FBA29A6AB6}"/>
              </a:ext>
            </a:extLst>
          </p:cNvPr>
          <p:cNvSpPr txBox="1">
            <a:spLocks/>
          </p:cNvSpPr>
          <p:nvPr/>
        </p:nvSpPr>
        <p:spPr>
          <a:xfrm>
            <a:off x="840076" y="372860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34" name="Text Placeholder 1">
            <a:extLst>
              <a:ext uri="{FF2B5EF4-FFF2-40B4-BE49-F238E27FC236}">
                <a16:creationId xmlns:a16="http://schemas.microsoft.com/office/drawing/2014/main" id="{56921E17-6318-6F3E-6180-8E60985C53B1}"/>
              </a:ext>
            </a:extLst>
          </p:cNvPr>
          <p:cNvSpPr txBox="1">
            <a:spLocks/>
          </p:cNvSpPr>
          <p:nvPr/>
        </p:nvSpPr>
        <p:spPr>
          <a:xfrm>
            <a:off x="840076" y="3983998"/>
            <a:ext cx="5422179" cy="59455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dataset received in the platform via various external data sources. With the on-premise SDM via SDK data can be received and sent to the data pipeline for further processing. For real time and quick processing data producer will further trigger to initiate the processes required quick handling data.</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424021" y="446997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840076" y="446997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 Streaming Source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840076" y="4725368"/>
            <a:ext cx="3856089" cy="297699"/>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streams the data in to the Spark by using the Kafka high level consumer API.</a:t>
            </a:r>
          </a:p>
        </p:txBody>
      </p:sp>
      <p:sp>
        <p:nvSpPr>
          <p:cNvPr id="38" name="Rounded Rectangle 37">
            <a:extLst>
              <a:ext uri="{FF2B5EF4-FFF2-40B4-BE49-F238E27FC236}">
                <a16:creationId xmlns:a16="http://schemas.microsoft.com/office/drawing/2014/main" id="{6982C80A-E158-0E6B-38F8-5DC09B085364}"/>
              </a:ext>
            </a:extLst>
          </p:cNvPr>
          <p:cNvSpPr>
            <a:spLocks noChangeAspect="1"/>
          </p:cNvSpPr>
          <p:nvPr/>
        </p:nvSpPr>
        <p:spPr>
          <a:xfrm>
            <a:off x="424021" y="50976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9" name="Text Placeholder 1">
            <a:extLst>
              <a:ext uri="{FF2B5EF4-FFF2-40B4-BE49-F238E27FC236}">
                <a16:creationId xmlns:a16="http://schemas.microsoft.com/office/drawing/2014/main" id="{A1181283-B378-57E0-2F1E-7EDE69D45E9A}"/>
              </a:ext>
            </a:extLst>
          </p:cNvPr>
          <p:cNvSpPr txBox="1">
            <a:spLocks/>
          </p:cNvSpPr>
          <p:nvPr/>
        </p:nvSpPr>
        <p:spPr>
          <a:xfrm>
            <a:off x="840076" y="50976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Input Stream Data</a:t>
            </a:r>
          </a:p>
        </p:txBody>
      </p:sp>
      <p:sp>
        <p:nvSpPr>
          <p:cNvPr id="40" name="Text Placeholder 1">
            <a:extLst>
              <a:ext uri="{FF2B5EF4-FFF2-40B4-BE49-F238E27FC236}">
                <a16:creationId xmlns:a16="http://schemas.microsoft.com/office/drawing/2014/main" id="{3A7BE591-A198-9095-9950-79C513287C49}"/>
              </a:ext>
            </a:extLst>
          </p:cNvPr>
          <p:cNvSpPr txBox="1">
            <a:spLocks/>
          </p:cNvSpPr>
          <p:nvPr/>
        </p:nvSpPr>
        <p:spPr>
          <a:xfrm>
            <a:off x="840076" y="535305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continuously receive data using High Level API.</a:t>
            </a:r>
          </a:p>
        </p:txBody>
      </p:sp>
      <p:sp>
        <p:nvSpPr>
          <p:cNvPr id="44" name="Rounded Rectangle 43">
            <a:extLst>
              <a:ext uri="{FF2B5EF4-FFF2-40B4-BE49-F238E27FC236}">
                <a16:creationId xmlns:a16="http://schemas.microsoft.com/office/drawing/2014/main" id="{33BCA425-CEC9-6E03-31B9-AAE788A6C8F3}"/>
              </a:ext>
            </a:extLst>
          </p:cNvPr>
          <p:cNvSpPr>
            <a:spLocks noChangeAspect="1"/>
          </p:cNvSpPr>
          <p:nvPr/>
        </p:nvSpPr>
        <p:spPr>
          <a:xfrm>
            <a:off x="443028" y="55972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5" name="Text Placeholder 1">
            <a:extLst>
              <a:ext uri="{FF2B5EF4-FFF2-40B4-BE49-F238E27FC236}">
                <a16:creationId xmlns:a16="http://schemas.microsoft.com/office/drawing/2014/main" id="{B0A260B1-D372-81FB-2361-BBE12DB92AA2}"/>
              </a:ext>
            </a:extLst>
          </p:cNvPr>
          <p:cNvSpPr txBox="1">
            <a:spLocks/>
          </p:cNvSpPr>
          <p:nvPr/>
        </p:nvSpPr>
        <p:spPr>
          <a:xfrm>
            <a:off x="859083" y="55972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Zookeeper</a:t>
            </a:r>
          </a:p>
        </p:txBody>
      </p:sp>
      <p:sp>
        <p:nvSpPr>
          <p:cNvPr id="46" name="Text Placeholder 1">
            <a:extLst>
              <a:ext uri="{FF2B5EF4-FFF2-40B4-BE49-F238E27FC236}">
                <a16:creationId xmlns:a16="http://schemas.microsoft.com/office/drawing/2014/main" id="{9E85FC2B-A9F6-6B8D-0478-5E1B82C3F484}"/>
              </a:ext>
            </a:extLst>
          </p:cNvPr>
          <p:cNvSpPr txBox="1">
            <a:spLocks/>
          </p:cNvSpPr>
          <p:nvPr/>
        </p:nvSpPr>
        <p:spPr>
          <a:xfrm>
            <a:off x="859083" y="5852624"/>
            <a:ext cx="512608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Executor receive updates offsets in Zookeeper.</a:t>
            </a:r>
          </a:p>
        </p:txBody>
      </p:sp>
      <p:sp>
        <p:nvSpPr>
          <p:cNvPr id="50" name="Rounded Rectangle 49">
            <a:extLst>
              <a:ext uri="{FF2B5EF4-FFF2-40B4-BE49-F238E27FC236}">
                <a16:creationId xmlns:a16="http://schemas.microsoft.com/office/drawing/2014/main" id="{134E7641-D1F4-6B14-609F-7E15E17712D0}"/>
              </a:ext>
            </a:extLst>
          </p:cNvPr>
          <p:cNvSpPr>
            <a:spLocks noChangeAspect="1"/>
          </p:cNvSpPr>
          <p:nvPr/>
        </p:nvSpPr>
        <p:spPr>
          <a:xfrm>
            <a:off x="424021" y="607058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1" name="Text Placeholder 1">
            <a:extLst>
              <a:ext uri="{FF2B5EF4-FFF2-40B4-BE49-F238E27FC236}">
                <a16:creationId xmlns:a16="http://schemas.microsoft.com/office/drawing/2014/main" id="{C161FD36-3D29-FD14-5B6D-5C22CA9EE390}"/>
              </a:ext>
            </a:extLst>
          </p:cNvPr>
          <p:cNvSpPr txBox="1">
            <a:spLocks/>
          </p:cNvSpPr>
          <p:nvPr/>
        </p:nvSpPr>
        <p:spPr>
          <a:xfrm>
            <a:off x="840076" y="607058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Spark</a:t>
            </a:r>
          </a:p>
        </p:txBody>
      </p:sp>
      <p:sp>
        <p:nvSpPr>
          <p:cNvPr id="58" name="Text Placeholder 1">
            <a:extLst>
              <a:ext uri="{FF2B5EF4-FFF2-40B4-BE49-F238E27FC236}">
                <a16:creationId xmlns:a16="http://schemas.microsoft.com/office/drawing/2014/main" id="{96F39A89-B99C-5341-7F54-2189C113606D}"/>
              </a:ext>
            </a:extLst>
          </p:cNvPr>
          <p:cNvSpPr txBox="1">
            <a:spLocks/>
          </p:cNvSpPr>
          <p:nvPr/>
        </p:nvSpPr>
        <p:spPr>
          <a:xfrm>
            <a:off x="840076" y="6325980"/>
            <a:ext cx="5533015"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driver launch jobs on data to executor’s receiver which further save data and updates in Zookeeper and continuously receive data using APIs.</a:t>
            </a:r>
          </a:p>
        </p:txBody>
      </p:sp>
      <p:sp>
        <p:nvSpPr>
          <p:cNvPr id="59" name="Rounded Rectangle 58">
            <a:extLst>
              <a:ext uri="{FF2B5EF4-FFF2-40B4-BE49-F238E27FC236}">
                <a16:creationId xmlns:a16="http://schemas.microsoft.com/office/drawing/2014/main" id="{CAF7FF04-1116-CC97-48D9-0EB60725AFA4}"/>
              </a:ext>
            </a:extLst>
          </p:cNvPr>
          <p:cNvSpPr>
            <a:spLocks noChangeAspect="1"/>
          </p:cNvSpPr>
          <p:nvPr/>
        </p:nvSpPr>
        <p:spPr>
          <a:xfrm>
            <a:off x="6502812" y="36540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61" name="Text Placeholder 1">
            <a:extLst>
              <a:ext uri="{FF2B5EF4-FFF2-40B4-BE49-F238E27FC236}">
                <a16:creationId xmlns:a16="http://schemas.microsoft.com/office/drawing/2014/main" id="{0A2C1BEE-7B2D-8EF0-A646-39D542E5F600}"/>
              </a:ext>
            </a:extLst>
          </p:cNvPr>
          <p:cNvSpPr txBox="1">
            <a:spLocks/>
          </p:cNvSpPr>
          <p:nvPr/>
        </p:nvSpPr>
        <p:spPr>
          <a:xfrm>
            <a:off x="6918867" y="365406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Kudu</a:t>
            </a:r>
          </a:p>
        </p:txBody>
      </p:sp>
      <p:sp>
        <p:nvSpPr>
          <p:cNvPr id="62" name="Text Placeholder 1">
            <a:extLst>
              <a:ext uri="{FF2B5EF4-FFF2-40B4-BE49-F238E27FC236}">
                <a16:creationId xmlns:a16="http://schemas.microsoft.com/office/drawing/2014/main" id="{94096E84-A11B-53AC-9942-DFC9F1AEC9CF}"/>
              </a:ext>
            </a:extLst>
          </p:cNvPr>
          <p:cNvSpPr txBox="1">
            <a:spLocks/>
          </p:cNvSpPr>
          <p:nvPr/>
        </p:nvSpPr>
        <p:spPr>
          <a:xfrm>
            <a:off x="6918867" y="3909460"/>
            <a:ext cx="4849112"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handles ingest and transformation of streaming data (from Kafka in this case) while Kudu provides a fast storage layer which buffers data in memory and flushes it to disk.</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In order to build real-time data ingestion, Apache Kafka-Spark streaming integration are the best combinations to achieve the data ingestion and data pre-processing requirements. The high level workflow can be visualize as below: </a:t>
            </a:r>
          </a:p>
        </p:txBody>
      </p:sp>
      <p:sp>
        <p:nvSpPr>
          <p:cNvPr id="64" name="Rounded Rectangle 63">
            <a:extLst>
              <a:ext uri="{FF2B5EF4-FFF2-40B4-BE49-F238E27FC236}">
                <a16:creationId xmlns:a16="http://schemas.microsoft.com/office/drawing/2014/main" id="{B5952F82-0052-E584-1FA2-93353A2AD98E}"/>
              </a:ext>
            </a:extLst>
          </p:cNvPr>
          <p:cNvSpPr>
            <a:spLocks noChangeAspect="1"/>
          </p:cNvSpPr>
          <p:nvPr/>
        </p:nvSpPr>
        <p:spPr>
          <a:xfrm>
            <a:off x="63914" y="299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65" name="Rounded Rectangle 64">
            <a:extLst>
              <a:ext uri="{FF2B5EF4-FFF2-40B4-BE49-F238E27FC236}">
                <a16:creationId xmlns:a16="http://schemas.microsoft.com/office/drawing/2014/main" id="{B40DA295-C788-75DC-B0E3-1B50392EAF96}"/>
              </a:ext>
            </a:extLst>
          </p:cNvPr>
          <p:cNvSpPr>
            <a:spLocks noChangeAspect="1"/>
          </p:cNvSpPr>
          <p:nvPr/>
        </p:nvSpPr>
        <p:spPr>
          <a:xfrm>
            <a:off x="1758010" y="281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66" name="Rounded Rectangle 65">
            <a:extLst>
              <a:ext uri="{FF2B5EF4-FFF2-40B4-BE49-F238E27FC236}">
                <a16:creationId xmlns:a16="http://schemas.microsoft.com/office/drawing/2014/main" id="{4F781B3B-39C8-DC15-E6DB-15168C7779D1}"/>
              </a:ext>
            </a:extLst>
          </p:cNvPr>
          <p:cNvSpPr>
            <a:spLocks noChangeAspect="1"/>
          </p:cNvSpPr>
          <p:nvPr/>
        </p:nvSpPr>
        <p:spPr>
          <a:xfrm>
            <a:off x="3462745" y="173474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67" name="Rounded Rectangle 66">
            <a:extLst>
              <a:ext uri="{FF2B5EF4-FFF2-40B4-BE49-F238E27FC236}">
                <a16:creationId xmlns:a16="http://schemas.microsoft.com/office/drawing/2014/main" id="{C63263B5-6E95-1A9E-56F9-4217D17D6A51}"/>
              </a:ext>
            </a:extLst>
          </p:cNvPr>
          <p:cNvSpPr>
            <a:spLocks noChangeAspect="1"/>
          </p:cNvSpPr>
          <p:nvPr/>
        </p:nvSpPr>
        <p:spPr>
          <a:xfrm>
            <a:off x="3001320" y="2855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68" name="Rounded Rectangle 67">
            <a:extLst>
              <a:ext uri="{FF2B5EF4-FFF2-40B4-BE49-F238E27FC236}">
                <a16:creationId xmlns:a16="http://schemas.microsoft.com/office/drawing/2014/main" id="{FAB9B8A9-573C-8456-9CC7-0F91DF509052}"/>
              </a:ext>
            </a:extLst>
          </p:cNvPr>
          <p:cNvSpPr>
            <a:spLocks noChangeAspect="1"/>
          </p:cNvSpPr>
          <p:nvPr/>
        </p:nvSpPr>
        <p:spPr>
          <a:xfrm>
            <a:off x="5131276" y="2682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69" name="Rounded Rectangle 68">
            <a:extLst>
              <a:ext uri="{FF2B5EF4-FFF2-40B4-BE49-F238E27FC236}">
                <a16:creationId xmlns:a16="http://schemas.microsoft.com/office/drawing/2014/main" id="{B0FA2269-0BEE-4E6D-85D3-5B2E4C0F5495}"/>
              </a:ext>
            </a:extLst>
          </p:cNvPr>
          <p:cNvSpPr>
            <a:spLocks noChangeAspect="1"/>
          </p:cNvSpPr>
          <p:nvPr/>
        </p:nvSpPr>
        <p:spPr>
          <a:xfrm>
            <a:off x="7582805" y="25889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1" name="Rounded Rectangle 40">
            <a:extLst>
              <a:ext uri="{FF2B5EF4-FFF2-40B4-BE49-F238E27FC236}">
                <a16:creationId xmlns:a16="http://schemas.microsoft.com/office/drawing/2014/main" id="{28924278-7674-AE45-C92D-14BE001A8497}"/>
              </a:ext>
            </a:extLst>
          </p:cNvPr>
          <p:cNvSpPr>
            <a:spLocks noChangeAspect="1"/>
          </p:cNvSpPr>
          <p:nvPr/>
        </p:nvSpPr>
        <p:spPr>
          <a:xfrm>
            <a:off x="9702793" y="254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3" name="Rounded Rectangle 42">
            <a:extLst>
              <a:ext uri="{FF2B5EF4-FFF2-40B4-BE49-F238E27FC236}">
                <a16:creationId xmlns:a16="http://schemas.microsoft.com/office/drawing/2014/main" id="{CACBD182-09D4-B3A1-F480-143715CC07C8}"/>
              </a:ext>
            </a:extLst>
          </p:cNvPr>
          <p:cNvSpPr>
            <a:spLocks noChangeAspect="1"/>
          </p:cNvSpPr>
          <p:nvPr/>
        </p:nvSpPr>
        <p:spPr>
          <a:xfrm>
            <a:off x="11741693" y="272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47" name="Rounded Rectangle 46">
            <a:extLst>
              <a:ext uri="{FF2B5EF4-FFF2-40B4-BE49-F238E27FC236}">
                <a16:creationId xmlns:a16="http://schemas.microsoft.com/office/drawing/2014/main" id="{7DE5B04F-3871-8C21-E667-1DBE20D1BFEB}"/>
              </a:ext>
            </a:extLst>
          </p:cNvPr>
          <p:cNvSpPr>
            <a:spLocks noChangeAspect="1"/>
          </p:cNvSpPr>
          <p:nvPr/>
        </p:nvSpPr>
        <p:spPr>
          <a:xfrm>
            <a:off x="6502812" y="43439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8" name="Text Placeholder 1">
            <a:extLst>
              <a:ext uri="{FF2B5EF4-FFF2-40B4-BE49-F238E27FC236}">
                <a16:creationId xmlns:a16="http://schemas.microsoft.com/office/drawing/2014/main" id="{0478DEAA-C1C2-0967-2C31-683F1213A1F3}"/>
              </a:ext>
            </a:extLst>
          </p:cNvPr>
          <p:cNvSpPr txBox="1">
            <a:spLocks/>
          </p:cNvSpPr>
          <p:nvPr/>
        </p:nvSpPr>
        <p:spPr>
          <a:xfrm>
            <a:off x="6918867" y="434391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Impala</a:t>
            </a:r>
          </a:p>
        </p:txBody>
      </p:sp>
      <p:sp>
        <p:nvSpPr>
          <p:cNvPr id="49" name="Text Placeholder 1">
            <a:extLst>
              <a:ext uri="{FF2B5EF4-FFF2-40B4-BE49-F238E27FC236}">
                <a16:creationId xmlns:a16="http://schemas.microsoft.com/office/drawing/2014/main" id="{AF019D5F-1B8C-2684-080A-B8D145F7E48F}"/>
              </a:ext>
            </a:extLst>
          </p:cNvPr>
          <p:cNvSpPr txBox="1">
            <a:spLocks/>
          </p:cNvSpPr>
          <p:nvPr/>
        </p:nvSpPr>
        <p:spPr>
          <a:xfrm>
            <a:off x="6918867" y="4599315"/>
            <a:ext cx="4822826"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Using Impala to query the resulting Kudu table, allowing us to expose results sets to a BI tool for immediate end user consumption</a:t>
            </a:r>
          </a:p>
        </p:txBody>
      </p:sp>
      <p:sp>
        <p:nvSpPr>
          <p:cNvPr id="52" name="Rounded Rectangle 51">
            <a:extLst>
              <a:ext uri="{FF2B5EF4-FFF2-40B4-BE49-F238E27FC236}">
                <a16:creationId xmlns:a16="http://schemas.microsoft.com/office/drawing/2014/main" id="{2FF05E2A-2745-7E30-3650-20444E29BACF}"/>
              </a:ext>
            </a:extLst>
          </p:cNvPr>
          <p:cNvSpPr>
            <a:spLocks noChangeAspect="1"/>
          </p:cNvSpPr>
          <p:nvPr/>
        </p:nvSpPr>
        <p:spPr>
          <a:xfrm>
            <a:off x="6502812" y="50383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3" name="Text Placeholder 1">
            <a:extLst>
              <a:ext uri="{FF2B5EF4-FFF2-40B4-BE49-F238E27FC236}">
                <a16:creationId xmlns:a16="http://schemas.microsoft.com/office/drawing/2014/main" id="{AA5203DC-2371-9EAD-BF45-E997148A5E2C}"/>
              </a:ext>
            </a:extLst>
          </p:cNvPr>
          <p:cNvSpPr txBox="1">
            <a:spLocks/>
          </p:cNvSpPr>
          <p:nvPr/>
        </p:nvSpPr>
        <p:spPr>
          <a:xfrm>
            <a:off x="6918867" y="50383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54" name="Text Placeholder 1">
            <a:extLst>
              <a:ext uri="{FF2B5EF4-FFF2-40B4-BE49-F238E27FC236}">
                <a16:creationId xmlns:a16="http://schemas.microsoft.com/office/drawing/2014/main" id="{DE5A7D0C-EB36-BA63-7CC8-9C32856CDB59}"/>
              </a:ext>
            </a:extLst>
          </p:cNvPr>
          <p:cNvSpPr txBox="1">
            <a:spLocks/>
          </p:cNvSpPr>
          <p:nvPr/>
        </p:nvSpPr>
        <p:spPr>
          <a:xfrm>
            <a:off x="6918867" y="5293724"/>
            <a:ext cx="481562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Finally the batches of processed datasets for Power BI, databases, dashboards and other ALMP specific format data storage has been received after execution from this data pipeline.</a:t>
            </a:r>
          </a:p>
        </p:txBody>
      </p:sp>
    </p:spTree>
    <p:extLst>
      <p:ext uri="{BB962C8B-B14F-4D97-AF65-F5344CB8AC3E}">
        <p14:creationId xmlns:p14="http://schemas.microsoft.com/office/powerpoint/2010/main" val="2319921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2.0 – ALMP Data Ingestion &amp; Data Pre-Processing</a:t>
            </a:r>
          </a:p>
        </p:txBody>
      </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424021" y="47483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840076" y="474839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840076" y="5003789"/>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38" name="Rounded Rectangle 37">
            <a:extLst>
              <a:ext uri="{FF2B5EF4-FFF2-40B4-BE49-F238E27FC236}">
                <a16:creationId xmlns:a16="http://schemas.microsoft.com/office/drawing/2014/main" id="{6982C80A-E158-0E6B-38F8-5DC09B085364}"/>
              </a:ext>
            </a:extLst>
          </p:cNvPr>
          <p:cNvSpPr>
            <a:spLocks noChangeAspect="1"/>
          </p:cNvSpPr>
          <p:nvPr/>
        </p:nvSpPr>
        <p:spPr>
          <a:xfrm>
            <a:off x="424021" y="58104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9" name="Text Placeholder 1">
            <a:extLst>
              <a:ext uri="{FF2B5EF4-FFF2-40B4-BE49-F238E27FC236}">
                <a16:creationId xmlns:a16="http://schemas.microsoft.com/office/drawing/2014/main" id="{A1181283-B378-57E0-2F1E-7EDE69D45E9A}"/>
              </a:ext>
            </a:extLst>
          </p:cNvPr>
          <p:cNvSpPr txBox="1">
            <a:spLocks/>
          </p:cNvSpPr>
          <p:nvPr/>
        </p:nvSpPr>
        <p:spPr>
          <a:xfrm>
            <a:off x="840076" y="5810485"/>
            <a:ext cx="2161244"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High-Level Consumer APIs</a:t>
            </a:r>
          </a:p>
        </p:txBody>
      </p:sp>
      <p:sp>
        <p:nvSpPr>
          <p:cNvPr id="40" name="Text Placeholder 1">
            <a:extLst>
              <a:ext uri="{FF2B5EF4-FFF2-40B4-BE49-F238E27FC236}">
                <a16:creationId xmlns:a16="http://schemas.microsoft.com/office/drawing/2014/main" id="{3A7BE591-A198-9095-9950-79C513287C49}"/>
              </a:ext>
            </a:extLst>
          </p:cNvPr>
          <p:cNvSpPr txBox="1">
            <a:spLocks/>
          </p:cNvSpPr>
          <p:nvPr/>
        </p:nvSpPr>
        <p:spPr>
          <a:xfrm>
            <a:off x="840076" y="606588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50" name="Rounded Rectangle 49">
            <a:extLst>
              <a:ext uri="{FF2B5EF4-FFF2-40B4-BE49-F238E27FC236}">
                <a16:creationId xmlns:a16="http://schemas.microsoft.com/office/drawing/2014/main" id="{134E7641-D1F4-6B14-609F-7E15E17712D0}"/>
              </a:ext>
            </a:extLst>
          </p:cNvPr>
          <p:cNvSpPr>
            <a:spLocks noChangeAspect="1"/>
          </p:cNvSpPr>
          <p:nvPr/>
        </p:nvSpPr>
        <p:spPr>
          <a:xfrm>
            <a:off x="6887256" y="47483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1" name="Text Placeholder 1">
            <a:extLst>
              <a:ext uri="{FF2B5EF4-FFF2-40B4-BE49-F238E27FC236}">
                <a16:creationId xmlns:a16="http://schemas.microsoft.com/office/drawing/2014/main" id="{C161FD36-3D29-FD14-5B6D-5C22CA9EE390}"/>
              </a:ext>
            </a:extLst>
          </p:cNvPr>
          <p:cNvSpPr txBox="1">
            <a:spLocks/>
          </p:cNvSpPr>
          <p:nvPr/>
        </p:nvSpPr>
        <p:spPr>
          <a:xfrm>
            <a:off x="7303311" y="474839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58" name="Text Placeholder 1">
            <a:extLst>
              <a:ext uri="{FF2B5EF4-FFF2-40B4-BE49-F238E27FC236}">
                <a16:creationId xmlns:a16="http://schemas.microsoft.com/office/drawing/2014/main" id="{96F39A89-B99C-5341-7F54-2189C113606D}"/>
              </a:ext>
            </a:extLst>
          </p:cNvPr>
          <p:cNvSpPr txBox="1">
            <a:spLocks/>
          </p:cNvSpPr>
          <p:nvPr/>
        </p:nvSpPr>
        <p:spPr>
          <a:xfrm>
            <a:off x="7303311" y="5003789"/>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59" name="Rounded Rectangle 58">
            <a:extLst>
              <a:ext uri="{FF2B5EF4-FFF2-40B4-BE49-F238E27FC236}">
                <a16:creationId xmlns:a16="http://schemas.microsoft.com/office/drawing/2014/main" id="{CAF7FF04-1116-CC97-48D9-0EB60725AFA4}"/>
              </a:ext>
            </a:extLst>
          </p:cNvPr>
          <p:cNvSpPr>
            <a:spLocks noChangeAspect="1"/>
          </p:cNvSpPr>
          <p:nvPr/>
        </p:nvSpPr>
        <p:spPr>
          <a:xfrm>
            <a:off x="6887256" y="58104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61" name="Text Placeholder 1">
            <a:extLst>
              <a:ext uri="{FF2B5EF4-FFF2-40B4-BE49-F238E27FC236}">
                <a16:creationId xmlns:a16="http://schemas.microsoft.com/office/drawing/2014/main" id="{0A2C1BEE-7B2D-8EF0-A646-39D542E5F600}"/>
              </a:ext>
            </a:extLst>
          </p:cNvPr>
          <p:cNvSpPr txBox="1">
            <a:spLocks/>
          </p:cNvSpPr>
          <p:nvPr/>
        </p:nvSpPr>
        <p:spPr>
          <a:xfrm>
            <a:off x="7303311" y="581048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a:t>
            </a:r>
          </a:p>
        </p:txBody>
      </p:sp>
      <p:sp>
        <p:nvSpPr>
          <p:cNvPr id="62" name="Text Placeholder 1">
            <a:extLst>
              <a:ext uri="{FF2B5EF4-FFF2-40B4-BE49-F238E27FC236}">
                <a16:creationId xmlns:a16="http://schemas.microsoft.com/office/drawing/2014/main" id="{94096E84-A11B-53AC-9942-DFC9F1AEC9CF}"/>
              </a:ext>
            </a:extLst>
          </p:cNvPr>
          <p:cNvSpPr txBox="1">
            <a:spLocks/>
          </p:cNvSpPr>
          <p:nvPr/>
        </p:nvSpPr>
        <p:spPr>
          <a:xfrm>
            <a:off x="7303311" y="606588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In order to build real-time data ingestion, Apache Kafka-Spark streaming integration are the best combinations to achieve the ALMP data ingestion and data pre-processing requirements. The high level workflow can be visualize as below: </a:t>
            </a:r>
          </a:p>
        </p:txBody>
      </p:sp>
      <p:pic>
        <p:nvPicPr>
          <p:cNvPr id="4" name="Picture 3" descr="Graphical user interface, application, Word, email, website&#10;&#10;Description automatically generated">
            <a:extLst>
              <a:ext uri="{FF2B5EF4-FFF2-40B4-BE49-F238E27FC236}">
                <a16:creationId xmlns:a16="http://schemas.microsoft.com/office/drawing/2014/main" id="{F57EDAF8-3790-9D3B-4DB0-1BE09263C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 y="1147234"/>
            <a:ext cx="12059415" cy="2037164"/>
          </a:xfrm>
          <a:prstGeom prst="rect">
            <a:avLst/>
          </a:prstGeom>
        </p:spPr>
      </p:pic>
      <p:sp>
        <p:nvSpPr>
          <p:cNvPr id="70" name="Rounded Rectangle 69">
            <a:extLst>
              <a:ext uri="{FF2B5EF4-FFF2-40B4-BE49-F238E27FC236}">
                <a16:creationId xmlns:a16="http://schemas.microsoft.com/office/drawing/2014/main" id="{DDD7C944-1A6E-F08A-5803-5FF31B76F8B6}"/>
              </a:ext>
            </a:extLst>
          </p:cNvPr>
          <p:cNvSpPr>
            <a:spLocks noChangeAspect="1"/>
          </p:cNvSpPr>
          <p:nvPr/>
        </p:nvSpPr>
        <p:spPr>
          <a:xfrm>
            <a:off x="443028" y="365930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1" name="Text Placeholder 1">
            <a:extLst>
              <a:ext uri="{FF2B5EF4-FFF2-40B4-BE49-F238E27FC236}">
                <a16:creationId xmlns:a16="http://schemas.microsoft.com/office/drawing/2014/main" id="{E65FED5D-06E1-A36E-068F-CC49745CE99F}"/>
              </a:ext>
            </a:extLst>
          </p:cNvPr>
          <p:cNvSpPr txBox="1">
            <a:spLocks/>
          </p:cNvSpPr>
          <p:nvPr/>
        </p:nvSpPr>
        <p:spPr>
          <a:xfrm>
            <a:off x="859083" y="3659306"/>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72" name="Text Placeholder 1">
            <a:extLst>
              <a:ext uri="{FF2B5EF4-FFF2-40B4-BE49-F238E27FC236}">
                <a16:creationId xmlns:a16="http://schemas.microsoft.com/office/drawing/2014/main" id="{7A52D435-1ACB-AA57-9B96-5B89DFCB5C3E}"/>
              </a:ext>
            </a:extLst>
          </p:cNvPr>
          <p:cNvSpPr txBox="1">
            <a:spLocks/>
          </p:cNvSpPr>
          <p:nvPr/>
        </p:nvSpPr>
        <p:spPr>
          <a:xfrm>
            <a:off x="859083" y="3914703"/>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73" name="Rounded Rectangle 72">
            <a:extLst>
              <a:ext uri="{FF2B5EF4-FFF2-40B4-BE49-F238E27FC236}">
                <a16:creationId xmlns:a16="http://schemas.microsoft.com/office/drawing/2014/main" id="{40AF19F5-EF47-1097-4A03-07712E641408}"/>
              </a:ext>
            </a:extLst>
          </p:cNvPr>
          <p:cNvSpPr>
            <a:spLocks noChangeAspect="1"/>
          </p:cNvSpPr>
          <p:nvPr/>
        </p:nvSpPr>
        <p:spPr>
          <a:xfrm>
            <a:off x="6906263" y="365930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4" name="Text Placeholder 1">
            <a:extLst>
              <a:ext uri="{FF2B5EF4-FFF2-40B4-BE49-F238E27FC236}">
                <a16:creationId xmlns:a16="http://schemas.microsoft.com/office/drawing/2014/main" id="{3710BE16-7CCD-DD04-4352-CF0175D797A2}"/>
              </a:ext>
            </a:extLst>
          </p:cNvPr>
          <p:cNvSpPr txBox="1">
            <a:spLocks/>
          </p:cNvSpPr>
          <p:nvPr/>
        </p:nvSpPr>
        <p:spPr>
          <a:xfrm>
            <a:off x="7322318" y="3659306"/>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75" name="Text Placeholder 1">
            <a:extLst>
              <a:ext uri="{FF2B5EF4-FFF2-40B4-BE49-F238E27FC236}">
                <a16:creationId xmlns:a16="http://schemas.microsoft.com/office/drawing/2014/main" id="{E1F1AD97-3D90-D20E-AB47-0645B462F539}"/>
              </a:ext>
            </a:extLst>
          </p:cNvPr>
          <p:cNvSpPr txBox="1">
            <a:spLocks/>
          </p:cNvSpPr>
          <p:nvPr/>
        </p:nvSpPr>
        <p:spPr>
          <a:xfrm>
            <a:off x="7322318" y="3914703"/>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Tree>
    <p:extLst>
      <p:ext uri="{BB962C8B-B14F-4D97-AF65-F5344CB8AC3E}">
        <p14:creationId xmlns:p14="http://schemas.microsoft.com/office/powerpoint/2010/main" val="42051993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2.0 – Integrated End-to-End Technical View</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6"/>
            <a:ext cx="4272144" cy="421092"/>
            <a:chOff x="7455580" y="4378620"/>
            <a:chExt cx="4296397" cy="593952"/>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3848177"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Data Sources – SDM/DW/DL</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3279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data injection sources which will be read and pushed the data in real time to the ALMP storage with pre-processing (if required).</a:t>
              </a:r>
            </a:p>
          </p:txBody>
        </p:sp>
      </p:gr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1971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4" y="119713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Kafka-Spark Streaming</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463167"/>
            <a:ext cx="3856089" cy="5107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build real-time applications, Apache Kafka – Spark Streaming Integration are the best combinations which is needed with the ALMP platform with receiver based approach instead of direct approach to avoid data or transaction loss.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193632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193632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Quality – Bronze, Silver and Gold</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21298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Data ingestion from different sources may be having unwanted data with the stream so with the data cleaning and pre-processing we can separate the data as bronze, silver and gold based on the quality of the data. </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46360" y="269410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62414" y="2694104"/>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Speedup-Search - </a:t>
            </a:r>
            <a:r>
              <a:rPr lang="en-IN" sz="1400" b="0" dirty="0" err="1"/>
              <a:t>ElasticSearch</a:t>
            </a:r>
            <a:endParaRPr lang="en-IN" sz="1400" b="0" dirty="0"/>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2945447"/>
            <a:ext cx="3856089"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As a secondary data source for the endpoints to enable faster searches will data will be loaded on </a:t>
            </a:r>
            <a:r>
              <a:rPr lang="en-IN" sz="900" b="0" dirty="0" err="1"/>
              <a:t>ElasticSearch</a:t>
            </a:r>
            <a:r>
              <a:rPr lang="en-IN" sz="900" b="0" dirty="0"/>
              <a:t>.</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393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3939578"/>
            <a:ext cx="305713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Lake – MongoDB Atlas Data Lake</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421489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There’s a huge datasets due to the centralized system which needs to be stored and used for performing analytics we need a data lake so for performing these transactions MongoDB Atlas control plane, compute plane and data plane with different regions data will be managed. </a:t>
            </a:r>
          </a:p>
        </p:txBody>
      </p:sp>
      <p:pic>
        <p:nvPicPr>
          <p:cNvPr id="5" name="Picture 4" descr="Graphical user interface, text, application, email&#10;&#10;Description automatically generated">
            <a:extLst>
              <a:ext uri="{FF2B5EF4-FFF2-40B4-BE49-F238E27FC236}">
                <a16:creationId xmlns:a16="http://schemas.microsoft.com/office/drawing/2014/main" id="{FA1A9DCA-8126-5B48-A815-ACDEC0E51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6" y="678267"/>
            <a:ext cx="7848762" cy="4728233"/>
          </a:xfrm>
          <a:prstGeom prst="rect">
            <a:avLst/>
          </a:prstGeom>
        </p:spPr>
      </p:pic>
      <p:sp>
        <p:nvSpPr>
          <p:cNvPr id="51" name="Rounded Rectangle 50">
            <a:extLst>
              <a:ext uri="{FF2B5EF4-FFF2-40B4-BE49-F238E27FC236}">
                <a16:creationId xmlns:a16="http://schemas.microsoft.com/office/drawing/2014/main" id="{E69D1546-8A93-5C46-54A8-E1FD2555F0F6}"/>
              </a:ext>
            </a:extLst>
          </p:cNvPr>
          <p:cNvSpPr>
            <a:spLocks noChangeAspect="1"/>
          </p:cNvSpPr>
          <p:nvPr/>
        </p:nvSpPr>
        <p:spPr>
          <a:xfrm>
            <a:off x="7273621" y="76886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52" name="Rounded Rectangle 51">
            <a:extLst>
              <a:ext uri="{FF2B5EF4-FFF2-40B4-BE49-F238E27FC236}">
                <a16:creationId xmlns:a16="http://schemas.microsoft.com/office/drawing/2014/main" id="{6C42FAB3-7843-3148-7C10-697ADABF7D53}"/>
              </a:ext>
            </a:extLst>
          </p:cNvPr>
          <p:cNvSpPr>
            <a:spLocks noChangeAspect="1"/>
          </p:cNvSpPr>
          <p:nvPr/>
        </p:nvSpPr>
        <p:spPr>
          <a:xfrm>
            <a:off x="6689550" y="17430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3" name="Rounded Rectangle 52">
            <a:extLst>
              <a:ext uri="{FF2B5EF4-FFF2-40B4-BE49-F238E27FC236}">
                <a16:creationId xmlns:a16="http://schemas.microsoft.com/office/drawing/2014/main" id="{D75B8763-A59C-7252-2A60-7FEFDEE359C1}"/>
              </a:ext>
            </a:extLst>
          </p:cNvPr>
          <p:cNvSpPr>
            <a:spLocks noChangeAspect="1"/>
          </p:cNvSpPr>
          <p:nvPr/>
        </p:nvSpPr>
        <p:spPr>
          <a:xfrm>
            <a:off x="7407859" y="269307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55" name="Rounded Rectangle 54">
            <a:extLst>
              <a:ext uri="{FF2B5EF4-FFF2-40B4-BE49-F238E27FC236}">
                <a16:creationId xmlns:a16="http://schemas.microsoft.com/office/drawing/2014/main" id="{B9DB4265-0374-2DBF-B9D0-670C519BC13A}"/>
              </a:ext>
            </a:extLst>
          </p:cNvPr>
          <p:cNvSpPr>
            <a:spLocks noChangeAspect="1"/>
          </p:cNvSpPr>
          <p:nvPr/>
        </p:nvSpPr>
        <p:spPr>
          <a:xfrm>
            <a:off x="2255459" y="33097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56" name="Rounded Rectangle 55">
            <a:extLst>
              <a:ext uri="{FF2B5EF4-FFF2-40B4-BE49-F238E27FC236}">
                <a16:creationId xmlns:a16="http://schemas.microsoft.com/office/drawing/2014/main" id="{B0862EFB-E6B1-ADAC-93F9-C3201D712DCE}"/>
              </a:ext>
            </a:extLst>
          </p:cNvPr>
          <p:cNvSpPr>
            <a:spLocks noChangeAspect="1"/>
          </p:cNvSpPr>
          <p:nvPr/>
        </p:nvSpPr>
        <p:spPr>
          <a:xfrm>
            <a:off x="7919856" y="323092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7" name="Text Placeholder 1">
            <a:extLst>
              <a:ext uri="{FF2B5EF4-FFF2-40B4-BE49-F238E27FC236}">
                <a16:creationId xmlns:a16="http://schemas.microsoft.com/office/drawing/2014/main" id="{3FC15E35-ED52-7E2C-0D71-2AC191E4B201}"/>
              </a:ext>
            </a:extLst>
          </p:cNvPr>
          <p:cNvSpPr txBox="1">
            <a:spLocks/>
          </p:cNvSpPr>
          <p:nvPr/>
        </p:nvSpPr>
        <p:spPr>
          <a:xfrm>
            <a:off x="8335910" y="3230925"/>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In-Memory – Redis Cache</a:t>
            </a:r>
          </a:p>
        </p:txBody>
      </p:sp>
      <p:sp>
        <p:nvSpPr>
          <p:cNvPr id="58" name="Text Placeholder 1">
            <a:extLst>
              <a:ext uri="{FF2B5EF4-FFF2-40B4-BE49-F238E27FC236}">
                <a16:creationId xmlns:a16="http://schemas.microsoft.com/office/drawing/2014/main" id="{39BA185E-F575-53DB-0A9D-658F4FA721DA}"/>
              </a:ext>
            </a:extLst>
          </p:cNvPr>
          <p:cNvSpPr txBox="1">
            <a:spLocks/>
          </p:cNvSpPr>
          <p:nvPr/>
        </p:nvSpPr>
        <p:spPr>
          <a:xfrm>
            <a:off x="8328781" y="3482267"/>
            <a:ext cx="3856089" cy="50643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Memory read is the fastest way to fetch data from the endpoints, so the primary and real time data transactions will be performed via Redis cache and any fail to retrieve data from cache will be routed to secondary storages.</a:t>
            </a:r>
          </a:p>
        </p:txBody>
      </p:sp>
      <p:sp>
        <p:nvSpPr>
          <p:cNvPr id="59" name="Rounded Rectangle 58">
            <a:extLst>
              <a:ext uri="{FF2B5EF4-FFF2-40B4-BE49-F238E27FC236}">
                <a16:creationId xmlns:a16="http://schemas.microsoft.com/office/drawing/2014/main" id="{98D6352A-2A0D-EC6C-A09C-DDA8E96B371B}"/>
              </a:ext>
            </a:extLst>
          </p:cNvPr>
          <p:cNvSpPr>
            <a:spLocks noChangeAspect="1"/>
          </p:cNvSpPr>
          <p:nvPr/>
        </p:nvSpPr>
        <p:spPr>
          <a:xfrm>
            <a:off x="2255459" y="39887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61" name="Rounded Rectangle 60">
            <a:extLst>
              <a:ext uri="{FF2B5EF4-FFF2-40B4-BE49-F238E27FC236}">
                <a16:creationId xmlns:a16="http://schemas.microsoft.com/office/drawing/2014/main" id="{96B2D400-0621-3222-9751-BB6D02B2358F}"/>
              </a:ext>
            </a:extLst>
          </p:cNvPr>
          <p:cNvSpPr>
            <a:spLocks noChangeAspect="1"/>
          </p:cNvSpPr>
          <p:nvPr/>
        </p:nvSpPr>
        <p:spPr>
          <a:xfrm>
            <a:off x="7432311" y="372984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Tree>
    <p:extLst>
      <p:ext uri="{BB962C8B-B14F-4D97-AF65-F5344CB8AC3E}">
        <p14:creationId xmlns:p14="http://schemas.microsoft.com/office/powerpoint/2010/main" val="15892735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3CEB3-803B-4DD9-8E62-1BCA9E9DB953}"/>
              </a:ext>
            </a:extLst>
          </p:cNvPr>
          <p:cNvSpPr>
            <a:spLocks noGrp="1"/>
          </p:cNvSpPr>
          <p:nvPr>
            <p:ph type="body" sz="quarter" idx="15"/>
          </p:nvPr>
        </p:nvSpPr>
        <p:spPr/>
        <p:txBody>
          <a:bodyPr vert="horz" lIns="0" tIns="0" rIns="0" bIns="0" rtlCol="0" anchor="t">
            <a:normAutofit/>
          </a:bodyPr>
          <a:lstStyle/>
          <a:p>
            <a:r>
              <a:rPr lang="en-US" dirty="0">
                <a:ea typeface="+mn-lt"/>
                <a:cs typeface="+mn-lt"/>
              </a:rPr>
              <a:t>Key Technical Features of New Architecture</a:t>
            </a:r>
            <a:endParaRPr lang="en-US" b="0" dirty="0">
              <a:ea typeface="+mn-lt"/>
              <a:cs typeface="+mn-lt"/>
            </a:endParaRPr>
          </a:p>
        </p:txBody>
      </p:sp>
      <p:sp>
        <p:nvSpPr>
          <p:cNvPr id="44" name="Shape 762">
            <a:extLst>
              <a:ext uri="{FF2B5EF4-FFF2-40B4-BE49-F238E27FC236}">
                <a16:creationId xmlns:a16="http://schemas.microsoft.com/office/drawing/2014/main" id="{21520465-505D-9D4E-B4DD-45D73F421545}"/>
              </a:ext>
            </a:extLst>
          </p:cNvPr>
          <p:cNvSpPr/>
          <p:nvPr/>
        </p:nvSpPr>
        <p:spPr>
          <a:xfrm>
            <a:off x="1933818" y="746321"/>
            <a:ext cx="3412741" cy="560292"/>
          </a:xfrm>
          <a:prstGeom prst="rect">
            <a:avLst/>
          </a:prstGeom>
          <a:solidFill>
            <a:srgbClr val="F694A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i="0" u="none" strike="noStrike" kern="0" normalizeH="0" baseline="0" noProof="0" dirty="0">
              <a:ln w="0"/>
              <a:effectLst>
                <a:outerShdw blurRad="38100" dist="19050" dir="2700000" algn="tl" rotWithShape="0">
                  <a:schemeClr val="dk1">
                    <a:alpha val="40000"/>
                  </a:schemeClr>
                </a:outerShdw>
              </a:effectLst>
              <a:uLnTx/>
              <a:uFillTx/>
            </a:endParaRPr>
          </a:p>
        </p:txBody>
      </p:sp>
      <p:sp>
        <p:nvSpPr>
          <p:cNvPr id="45" name="Shape 762">
            <a:extLst>
              <a:ext uri="{FF2B5EF4-FFF2-40B4-BE49-F238E27FC236}">
                <a16:creationId xmlns:a16="http://schemas.microsoft.com/office/drawing/2014/main" id="{42B8AB70-E53D-334D-B1A8-D31262FD2EAD}"/>
              </a:ext>
            </a:extLst>
          </p:cNvPr>
          <p:cNvSpPr/>
          <p:nvPr/>
        </p:nvSpPr>
        <p:spPr>
          <a:xfrm>
            <a:off x="5366518" y="747808"/>
            <a:ext cx="3412741" cy="560292"/>
          </a:xfrm>
          <a:prstGeom prst="rect">
            <a:avLst/>
          </a:prstGeom>
          <a:solidFill>
            <a:srgbClr val="EC6568"/>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sp>
        <p:nvSpPr>
          <p:cNvPr id="46" name="Shape 762">
            <a:extLst>
              <a:ext uri="{FF2B5EF4-FFF2-40B4-BE49-F238E27FC236}">
                <a16:creationId xmlns:a16="http://schemas.microsoft.com/office/drawing/2014/main" id="{B37628D3-B0C7-7F4E-B276-3DECB4256BA8}"/>
              </a:ext>
            </a:extLst>
          </p:cNvPr>
          <p:cNvSpPr/>
          <p:nvPr/>
        </p:nvSpPr>
        <p:spPr>
          <a:xfrm>
            <a:off x="8782888" y="747808"/>
            <a:ext cx="3412741" cy="560292"/>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sp>
        <p:nvSpPr>
          <p:cNvPr id="51" name="TextBox 50">
            <a:extLst>
              <a:ext uri="{FF2B5EF4-FFF2-40B4-BE49-F238E27FC236}">
                <a16:creationId xmlns:a16="http://schemas.microsoft.com/office/drawing/2014/main" id="{4AAD0FFB-DC7C-D342-8750-3898105FB453}"/>
              </a:ext>
            </a:extLst>
          </p:cNvPr>
          <p:cNvSpPr txBox="1"/>
          <p:nvPr/>
        </p:nvSpPr>
        <p:spPr>
          <a:xfrm>
            <a:off x="1933818" y="841801"/>
            <a:ext cx="3412741" cy="369332"/>
          </a:xfrm>
          <a:prstGeom prst="rect">
            <a:avLst/>
          </a:prstGeom>
          <a:noFill/>
        </p:spPr>
        <p:txBody>
          <a:bodyPr wrap="square" rtlCol="0">
            <a:spAutoFit/>
          </a:bodyPr>
          <a:lstStyle/>
          <a:p>
            <a:pPr algn="ctr"/>
            <a:r>
              <a:rPr lang="en-US" dirty="0"/>
              <a:t>As-is Stage</a:t>
            </a:r>
          </a:p>
        </p:txBody>
      </p:sp>
      <p:sp>
        <p:nvSpPr>
          <p:cNvPr id="52" name="TextBox 51">
            <a:extLst>
              <a:ext uri="{FF2B5EF4-FFF2-40B4-BE49-F238E27FC236}">
                <a16:creationId xmlns:a16="http://schemas.microsoft.com/office/drawing/2014/main" id="{99324C5F-0394-EC42-B532-04EEADAEC081}"/>
              </a:ext>
            </a:extLst>
          </p:cNvPr>
          <p:cNvSpPr txBox="1"/>
          <p:nvPr/>
        </p:nvSpPr>
        <p:spPr>
          <a:xfrm>
            <a:off x="5366518" y="841801"/>
            <a:ext cx="3412741" cy="369332"/>
          </a:xfrm>
          <a:prstGeom prst="rect">
            <a:avLst/>
          </a:prstGeom>
          <a:noFill/>
        </p:spPr>
        <p:txBody>
          <a:bodyPr wrap="square" rtlCol="0">
            <a:spAutoFit/>
          </a:bodyPr>
          <a:lstStyle/>
          <a:p>
            <a:pPr algn="ctr"/>
            <a:r>
              <a:rPr lang="en-US" dirty="0"/>
              <a:t>Improvements</a:t>
            </a:r>
          </a:p>
        </p:txBody>
      </p:sp>
      <p:sp>
        <p:nvSpPr>
          <p:cNvPr id="55" name="TextBox 54">
            <a:extLst>
              <a:ext uri="{FF2B5EF4-FFF2-40B4-BE49-F238E27FC236}">
                <a16:creationId xmlns:a16="http://schemas.microsoft.com/office/drawing/2014/main" id="{0920ECEF-9611-0648-898F-53A3BAB4DB3B}"/>
              </a:ext>
            </a:extLst>
          </p:cNvPr>
          <p:cNvSpPr txBox="1"/>
          <p:nvPr/>
        </p:nvSpPr>
        <p:spPr>
          <a:xfrm>
            <a:off x="8799218" y="841801"/>
            <a:ext cx="3412741" cy="369332"/>
          </a:xfrm>
          <a:prstGeom prst="rect">
            <a:avLst/>
          </a:prstGeom>
          <a:noFill/>
        </p:spPr>
        <p:txBody>
          <a:bodyPr wrap="square" rtlCol="0">
            <a:spAutoFit/>
          </a:bodyPr>
          <a:lstStyle/>
          <a:p>
            <a:pPr algn="ctr"/>
            <a:r>
              <a:rPr lang="en-US" dirty="0">
                <a:solidFill>
                  <a:schemeClr val="bg1"/>
                </a:solidFill>
              </a:rPr>
              <a:t>Key Benefits</a:t>
            </a:r>
          </a:p>
        </p:txBody>
      </p:sp>
      <p:grpSp>
        <p:nvGrpSpPr>
          <p:cNvPr id="3" name="Group 2">
            <a:extLst>
              <a:ext uri="{FF2B5EF4-FFF2-40B4-BE49-F238E27FC236}">
                <a16:creationId xmlns:a16="http://schemas.microsoft.com/office/drawing/2014/main" id="{CEE320D4-34CD-A54E-BE40-A85D037F5E65}"/>
              </a:ext>
            </a:extLst>
          </p:cNvPr>
          <p:cNvGrpSpPr/>
          <p:nvPr/>
        </p:nvGrpSpPr>
        <p:grpSpPr>
          <a:xfrm>
            <a:off x="1" y="1365484"/>
            <a:ext cx="12231916" cy="1094656"/>
            <a:chOff x="1" y="1365483"/>
            <a:chExt cx="12231916" cy="1360444"/>
          </a:xfrm>
        </p:grpSpPr>
        <p:sp>
          <p:nvSpPr>
            <p:cNvPr id="4" name="TextBox 3">
              <a:extLst>
                <a:ext uri="{FF2B5EF4-FFF2-40B4-BE49-F238E27FC236}">
                  <a16:creationId xmlns:a16="http://schemas.microsoft.com/office/drawing/2014/main" id="{322C043D-6970-674E-B5E7-C2CEFC006C83}"/>
                </a:ext>
              </a:extLst>
            </p:cNvPr>
            <p:cNvSpPr txBox="1"/>
            <p:nvPr/>
          </p:nvSpPr>
          <p:spPr>
            <a:xfrm>
              <a:off x="1923837" y="1714194"/>
              <a:ext cx="3412741"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Node JS APIs are currently used with ADP mobile apps.</a:t>
              </a:r>
            </a:p>
          </p:txBody>
        </p:sp>
        <p:sp>
          <p:nvSpPr>
            <p:cNvPr id="56" name="TextBox 55">
              <a:extLst>
                <a:ext uri="{FF2B5EF4-FFF2-40B4-BE49-F238E27FC236}">
                  <a16:creationId xmlns:a16="http://schemas.microsoft.com/office/drawing/2014/main" id="{6975F8DC-E2BE-0044-8EAC-D6348C378F7C}"/>
                </a:ext>
              </a:extLst>
            </p:cNvPr>
            <p:cNvSpPr txBox="1"/>
            <p:nvPr/>
          </p:nvSpPr>
          <p:spPr>
            <a:xfrm>
              <a:off x="5386477" y="1637583"/>
              <a:ext cx="3412741" cy="824841"/>
            </a:xfrm>
            <a:prstGeom prst="rect">
              <a:avLst/>
            </a:prstGeom>
            <a:noFill/>
          </p:spPr>
          <p:txBody>
            <a:bodyPr wrap="square" rtlCol="0">
              <a:spAutoFit/>
            </a:bodyPr>
            <a:lstStyle/>
            <a:p>
              <a:pPr marL="285750" indent="-285750">
                <a:lnSpc>
                  <a:spcPct val="80000"/>
                </a:lnSpc>
                <a:buFont typeface="Arial" panose="020B0604020202020204" pitchFamily="34" charset="0"/>
                <a:buChar char="•"/>
              </a:pPr>
              <a:r>
                <a:rPr lang="en-IN" sz="1400" dirty="0"/>
                <a:t>Microservices architecture with Java and Spring Boot and Serverless architecture cloud capabilities will be used.</a:t>
              </a:r>
            </a:p>
            <a:p>
              <a:pPr marL="285750" indent="-285750">
                <a:buFont typeface="Arial" panose="020B0604020202020204" pitchFamily="34" charset="0"/>
                <a:buChar char="•"/>
              </a:pPr>
              <a:endParaRPr lang="en-US" sz="1400" dirty="0"/>
            </a:p>
          </p:txBody>
        </p:sp>
        <p:sp>
          <p:nvSpPr>
            <p:cNvPr id="57" name="TextBox 56">
              <a:extLst>
                <a:ext uri="{FF2B5EF4-FFF2-40B4-BE49-F238E27FC236}">
                  <a16:creationId xmlns:a16="http://schemas.microsoft.com/office/drawing/2014/main" id="{6A931B80-682F-3743-9E3B-4E0719D01487}"/>
                </a:ext>
              </a:extLst>
            </p:cNvPr>
            <p:cNvSpPr txBox="1"/>
            <p:nvPr/>
          </p:nvSpPr>
          <p:spPr>
            <a:xfrm>
              <a:off x="8799218" y="1375015"/>
              <a:ext cx="3432699" cy="1303049"/>
            </a:xfrm>
            <a:prstGeom prst="rect">
              <a:avLst/>
            </a:prstGeom>
            <a:noFill/>
          </p:spPr>
          <p:txBody>
            <a:bodyPr wrap="square" rtlCol="0">
              <a:spAutoFit/>
            </a:bodyPr>
            <a:lstStyle/>
            <a:p>
              <a:pPr marL="285750" indent="-285750">
                <a:lnSpc>
                  <a:spcPct val="80000"/>
                </a:lnSpc>
                <a:buFont typeface="Arial" panose="020B0604020202020204" pitchFamily="34" charset="0"/>
                <a:buChar char="•"/>
              </a:pPr>
              <a:r>
                <a:rPr lang="en-IN" sz="1400" dirty="0"/>
                <a:t>ALMP centralized system for multi-country which needs the multi-threaded capabilities where Java is preferred for API development and Node </a:t>
              </a:r>
              <a:r>
                <a:rPr lang="en-IN" sz="1400" dirty="0" err="1"/>
                <a:t>js</a:t>
              </a:r>
              <a:r>
                <a:rPr lang="en-IN" sz="1400" dirty="0"/>
                <a:t> can be used with serverless and event based executions.</a:t>
              </a:r>
            </a:p>
            <a:p>
              <a:pPr marL="285750" indent="-285750">
                <a:lnSpc>
                  <a:spcPct val="80000"/>
                </a:lnSpc>
                <a:buFont typeface="Arial" panose="020B0604020202020204" pitchFamily="34" charset="0"/>
                <a:buChar char="•"/>
              </a:pPr>
              <a:endParaRPr lang="en-IN" sz="1400" dirty="0"/>
            </a:p>
          </p:txBody>
        </p:sp>
        <p:sp>
          <p:nvSpPr>
            <p:cNvPr id="59" name="Shape 762">
              <a:extLst>
                <a:ext uri="{FF2B5EF4-FFF2-40B4-BE49-F238E27FC236}">
                  <a16:creationId xmlns:a16="http://schemas.microsoft.com/office/drawing/2014/main" id="{C5FB4CF0-C17E-3E43-ACDF-A77CEA7FAEEC}"/>
                </a:ext>
              </a:extLst>
            </p:cNvPr>
            <p:cNvSpPr/>
            <p:nvPr/>
          </p:nvSpPr>
          <p:spPr>
            <a:xfrm>
              <a:off x="1" y="1365483"/>
              <a:ext cx="1803400" cy="1349195"/>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Backend/Services/APIs</a:t>
              </a:r>
              <a:endParaRPr kumimoji="0" sz="2000" b="0" i="0" u="none" strike="noStrike" kern="0" cap="none" spc="0" normalizeH="0" baseline="0" noProof="0" dirty="0">
                <a:ln>
                  <a:noFill/>
                </a:ln>
                <a:solidFill>
                  <a:srgbClr val="FFFFFF"/>
                </a:solidFill>
                <a:effectLst/>
                <a:uLnTx/>
                <a:uFillTx/>
              </a:endParaRPr>
            </a:p>
          </p:txBody>
        </p:sp>
        <p:sp>
          <p:nvSpPr>
            <p:cNvPr id="60" name="Shape 762">
              <a:extLst>
                <a:ext uri="{FF2B5EF4-FFF2-40B4-BE49-F238E27FC236}">
                  <a16:creationId xmlns:a16="http://schemas.microsoft.com/office/drawing/2014/main" id="{A3DF2DC7-DEEA-ED48-843F-22D9E3788848}"/>
                </a:ext>
              </a:extLst>
            </p:cNvPr>
            <p:cNvSpPr/>
            <p:nvPr/>
          </p:nvSpPr>
          <p:spPr>
            <a:xfrm>
              <a:off x="1" y="1365483"/>
              <a:ext cx="12191998" cy="1360444"/>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7" name="Group 6">
            <a:extLst>
              <a:ext uri="{FF2B5EF4-FFF2-40B4-BE49-F238E27FC236}">
                <a16:creationId xmlns:a16="http://schemas.microsoft.com/office/drawing/2014/main" id="{3C0EEAEE-8942-8C49-96F8-E6D07D2541EF}"/>
              </a:ext>
            </a:extLst>
          </p:cNvPr>
          <p:cNvGrpSpPr/>
          <p:nvPr/>
        </p:nvGrpSpPr>
        <p:grpSpPr>
          <a:xfrm>
            <a:off x="-19959" y="2508908"/>
            <a:ext cx="12211958" cy="1068920"/>
            <a:chOff x="-19959" y="2617394"/>
            <a:chExt cx="12211958" cy="1169552"/>
          </a:xfrm>
        </p:grpSpPr>
        <p:sp>
          <p:nvSpPr>
            <p:cNvPr id="78" name="TextBox 77">
              <a:extLst>
                <a:ext uri="{FF2B5EF4-FFF2-40B4-BE49-F238E27FC236}">
                  <a16:creationId xmlns:a16="http://schemas.microsoft.com/office/drawing/2014/main" id="{ECCD0486-2322-C045-A440-8329368F668E}"/>
                </a:ext>
              </a:extLst>
            </p:cNvPr>
            <p:cNvSpPr txBox="1"/>
            <p:nvPr/>
          </p:nvSpPr>
          <p:spPr>
            <a:xfrm>
              <a:off x="1913858" y="3011292"/>
              <a:ext cx="341274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Aerospike is used in ADP</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79" name="TextBox 78">
              <a:extLst>
                <a:ext uri="{FF2B5EF4-FFF2-40B4-BE49-F238E27FC236}">
                  <a16:creationId xmlns:a16="http://schemas.microsoft.com/office/drawing/2014/main" id="{7770844D-4F77-5146-BC87-6DB2F4FD2504}"/>
                </a:ext>
              </a:extLst>
            </p:cNvPr>
            <p:cNvSpPr txBox="1"/>
            <p:nvPr/>
          </p:nvSpPr>
          <p:spPr>
            <a:xfrm>
              <a:off x="5366517" y="2935506"/>
              <a:ext cx="3412741" cy="523219"/>
            </a:xfrm>
            <a:prstGeom prst="rect">
              <a:avLst/>
            </a:prstGeom>
            <a:noFill/>
          </p:spPr>
          <p:txBody>
            <a:bodyPr wrap="square" rtlCol="0">
              <a:spAutoFit/>
            </a:bodyPr>
            <a:lstStyle/>
            <a:p>
              <a:pPr marL="285750" indent="-285750">
                <a:buFont typeface="Arial" panose="020B0604020202020204" pitchFamily="34" charset="0"/>
                <a:buChar char="•"/>
              </a:pPr>
              <a:r>
                <a:rPr lang="en-US" sz="1400" dirty="0"/>
                <a:t>Redis is preferred for ALMP servers side cache management.</a:t>
              </a:r>
            </a:p>
          </p:txBody>
        </p:sp>
        <p:sp>
          <p:nvSpPr>
            <p:cNvPr id="80" name="TextBox 79">
              <a:extLst>
                <a:ext uri="{FF2B5EF4-FFF2-40B4-BE49-F238E27FC236}">
                  <a16:creationId xmlns:a16="http://schemas.microsoft.com/office/drawing/2014/main" id="{45FAFE9A-D62E-AF43-8CAC-4CA4A03CE562}"/>
                </a:ext>
              </a:extLst>
            </p:cNvPr>
            <p:cNvSpPr txBox="1"/>
            <p:nvPr/>
          </p:nvSpPr>
          <p:spPr>
            <a:xfrm>
              <a:off x="8779258" y="2708960"/>
              <a:ext cx="3412741"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Redis is globally accepted for server side Cache.</a:t>
              </a:r>
            </a:p>
            <a:p>
              <a:pPr marL="285750" indent="-285750">
                <a:buFont typeface="Arial" panose="020B0604020202020204" pitchFamily="34" charset="0"/>
                <a:buChar char="•"/>
              </a:pPr>
              <a:r>
                <a:rPr lang="en-US" sz="1400" dirty="0"/>
                <a:t>Availability with Azure cloud and auto-scaling on cloud.</a:t>
              </a:r>
            </a:p>
          </p:txBody>
        </p:sp>
        <p:sp>
          <p:nvSpPr>
            <p:cNvPr id="81" name="Shape 762">
              <a:extLst>
                <a:ext uri="{FF2B5EF4-FFF2-40B4-BE49-F238E27FC236}">
                  <a16:creationId xmlns:a16="http://schemas.microsoft.com/office/drawing/2014/main" id="{93C04892-9134-D64B-AF66-AC7BE3857183}"/>
                </a:ext>
              </a:extLst>
            </p:cNvPr>
            <p:cNvSpPr/>
            <p:nvPr/>
          </p:nvSpPr>
          <p:spPr>
            <a:xfrm>
              <a:off x="-19959" y="2617394"/>
              <a:ext cx="1803400" cy="1169551"/>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Cache Management</a:t>
              </a:r>
              <a:endParaRPr kumimoji="0" sz="2000" b="0" i="0" u="none" strike="noStrike" kern="0" cap="none" spc="0" normalizeH="0" baseline="0" noProof="0" dirty="0">
                <a:ln>
                  <a:noFill/>
                </a:ln>
                <a:solidFill>
                  <a:srgbClr val="FFFFFF"/>
                </a:solidFill>
                <a:effectLst/>
                <a:uLnTx/>
                <a:uFillTx/>
              </a:endParaRPr>
            </a:p>
          </p:txBody>
        </p:sp>
        <p:sp>
          <p:nvSpPr>
            <p:cNvPr id="82" name="Shape 762">
              <a:extLst>
                <a:ext uri="{FF2B5EF4-FFF2-40B4-BE49-F238E27FC236}">
                  <a16:creationId xmlns:a16="http://schemas.microsoft.com/office/drawing/2014/main" id="{8D0C1D3C-6476-2047-A089-2A35D4925630}"/>
                </a:ext>
              </a:extLst>
            </p:cNvPr>
            <p:cNvSpPr/>
            <p:nvPr/>
          </p:nvSpPr>
          <p:spPr>
            <a:xfrm>
              <a:off x="-19959" y="2617394"/>
              <a:ext cx="12191998" cy="1169552"/>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6" name="Group 5">
            <a:extLst>
              <a:ext uri="{FF2B5EF4-FFF2-40B4-BE49-F238E27FC236}">
                <a16:creationId xmlns:a16="http://schemas.microsoft.com/office/drawing/2014/main" id="{FBB30075-43FC-FB45-8E8C-9C212296F322}"/>
              </a:ext>
            </a:extLst>
          </p:cNvPr>
          <p:cNvGrpSpPr/>
          <p:nvPr/>
        </p:nvGrpSpPr>
        <p:grpSpPr>
          <a:xfrm>
            <a:off x="-9979" y="3636838"/>
            <a:ext cx="12322415" cy="929025"/>
            <a:chOff x="-9979" y="3869304"/>
            <a:chExt cx="12322415" cy="997830"/>
          </a:xfrm>
        </p:grpSpPr>
        <p:sp>
          <p:nvSpPr>
            <p:cNvPr id="84" name="TextBox 83">
              <a:extLst>
                <a:ext uri="{FF2B5EF4-FFF2-40B4-BE49-F238E27FC236}">
                  <a16:creationId xmlns:a16="http://schemas.microsoft.com/office/drawing/2014/main" id="{C0AA6AC2-525E-3145-AF74-81296B51482F}"/>
                </a:ext>
              </a:extLst>
            </p:cNvPr>
            <p:cNvSpPr txBox="1"/>
            <p:nvPr/>
          </p:nvSpPr>
          <p:spPr>
            <a:xfrm>
              <a:off x="1923838" y="4073763"/>
              <a:ext cx="3412741" cy="793371"/>
            </a:xfrm>
            <a:prstGeom prst="rect">
              <a:avLst/>
            </a:prstGeom>
            <a:noFill/>
          </p:spPr>
          <p:txBody>
            <a:bodyPr wrap="square" rtlCol="0">
              <a:spAutoFit/>
            </a:bodyPr>
            <a:lstStyle/>
            <a:p>
              <a:pPr marL="285750" indent="-285750">
                <a:buFont typeface="Arial" panose="020B0604020202020204" pitchFamily="34" charset="0"/>
                <a:buChar char="•"/>
              </a:pPr>
              <a:r>
                <a:rPr lang="en-US" sz="1400" dirty="0"/>
                <a:t>Microservice Architecture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85" name="TextBox 84">
              <a:extLst>
                <a:ext uri="{FF2B5EF4-FFF2-40B4-BE49-F238E27FC236}">
                  <a16:creationId xmlns:a16="http://schemas.microsoft.com/office/drawing/2014/main" id="{20BC9845-0332-C347-BCF7-735FB485DD17}"/>
                </a:ext>
              </a:extLst>
            </p:cNvPr>
            <p:cNvSpPr txBox="1"/>
            <p:nvPr/>
          </p:nvSpPr>
          <p:spPr>
            <a:xfrm>
              <a:off x="5376497" y="3950873"/>
              <a:ext cx="341274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Microservices and serverless based architecture using AKS and Azure Functions. </a:t>
              </a:r>
            </a:p>
          </p:txBody>
        </p:sp>
        <p:sp>
          <p:nvSpPr>
            <p:cNvPr id="86" name="TextBox 85">
              <a:extLst>
                <a:ext uri="{FF2B5EF4-FFF2-40B4-BE49-F238E27FC236}">
                  <a16:creationId xmlns:a16="http://schemas.microsoft.com/office/drawing/2014/main" id="{51460EF7-291D-8D46-A84A-E21C4DD4C41F}"/>
                </a:ext>
              </a:extLst>
            </p:cNvPr>
            <p:cNvSpPr txBox="1"/>
            <p:nvPr/>
          </p:nvSpPr>
          <p:spPr>
            <a:xfrm>
              <a:off x="8779258" y="3911487"/>
              <a:ext cx="353317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Support Multi-Threaded Execution .</a:t>
              </a:r>
            </a:p>
            <a:p>
              <a:pPr marL="285750" indent="-285750">
                <a:buFont typeface="Arial" panose="020B0604020202020204" pitchFamily="34" charset="0"/>
                <a:buChar char="•"/>
              </a:pPr>
              <a:r>
                <a:rPr lang="en-US" sz="1400" dirty="0"/>
                <a:t>Supports Scalability and Auto-Scaling.</a:t>
              </a:r>
            </a:p>
            <a:p>
              <a:pPr marL="285750" indent="-285750">
                <a:buFont typeface="Arial" panose="020B0604020202020204" pitchFamily="34" charset="0"/>
                <a:buChar char="•"/>
              </a:pPr>
              <a:r>
                <a:rPr lang="en-US" sz="1400" dirty="0"/>
                <a:t>Supports Serverless execution for Events.</a:t>
              </a:r>
            </a:p>
          </p:txBody>
        </p:sp>
        <p:sp>
          <p:nvSpPr>
            <p:cNvPr id="87" name="Shape 762">
              <a:extLst>
                <a:ext uri="{FF2B5EF4-FFF2-40B4-BE49-F238E27FC236}">
                  <a16:creationId xmlns:a16="http://schemas.microsoft.com/office/drawing/2014/main" id="{FB5A5C31-4700-5649-ADC3-D2118F579A4B}"/>
                </a:ext>
              </a:extLst>
            </p:cNvPr>
            <p:cNvSpPr/>
            <p:nvPr/>
          </p:nvSpPr>
          <p:spPr>
            <a:xfrm>
              <a:off x="-9979" y="3869304"/>
              <a:ext cx="1803400" cy="989141"/>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Architecture</a:t>
              </a:r>
              <a:endParaRPr kumimoji="0" sz="2000" b="0" i="0" u="none" strike="noStrike" kern="0" cap="none" spc="0" normalizeH="0" baseline="0" noProof="0" dirty="0">
                <a:ln>
                  <a:noFill/>
                </a:ln>
                <a:solidFill>
                  <a:srgbClr val="FFFFFF"/>
                </a:solidFill>
                <a:effectLst/>
                <a:uLnTx/>
                <a:uFillTx/>
              </a:endParaRPr>
            </a:p>
          </p:txBody>
        </p:sp>
        <p:sp>
          <p:nvSpPr>
            <p:cNvPr id="88" name="Shape 762">
              <a:extLst>
                <a:ext uri="{FF2B5EF4-FFF2-40B4-BE49-F238E27FC236}">
                  <a16:creationId xmlns:a16="http://schemas.microsoft.com/office/drawing/2014/main" id="{B42180CD-1269-2A49-A647-B38D8F36DD59}"/>
                </a:ext>
              </a:extLst>
            </p:cNvPr>
            <p:cNvSpPr/>
            <p:nvPr/>
          </p:nvSpPr>
          <p:spPr>
            <a:xfrm>
              <a:off x="-9979" y="3869305"/>
              <a:ext cx="12191998" cy="989141"/>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5" name="Group 4">
            <a:extLst>
              <a:ext uri="{FF2B5EF4-FFF2-40B4-BE49-F238E27FC236}">
                <a16:creationId xmlns:a16="http://schemas.microsoft.com/office/drawing/2014/main" id="{DBE334FC-9E87-3F40-8C72-D53A8A59C417}"/>
              </a:ext>
            </a:extLst>
          </p:cNvPr>
          <p:cNvGrpSpPr/>
          <p:nvPr/>
        </p:nvGrpSpPr>
        <p:grpSpPr>
          <a:xfrm>
            <a:off x="-19959" y="4609776"/>
            <a:ext cx="12216420" cy="1174437"/>
            <a:chOff x="1" y="4950735"/>
            <a:chExt cx="12211958" cy="1174437"/>
          </a:xfrm>
        </p:grpSpPr>
        <p:sp>
          <p:nvSpPr>
            <p:cNvPr id="93" name="TextBox 92">
              <a:extLst>
                <a:ext uri="{FF2B5EF4-FFF2-40B4-BE49-F238E27FC236}">
                  <a16:creationId xmlns:a16="http://schemas.microsoft.com/office/drawing/2014/main" id="{BBB350E6-61BF-7148-9CD4-199AA5ACDE5C}"/>
                </a:ext>
              </a:extLst>
            </p:cNvPr>
            <p:cNvSpPr txBox="1"/>
            <p:nvPr/>
          </p:nvSpPr>
          <p:spPr>
            <a:xfrm>
              <a:off x="1933112" y="5356944"/>
              <a:ext cx="341274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Manual</a:t>
              </a:r>
              <a:endParaRPr lang="en-US" sz="13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4" name="TextBox 93">
              <a:extLst>
                <a:ext uri="{FF2B5EF4-FFF2-40B4-BE49-F238E27FC236}">
                  <a16:creationId xmlns:a16="http://schemas.microsoft.com/office/drawing/2014/main" id="{80E1048F-935D-C54F-A551-AFE75C577638}"/>
                </a:ext>
              </a:extLst>
            </p:cNvPr>
            <p:cNvSpPr txBox="1"/>
            <p:nvPr/>
          </p:nvSpPr>
          <p:spPr>
            <a:xfrm>
              <a:off x="5386477" y="4955621"/>
              <a:ext cx="341274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Automated CI CD Pipelines.</a:t>
              </a:r>
            </a:p>
            <a:p>
              <a:pPr marL="285750" indent="-285750">
                <a:buFont typeface="Arial" panose="020B0604020202020204" pitchFamily="34" charset="0"/>
                <a:buChar char="•"/>
              </a:pPr>
              <a:r>
                <a:rPr lang="en-US" sz="1400" dirty="0"/>
                <a:t>Auto-Scanning for Security, Vulnerability and Quality Issues (SAST &amp; VAST).</a:t>
              </a:r>
            </a:p>
            <a:p>
              <a:pPr marL="285750" indent="-285750">
                <a:buFont typeface="Arial" panose="020B0604020202020204" pitchFamily="34" charset="0"/>
                <a:buChar char="•"/>
              </a:pPr>
              <a:r>
                <a:rPr lang="en-US" sz="1400" dirty="0"/>
                <a:t>Multi-Stage Scanning on different environments.</a:t>
              </a:r>
            </a:p>
          </p:txBody>
        </p:sp>
        <p:sp>
          <p:nvSpPr>
            <p:cNvPr id="95" name="TextBox 94">
              <a:extLst>
                <a:ext uri="{FF2B5EF4-FFF2-40B4-BE49-F238E27FC236}">
                  <a16:creationId xmlns:a16="http://schemas.microsoft.com/office/drawing/2014/main" id="{6E1ED0AC-705B-EF4A-84AC-FED743BB66EA}"/>
                </a:ext>
              </a:extLst>
            </p:cNvPr>
            <p:cNvSpPr txBox="1"/>
            <p:nvPr/>
          </p:nvSpPr>
          <p:spPr>
            <a:xfrm>
              <a:off x="8799218" y="4954857"/>
              <a:ext cx="341274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Pre-defined quality gates auto scanning.</a:t>
              </a:r>
            </a:p>
            <a:p>
              <a:pPr marL="285750" indent="-285750">
                <a:buFont typeface="Arial" panose="020B0604020202020204" pitchFamily="34" charset="0"/>
                <a:buChar char="•"/>
              </a:pPr>
              <a:r>
                <a:rPr lang="en-US" sz="1400" dirty="0"/>
                <a:t>No bugs and issues on active environments.</a:t>
              </a:r>
            </a:p>
            <a:p>
              <a:pPr marL="285750" indent="-285750">
                <a:buFont typeface="Arial" panose="020B0604020202020204" pitchFamily="34" charset="0"/>
                <a:buChar char="•"/>
              </a:pPr>
              <a:r>
                <a:rPr lang="en-US" sz="1400" dirty="0"/>
                <a:t>Auto-deployment with no downtime. </a:t>
              </a:r>
            </a:p>
            <a:p>
              <a:pPr marL="285750" indent="-285750">
                <a:buFont typeface="Arial" panose="020B0604020202020204" pitchFamily="34" charset="0"/>
                <a:buChar char="•"/>
              </a:pPr>
              <a:endParaRPr lang="en-US" sz="1400" dirty="0"/>
            </a:p>
          </p:txBody>
        </p:sp>
        <p:sp>
          <p:nvSpPr>
            <p:cNvPr id="96" name="Shape 762">
              <a:extLst>
                <a:ext uri="{FF2B5EF4-FFF2-40B4-BE49-F238E27FC236}">
                  <a16:creationId xmlns:a16="http://schemas.microsoft.com/office/drawing/2014/main" id="{E4559F03-7D3A-1546-B800-0BD738A9208F}"/>
                </a:ext>
              </a:extLst>
            </p:cNvPr>
            <p:cNvSpPr/>
            <p:nvPr/>
          </p:nvSpPr>
          <p:spPr>
            <a:xfrm>
              <a:off x="1" y="4966232"/>
              <a:ext cx="1803400" cy="1148472"/>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DevOps / Infra</a:t>
              </a:r>
              <a:endParaRPr kumimoji="0" sz="2000" b="0" i="0" u="none" strike="noStrike" kern="0" cap="none" spc="0" normalizeH="0" baseline="0" noProof="0" dirty="0">
                <a:ln>
                  <a:noFill/>
                </a:ln>
                <a:solidFill>
                  <a:srgbClr val="FFFFFF"/>
                </a:solidFill>
                <a:effectLst/>
                <a:uLnTx/>
                <a:uFillTx/>
              </a:endParaRPr>
            </a:p>
          </p:txBody>
        </p:sp>
        <p:sp>
          <p:nvSpPr>
            <p:cNvPr id="97" name="Shape 762">
              <a:extLst>
                <a:ext uri="{FF2B5EF4-FFF2-40B4-BE49-F238E27FC236}">
                  <a16:creationId xmlns:a16="http://schemas.microsoft.com/office/drawing/2014/main" id="{0D80062D-2CDB-8548-A61C-E572163A205C}"/>
                </a:ext>
              </a:extLst>
            </p:cNvPr>
            <p:cNvSpPr/>
            <p:nvPr/>
          </p:nvSpPr>
          <p:spPr>
            <a:xfrm>
              <a:off x="1" y="4950735"/>
              <a:ext cx="12191998" cy="1163969"/>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33" name="Group 32">
            <a:extLst>
              <a:ext uri="{FF2B5EF4-FFF2-40B4-BE49-F238E27FC236}">
                <a16:creationId xmlns:a16="http://schemas.microsoft.com/office/drawing/2014/main" id="{54A382CD-529C-2830-8248-90EC9C407421}"/>
              </a:ext>
            </a:extLst>
          </p:cNvPr>
          <p:cNvGrpSpPr/>
          <p:nvPr/>
        </p:nvGrpSpPr>
        <p:grpSpPr>
          <a:xfrm>
            <a:off x="-18079" y="5831564"/>
            <a:ext cx="12211958" cy="920935"/>
            <a:chOff x="1" y="4950735"/>
            <a:chExt cx="12211958" cy="1251173"/>
          </a:xfrm>
        </p:grpSpPr>
        <p:sp>
          <p:nvSpPr>
            <p:cNvPr id="34" name="TextBox 33">
              <a:extLst>
                <a:ext uri="{FF2B5EF4-FFF2-40B4-BE49-F238E27FC236}">
                  <a16:creationId xmlns:a16="http://schemas.microsoft.com/office/drawing/2014/main" id="{576C11FD-DCBE-245C-BF0C-2A7C16DDB9AB}"/>
                </a:ext>
              </a:extLst>
            </p:cNvPr>
            <p:cNvSpPr txBox="1"/>
            <p:nvPr/>
          </p:nvSpPr>
          <p:spPr>
            <a:xfrm>
              <a:off x="1933818" y="5159727"/>
              <a:ext cx="3412741" cy="710608"/>
            </a:xfrm>
            <a:prstGeom prst="rect">
              <a:avLst/>
            </a:prstGeom>
            <a:noFill/>
          </p:spPr>
          <p:txBody>
            <a:bodyPr wrap="square" rtlCol="0">
              <a:spAutoFit/>
            </a:bodyPr>
            <a:lstStyle/>
            <a:p>
              <a:pPr marL="285750" indent="-285750">
                <a:buFont typeface="Arial" panose="020B0604020202020204" pitchFamily="34" charset="0"/>
                <a:buChar char="•"/>
              </a:pPr>
              <a:r>
                <a:rPr lang="en-US" sz="1400" dirty="0"/>
                <a:t>Driver Mobile App – Android</a:t>
              </a:r>
            </a:p>
            <a:p>
              <a:pPr marL="285750" indent="-285750">
                <a:buFont typeface="Arial" panose="020B0604020202020204" pitchFamily="34" charset="0"/>
                <a:buChar char="•"/>
              </a:pPr>
              <a:r>
                <a:rPr lang="en-US" sz="1400" dirty="0"/>
                <a:t>Store/Dashboards/Web App – </a:t>
              </a:r>
              <a:r>
                <a:rPr lang="en-US" sz="1400" dirty="0" err="1"/>
                <a:t>React.js</a:t>
              </a:r>
              <a:endParaRPr lang="en-US" sz="1300" dirty="0"/>
            </a:p>
          </p:txBody>
        </p:sp>
        <p:sp>
          <p:nvSpPr>
            <p:cNvPr id="35" name="TextBox 34">
              <a:extLst>
                <a:ext uri="{FF2B5EF4-FFF2-40B4-BE49-F238E27FC236}">
                  <a16:creationId xmlns:a16="http://schemas.microsoft.com/office/drawing/2014/main" id="{ADCEEC43-EC9E-CE29-5F53-6EA19F4B0385}"/>
                </a:ext>
              </a:extLst>
            </p:cNvPr>
            <p:cNvSpPr txBox="1"/>
            <p:nvPr/>
          </p:nvSpPr>
          <p:spPr>
            <a:xfrm>
              <a:off x="5386477" y="4986617"/>
              <a:ext cx="3412741" cy="91746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driver app will in Android native UI</a:t>
              </a:r>
            </a:p>
            <a:p>
              <a:pPr marL="285750" indent="-285750">
                <a:buFont typeface="Arial" panose="020B0604020202020204" pitchFamily="34" charset="0"/>
                <a:buChar char="•"/>
              </a:pPr>
              <a:r>
                <a:rPr lang="en-US" sz="1400" dirty="0"/>
                <a:t>The web app will be </a:t>
              </a:r>
              <a:r>
                <a:rPr lang="en-US" sz="1400" dirty="0" err="1"/>
                <a:t>React.js</a:t>
              </a:r>
              <a:r>
                <a:rPr lang="en-US" sz="1400" dirty="0"/>
                <a:t> with Redux for state management.</a:t>
              </a:r>
            </a:p>
          </p:txBody>
        </p:sp>
        <p:sp>
          <p:nvSpPr>
            <p:cNvPr id="36" name="TextBox 35">
              <a:extLst>
                <a:ext uri="{FF2B5EF4-FFF2-40B4-BE49-F238E27FC236}">
                  <a16:creationId xmlns:a16="http://schemas.microsoft.com/office/drawing/2014/main" id="{97E2FE26-3584-E64E-3B3D-A090EBB7FAA2}"/>
                </a:ext>
              </a:extLst>
            </p:cNvPr>
            <p:cNvSpPr txBox="1"/>
            <p:nvPr/>
          </p:nvSpPr>
          <p:spPr>
            <a:xfrm>
              <a:off x="8799218" y="5016849"/>
              <a:ext cx="3412741" cy="118505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key technical stack is similar to ADP.</a:t>
              </a:r>
            </a:p>
            <a:p>
              <a:pPr marL="285750" indent="-285750">
                <a:buFont typeface="Arial" panose="020B0604020202020204" pitchFamily="34" charset="0"/>
                <a:buChar char="•"/>
              </a:pPr>
              <a:r>
                <a:rPr lang="en-US" sz="1400" dirty="0"/>
                <a:t>Redux for state management will be used for web apps.</a:t>
              </a:r>
            </a:p>
            <a:p>
              <a:pPr marL="285750" indent="-285750">
                <a:buFont typeface="Arial" panose="020B0604020202020204" pitchFamily="34" charset="0"/>
                <a:buChar char="•"/>
              </a:pPr>
              <a:endParaRPr lang="en-US" sz="1400" dirty="0"/>
            </a:p>
          </p:txBody>
        </p:sp>
        <p:sp>
          <p:nvSpPr>
            <p:cNvPr id="37" name="Shape 762">
              <a:extLst>
                <a:ext uri="{FF2B5EF4-FFF2-40B4-BE49-F238E27FC236}">
                  <a16:creationId xmlns:a16="http://schemas.microsoft.com/office/drawing/2014/main" id="{16C0CBAB-B6C1-036C-F1DD-2DA040C6112D}"/>
                </a:ext>
              </a:extLst>
            </p:cNvPr>
            <p:cNvSpPr/>
            <p:nvPr/>
          </p:nvSpPr>
          <p:spPr>
            <a:xfrm>
              <a:off x="1" y="4966232"/>
              <a:ext cx="1803400" cy="1148472"/>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Frontend / UI</a:t>
              </a:r>
              <a:endParaRPr kumimoji="0" sz="2000" b="0" i="0" u="none" strike="noStrike" kern="0" cap="none" spc="0" normalizeH="0" baseline="0" noProof="0" dirty="0">
                <a:ln>
                  <a:noFill/>
                </a:ln>
                <a:solidFill>
                  <a:srgbClr val="FFFFFF"/>
                </a:solidFill>
                <a:effectLst/>
                <a:uLnTx/>
                <a:uFillTx/>
              </a:endParaRPr>
            </a:p>
          </p:txBody>
        </p:sp>
        <p:sp>
          <p:nvSpPr>
            <p:cNvPr id="38" name="Shape 762">
              <a:extLst>
                <a:ext uri="{FF2B5EF4-FFF2-40B4-BE49-F238E27FC236}">
                  <a16:creationId xmlns:a16="http://schemas.microsoft.com/office/drawing/2014/main" id="{305C7782-5A96-2EBA-2390-7BFC93480930}"/>
                </a:ext>
              </a:extLst>
            </p:cNvPr>
            <p:cNvSpPr/>
            <p:nvPr/>
          </p:nvSpPr>
          <p:spPr>
            <a:xfrm>
              <a:off x="1" y="4950735"/>
              <a:ext cx="12191998" cy="1163969"/>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24032711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3CEB3-803B-4DD9-8E62-1BCA9E9DB953}"/>
              </a:ext>
            </a:extLst>
          </p:cNvPr>
          <p:cNvSpPr>
            <a:spLocks noGrp="1"/>
          </p:cNvSpPr>
          <p:nvPr>
            <p:ph type="body" sz="quarter" idx="15"/>
          </p:nvPr>
        </p:nvSpPr>
        <p:spPr/>
        <p:txBody>
          <a:bodyPr vert="horz" lIns="0" tIns="0" rIns="0" bIns="0" rtlCol="0" anchor="t">
            <a:normAutofit/>
          </a:bodyPr>
          <a:lstStyle/>
          <a:p>
            <a:r>
              <a:rPr lang="en-US" b="0" dirty="0">
                <a:ea typeface="+mn-lt"/>
                <a:cs typeface="+mn-lt"/>
              </a:rPr>
              <a:t>3</a:t>
            </a:r>
            <a:r>
              <a:rPr lang="en-US" b="0" baseline="30000" dirty="0">
                <a:ea typeface="+mn-lt"/>
                <a:cs typeface="+mn-lt"/>
              </a:rPr>
              <a:t>rd</a:t>
            </a:r>
            <a:r>
              <a:rPr lang="en-US" b="0" dirty="0">
                <a:ea typeface="+mn-lt"/>
                <a:cs typeface="+mn-lt"/>
              </a:rPr>
              <a:t> Party Integration Benefits</a:t>
            </a:r>
          </a:p>
        </p:txBody>
      </p:sp>
      <p:sp>
        <p:nvSpPr>
          <p:cNvPr id="41" name="Text Placeholder 1">
            <a:extLst>
              <a:ext uri="{FF2B5EF4-FFF2-40B4-BE49-F238E27FC236}">
                <a16:creationId xmlns:a16="http://schemas.microsoft.com/office/drawing/2014/main" id="{31D169BA-9387-EE40-AFB7-5E4144EDA11C}"/>
              </a:ext>
            </a:extLst>
          </p:cNvPr>
          <p:cNvSpPr txBox="1">
            <a:spLocks/>
          </p:cNvSpPr>
          <p:nvPr/>
        </p:nvSpPr>
        <p:spPr>
          <a:xfrm>
            <a:off x="8841651" y="722263"/>
            <a:ext cx="3223679" cy="151219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IN" sz="1200" b="0" dirty="0"/>
          </a:p>
        </p:txBody>
      </p:sp>
      <p:grpSp>
        <p:nvGrpSpPr>
          <p:cNvPr id="89" name="Group 88">
            <a:extLst>
              <a:ext uri="{FF2B5EF4-FFF2-40B4-BE49-F238E27FC236}">
                <a16:creationId xmlns:a16="http://schemas.microsoft.com/office/drawing/2014/main" id="{BEFF5DFA-E53E-6445-8FBB-8B97B709A2A3}"/>
              </a:ext>
            </a:extLst>
          </p:cNvPr>
          <p:cNvGrpSpPr/>
          <p:nvPr/>
        </p:nvGrpSpPr>
        <p:grpSpPr>
          <a:xfrm>
            <a:off x="241516" y="1640100"/>
            <a:ext cx="3638039" cy="712494"/>
            <a:chOff x="232224" y="2448177"/>
            <a:chExt cx="3638039" cy="712494"/>
          </a:xfrm>
        </p:grpSpPr>
        <p:sp>
          <p:nvSpPr>
            <p:cNvPr id="12" name="Rounded Rectangle 11">
              <a:extLst>
                <a:ext uri="{FF2B5EF4-FFF2-40B4-BE49-F238E27FC236}">
                  <a16:creationId xmlns:a16="http://schemas.microsoft.com/office/drawing/2014/main" id="{CADFAB49-F5D4-C74D-B917-18BF06F71ADD}"/>
                </a:ext>
              </a:extLst>
            </p:cNvPr>
            <p:cNvSpPr>
              <a:spLocks noChangeAspect="1"/>
            </p:cNvSpPr>
            <p:nvPr/>
          </p:nvSpPr>
          <p:spPr>
            <a:xfrm>
              <a:off x="450899" y="2448177"/>
              <a:ext cx="180000" cy="18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1</a:t>
              </a:r>
            </a:p>
          </p:txBody>
        </p:sp>
        <p:sp>
          <p:nvSpPr>
            <p:cNvPr id="23" name="Text Placeholder 1">
              <a:extLst>
                <a:ext uri="{FF2B5EF4-FFF2-40B4-BE49-F238E27FC236}">
                  <a16:creationId xmlns:a16="http://schemas.microsoft.com/office/drawing/2014/main" id="{0D3323E1-B2FE-5642-8B32-F6B27889F8E2}"/>
                </a:ext>
              </a:extLst>
            </p:cNvPr>
            <p:cNvSpPr txBox="1">
              <a:spLocks/>
            </p:cNvSpPr>
            <p:nvPr/>
          </p:nvSpPr>
          <p:spPr>
            <a:xfrm>
              <a:off x="811093" y="244817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Azure Active Directory</a:t>
              </a:r>
            </a:p>
          </p:txBody>
        </p:sp>
        <p:sp>
          <p:nvSpPr>
            <p:cNvPr id="25" name="Rectangle 24">
              <a:extLst>
                <a:ext uri="{FF2B5EF4-FFF2-40B4-BE49-F238E27FC236}">
                  <a16:creationId xmlns:a16="http://schemas.microsoft.com/office/drawing/2014/main" id="{DE69BBEB-3CFB-F04F-839F-364AA519116E}"/>
                </a:ext>
              </a:extLst>
            </p:cNvPr>
            <p:cNvSpPr/>
            <p:nvPr/>
          </p:nvSpPr>
          <p:spPr>
            <a:xfrm>
              <a:off x="232224" y="2695928"/>
              <a:ext cx="3638039" cy="464743"/>
            </a:xfrm>
            <a:prstGeom prst="rect">
              <a:avLst/>
            </a:prstGeom>
          </p:spPr>
          <p:txBody>
            <a:bodyPr wrap="square">
              <a:spAutoFit/>
            </a:bodyPr>
            <a:lstStyle/>
            <a:p>
              <a:pPr marL="628650" lvl="1" indent="-171450">
                <a:lnSpc>
                  <a:spcPct val="80000"/>
                </a:lnSpc>
                <a:buFont typeface="Arial" panose="020B0604020202020204" pitchFamily="34" charset="0"/>
                <a:buChar char="•"/>
              </a:pPr>
              <a:r>
                <a:rPr lang="en-US" sz="1000" dirty="0"/>
                <a:t>Easy sign up and login through Facebook and Google accounts</a:t>
              </a:r>
            </a:p>
            <a:p>
              <a:pPr marL="628650" lvl="1" indent="-171450">
                <a:lnSpc>
                  <a:spcPct val="80000"/>
                </a:lnSpc>
                <a:buFont typeface="Arial" panose="020B0604020202020204" pitchFamily="34" charset="0"/>
                <a:buChar char="•"/>
              </a:pPr>
              <a:endParaRPr lang="en-US" sz="1000" dirty="0"/>
            </a:p>
          </p:txBody>
        </p:sp>
      </p:grpSp>
      <p:grpSp>
        <p:nvGrpSpPr>
          <p:cNvPr id="88" name="Group 87">
            <a:extLst>
              <a:ext uri="{FF2B5EF4-FFF2-40B4-BE49-F238E27FC236}">
                <a16:creationId xmlns:a16="http://schemas.microsoft.com/office/drawing/2014/main" id="{B39E3D83-FD84-A54F-BC45-6CE185052481}"/>
              </a:ext>
            </a:extLst>
          </p:cNvPr>
          <p:cNvGrpSpPr/>
          <p:nvPr/>
        </p:nvGrpSpPr>
        <p:grpSpPr>
          <a:xfrm>
            <a:off x="241516" y="2609857"/>
            <a:ext cx="3638039" cy="604259"/>
            <a:chOff x="232224" y="3168551"/>
            <a:chExt cx="3638039" cy="604259"/>
          </a:xfrm>
        </p:grpSpPr>
        <p:sp>
          <p:nvSpPr>
            <p:cNvPr id="33" name="Rounded Rectangle 32">
              <a:extLst>
                <a:ext uri="{FF2B5EF4-FFF2-40B4-BE49-F238E27FC236}">
                  <a16:creationId xmlns:a16="http://schemas.microsoft.com/office/drawing/2014/main" id="{D5EFEFA3-75EC-F443-BA41-D59738CF4A91}"/>
                </a:ext>
              </a:extLst>
            </p:cNvPr>
            <p:cNvSpPr>
              <a:spLocks noChangeAspect="1"/>
            </p:cNvSpPr>
            <p:nvPr/>
          </p:nvSpPr>
          <p:spPr>
            <a:xfrm>
              <a:off x="437895" y="3221526"/>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2</a:t>
              </a:r>
            </a:p>
          </p:txBody>
        </p:sp>
        <p:sp>
          <p:nvSpPr>
            <p:cNvPr id="34" name="Text Placeholder 1">
              <a:extLst>
                <a:ext uri="{FF2B5EF4-FFF2-40B4-BE49-F238E27FC236}">
                  <a16:creationId xmlns:a16="http://schemas.microsoft.com/office/drawing/2014/main" id="{19B6D81B-799F-784C-BD0F-A540C277149A}"/>
                </a:ext>
              </a:extLst>
            </p:cNvPr>
            <p:cNvSpPr txBox="1">
              <a:spLocks/>
            </p:cNvSpPr>
            <p:nvPr/>
          </p:nvSpPr>
          <p:spPr>
            <a:xfrm>
              <a:off x="811093" y="3168551"/>
              <a:ext cx="2173513" cy="21661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Google Maps API</a:t>
              </a:r>
            </a:p>
          </p:txBody>
        </p:sp>
        <p:sp>
          <p:nvSpPr>
            <p:cNvPr id="35" name="Rectangle 34">
              <a:extLst>
                <a:ext uri="{FF2B5EF4-FFF2-40B4-BE49-F238E27FC236}">
                  <a16:creationId xmlns:a16="http://schemas.microsoft.com/office/drawing/2014/main" id="{56CCE7F3-7D11-0C4F-A445-AF03638A7713}"/>
                </a:ext>
              </a:extLst>
            </p:cNvPr>
            <p:cNvSpPr/>
            <p:nvPr/>
          </p:nvSpPr>
          <p:spPr>
            <a:xfrm>
              <a:off x="232224" y="3372700"/>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Easy, accurate and auto selection of delivery location for better UX</a:t>
              </a:r>
              <a:endParaRPr lang="en-IN" sz="1000" dirty="0"/>
            </a:p>
          </p:txBody>
        </p:sp>
      </p:grpSp>
      <p:grpSp>
        <p:nvGrpSpPr>
          <p:cNvPr id="87" name="Group 86">
            <a:extLst>
              <a:ext uri="{FF2B5EF4-FFF2-40B4-BE49-F238E27FC236}">
                <a16:creationId xmlns:a16="http://schemas.microsoft.com/office/drawing/2014/main" id="{59181DCA-E8D6-2644-9025-11B3F609689F}"/>
              </a:ext>
            </a:extLst>
          </p:cNvPr>
          <p:cNvGrpSpPr/>
          <p:nvPr/>
        </p:nvGrpSpPr>
        <p:grpSpPr>
          <a:xfrm>
            <a:off x="241516" y="3463506"/>
            <a:ext cx="3638039" cy="747018"/>
            <a:chOff x="232224" y="3855634"/>
            <a:chExt cx="3638039" cy="747018"/>
          </a:xfrm>
        </p:grpSpPr>
        <p:sp>
          <p:nvSpPr>
            <p:cNvPr id="28" name="Rounded Rectangle 27">
              <a:extLst>
                <a:ext uri="{FF2B5EF4-FFF2-40B4-BE49-F238E27FC236}">
                  <a16:creationId xmlns:a16="http://schemas.microsoft.com/office/drawing/2014/main" id="{E7B70B84-F105-3640-A364-2F1E3846161D}"/>
                </a:ext>
              </a:extLst>
            </p:cNvPr>
            <p:cNvSpPr>
              <a:spLocks noChangeAspect="1"/>
            </p:cNvSpPr>
            <p:nvPr/>
          </p:nvSpPr>
          <p:spPr>
            <a:xfrm>
              <a:off x="437895" y="3862289"/>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3</a:t>
              </a:r>
            </a:p>
          </p:txBody>
        </p:sp>
        <p:sp>
          <p:nvSpPr>
            <p:cNvPr id="39" name="Text Placeholder 1">
              <a:extLst>
                <a:ext uri="{FF2B5EF4-FFF2-40B4-BE49-F238E27FC236}">
                  <a16:creationId xmlns:a16="http://schemas.microsoft.com/office/drawing/2014/main" id="{B79F1E78-C753-DC4E-8131-CEB04FEA43DB}"/>
                </a:ext>
              </a:extLst>
            </p:cNvPr>
            <p:cNvSpPr txBox="1">
              <a:spLocks/>
            </p:cNvSpPr>
            <p:nvPr/>
          </p:nvSpPr>
          <p:spPr>
            <a:xfrm>
              <a:off x="856312" y="3855634"/>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OWASP SonarQube</a:t>
              </a:r>
            </a:p>
          </p:txBody>
        </p:sp>
        <p:sp>
          <p:nvSpPr>
            <p:cNvPr id="42" name="Rectangle 41">
              <a:extLst>
                <a:ext uri="{FF2B5EF4-FFF2-40B4-BE49-F238E27FC236}">
                  <a16:creationId xmlns:a16="http://schemas.microsoft.com/office/drawing/2014/main" id="{8BF51282-ADD7-3A41-BE16-7EEBD4E510D2}"/>
                </a:ext>
              </a:extLst>
            </p:cNvPr>
            <p:cNvSpPr/>
            <p:nvPr/>
          </p:nvSpPr>
          <p:spPr>
            <a:xfrm>
              <a:off x="232224" y="4048654"/>
              <a:ext cx="3638039" cy="553998"/>
            </a:xfrm>
            <a:prstGeom prst="rect">
              <a:avLst/>
            </a:prstGeom>
          </p:spPr>
          <p:txBody>
            <a:bodyPr wrap="square">
              <a:spAutoFit/>
            </a:bodyPr>
            <a:lstStyle/>
            <a:p>
              <a:pPr marL="628650" lvl="1" indent="-171450">
                <a:buFont typeface="Arial" panose="020B0604020202020204" pitchFamily="34" charset="0"/>
                <a:buChar char="•"/>
              </a:pPr>
              <a:r>
                <a:rPr lang="en-US" sz="1000" dirty="0"/>
                <a:t>Customer and cohort analytics for segmented marketing</a:t>
              </a:r>
              <a:endParaRPr lang="en-IN" sz="1000" dirty="0"/>
            </a:p>
            <a:p>
              <a:pPr marL="628650" lvl="1" indent="-171450">
                <a:buFont typeface="Arial" panose="020B0604020202020204" pitchFamily="34" charset="0"/>
                <a:buChar char="•"/>
              </a:pPr>
              <a:r>
                <a:rPr lang="en-US" sz="1000" dirty="0"/>
                <a:t>Advanced Smart Push notifications for increasing sales</a:t>
              </a:r>
              <a:endParaRPr lang="en-IN" sz="1000" dirty="0"/>
            </a:p>
          </p:txBody>
        </p:sp>
      </p:grpSp>
      <p:grpSp>
        <p:nvGrpSpPr>
          <p:cNvPr id="90" name="Group 89">
            <a:extLst>
              <a:ext uri="{FF2B5EF4-FFF2-40B4-BE49-F238E27FC236}">
                <a16:creationId xmlns:a16="http://schemas.microsoft.com/office/drawing/2014/main" id="{BF954B3E-E490-1242-9708-20DD38FD67A9}"/>
              </a:ext>
            </a:extLst>
          </p:cNvPr>
          <p:cNvGrpSpPr/>
          <p:nvPr/>
        </p:nvGrpSpPr>
        <p:grpSpPr>
          <a:xfrm>
            <a:off x="4067033" y="1640100"/>
            <a:ext cx="3638039" cy="755472"/>
            <a:chOff x="3870262" y="2441906"/>
            <a:chExt cx="3638039" cy="755472"/>
          </a:xfrm>
        </p:grpSpPr>
        <p:sp>
          <p:nvSpPr>
            <p:cNvPr id="44" name="Rounded Rectangle 43">
              <a:extLst>
                <a:ext uri="{FF2B5EF4-FFF2-40B4-BE49-F238E27FC236}">
                  <a16:creationId xmlns:a16="http://schemas.microsoft.com/office/drawing/2014/main" id="{1CC78F22-BCFA-AF43-8ADD-2E1F274DE4E7}"/>
                </a:ext>
              </a:extLst>
            </p:cNvPr>
            <p:cNvSpPr>
              <a:spLocks noChangeAspect="1"/>
            </p:cNvSpPr>
            <p:nvPr/>
          </p:nvSpPr>
          <p:spPr>
            <a:xfrm>
              <a:off x="4017378" y="2441906"/>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5</a:t>
              </a:r>
            </a:p>
          </p:txBody>
        </p:sp>
        <p:sp>
          <p:nvSpPr>
            <p:cNvPr id="45" name="Text Placeholder 1">
              <a:extLst>
                <a:ext uri="{FF2B5EF4-FFF2-40B4-BE49-F238E27FC236}">
                  <a16:creationId xmlns:a16="http://schemas.microsoft.com/office/drawing/2014/main" id="{1E6B66A8-3219-934A-9E13-5B911D42030F}"/>
                </a:ext>
              </a:extLst>
            </p:cNvPr>
            <p:cNvSpPr txBox="1">
              <a:spLocks/>
            </p:cNvSpPr>
            <p:nvPr/>
          </p:nvSpPr>
          <p:spPr>
            <a:xfrm>
              <a:off x="4435795" y="2441906"/>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Firebase</a:t>
              </a:r>
            </a:p>
          </p:txBody>
        </p:sp>
        <p:sp>
          <p:nvSpPr>
            <p:cNvPr id="46" name="Rectangle 45">
              <a:extLst>
                <a:ext uri="{FF2B5EF4-FFF2-40B4-BE49-F238E27FC236}">
                  <a16:creationId xmlns:a16="http://schemas.microsoft.com/office/drawing/2014/main" id="{265F549B-7927-964D-A23A-298F39B66853}"/>
                </a:ext>
              </a:extLst>
            </p:cNvPr>
            <p:cNvSpPr/>
            <p:nvPr/>
          </p:nvSpPr>
          <p:spPr>
            <a:xfrm>
              <a:off x="3870262" y="2643380"/>
              <a:ext cx="3638039" cy="553998"/>
            </a:xfrm>
            <a:prstGeom prst="rect">
              <a:avLst/>
            </a:prstGeom>
          </p:spPr>
          <p:txBody>
            <a:bodyPr wrap="square">
              <a:spAutoFit/>
            </a:bodyPr>
            <a:lstStyle/>
            <a:p>
              <a:pPr marL="628650" lvl="1" indent="-171450">
                <a:buFont typeface="Arial" panose="020B0604020202020204" pitchFamily="34" charset="0"/>
                <a:buChar char="•"/>
              </a:pPr>
              <a:r>
                <a:rPr lang="en-US" sz="1000" dirty="0"/>
                <a:t>Remote Config to change app behavior without app release</a:t>
              </a:r>
              <a:endParaRPr lang="en-IN" sz="1000" dirty="0"/>
            </a:p>
            <a:p>
              <a:pPr marL="628650" lvl="1" indent="-171450">
                <a:buFont typeface="Arial" panose="020B0604020202020204" pitchFamily="34" charset="0"/>
                <a:buChar char="•"/>
              </a:pPr>
              <a:r>
                <a:rPr lang="en-US" sz="1000" dirty="0"/>
                <a:t>Detailed crash analytics report to debug</a:t>
              </a:r>
              <a:endParaRPr lang="en-IN" sz="1000" dirty="0"/>
            </a:p>
          </p:txBody>
        </p:sp>
      </p:grpSp>
      <p:grpSp>
        <p:nvGrpSpPr>
          <p:cNvPr id="86" name="Group 85">
            <a:extLst>
              <a:ext uri="{FF2B5EF4-FFF2-40B4-BE49-F238E27FC236}">
                <a16:creationId xmlns:a16="http://schemas.microsoft.com/office/drawing/2014/main" id="{91A090D7-359A-4B49-BC1B-70C449EF2744}"/>
              </a:ext>
            </a:extLst>
          </p:cNvPr>
          <p:cNvGrpSpPr/>
          <p:nvPr/>
        </p:nvGrpSpPr>
        <p:grpSpPr>
          <a:xfrm>
            <a:off x="241516" y="4579482"/>
            <a:ext cx="3638039" cy="657693"/>
            <a:chOff x="232223" y="4752753"/>
            <a:chExt cx="3638039" cy="657693"/>
          </a:xfrm>
        </p:grpSpPr>
        <p:sp>
          <p:nvSpPr>
            <p:cNvPr id="30" name="Rectangle 29">
              <a:extLst>
                <a:ext uri="{FF2B5EF4-FFF2-40B4-BE49-F238E27FC236}">
                  <a16:creationId xmlns:a16="http://schemas.microsoft.com/office/drawing/2014/main" id="{CAAA137D-EDC4-7746-9666-36B2462B6404}"/>
                </a:ext>
              </a:extLst>
            </p:cNvPr>
            <p:cNvSpPr/>
            <p:nvPr/>
          </p:nvSpPr>
          <p:spPr>
            <a:xfrm>
              <a:off x="232223" y="5010336"/>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Seamless login experience across different platforms and devices</a:t>
              </a:r>
              <a:endParaRPr lang="en-IN" sz="1000" dirty="0"/>
            </a:p>
          </p:txBody>
        </p:sp>
        <p:sp>
          <p:nvSpPr>
            <p:cNvPr id="76" name="Rounded Rectangle 75">
              <a:extLst>
                <a:ext uri="{FF2B5EF4-FFF2-40B4-BE49-F238E27FC236}">
                  <a16:creationId xmlns:a16="http://schemas.microsoft.com/office/drawing/2014/main" id="{653A76FB-9554-E340-8ACF-FAF944D5F206}"/>
                </a:ext>
              </a:extLst>
            </p:cNvPr>
            <p:cNvSpPr>
              <a:spLocks noChangeAspect="1"/>
            </p:cNvSpPr>
            <p:nvPr/>
          </p:nvSpPr>
          <p:spPr>
            <a:xfrm>
              <a:off x="430039" y="4759408"/>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4</a:t>
              </a:r>
            </a:p>
          </p:txBody>
        </p:sp>
        <p:sp>
          <p:nvSpPr>
            <p:cNvPr id="77" name="Text Placeholder 1">
              <a:extLst>
                <a:ext uri="{FF2B5EF4-FFF2-40B4-BE49-F238E27FC236}">
                  <a16:creationId xmlns:a16="http://schemas.microsoft.com/office/drawing/2014/main" id="{18997AD1-CA7D-0B49-9798-699DD5BAAC83}"/>
                </a:ext>
              </a:extLst>
            </p:cNvPr>
            <p:cNvSpPr txBox="1">
              <a:spLocks/>
            </p:cNvSpPr>
            <p:nvPr/>
          </p:nvSpPr>
          <p:spPr>
            <a:xfrm>
              <a:off x="848456" y="4752753"/>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Veracode</a:t>
              </a:r>
            </a:p>
          </p:txBody>
        </p:sp>
      </p:grpSp>
      <p:grpSp>
        <p:nvGrpSpPr>
          <p:cNvPr id="36" name="Group 35">
            <a:extLst>
              <a:ext uri="{FF2B5EF4-FFF2-40B4-BE49-F238E27FC236}">
                <a16:creationId xmlns:a16="http://schemas.microsoft.com/office/drawing/2014/main" id="{B7A66DCA-9DF6-974E-81F4-6DA5862A0529}"/>
              </a:ext>
            </a:extLst>
          </p:cNvPr>
          <p:cNvGrpSpPr/>
          <p:nvPr/>
        </p:nvGrpSpPr>
        <p:grpSpPr>
          <a:xfrm>
            <a:off x="4067033" y="2609857"/>
            <a:ext cx="3638039" cy="601584"/>
            <a:chOff x="3910696" y="3247447"/>
            <a:chExt cx="3638039" cy="601584"/>
          </a:xfrm>
        </p:grpSpPr>
        <p:sp>
          <p:nvSpPr>
            <p:cNvPr id="79" name="Rounded Rectangle 78">
              <a:extLst>
                <a:ext uri="{FF2B5EF4-FFF2-40B4-BE49-F238E27FC236}">
                  <a16:creationId xmlns:a16="http://schemas.microsoft.com/office/drawing/2014/main" id="{CF405C39-64F0-F84E-943E-1EE8FC18AA07}"/>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6</a:t>
              </a:r>
            </a:p>
          </p:txBody>
        </p:sp>
        <p:sp>
          <p:nvSpPr>
            <p:cNvPr id="80" name="Text Placeholder 1">
              <a:extLst>
                <a:ext uri="{FF2B5EF4-FFF2-40B4-BE49-F238E27FC236}">
                  <a16:creationId xmlns:a16="http://schemas.microsoft.com/office/drawing/2014/main" id="{C49B68C1-0BA2-8C44-A69C-12F2AB869882}"/>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Google Tag Manager</a:t>
              </a:r>
            </a:p>
          </p:txBody>
        </p:sp>
        <p:sp>
          <p:nvSpPr>
            <p:cNvPr id="81" name="Rectangle 80">
              <a:extLst>
                <a:ext uri="{FF2B5EF4-FFF2-40B4-BE49-F238E27FC236}">
                  <a16:creationId xmlns:a16="http://schemas.microsoft.com/office/drawing/2014/main" id="{3930E134-A21B-004E-8820-AFFA505C1A0E}"/>
                </a:ext>
              </a:extLst>
            </p:cNvPr>
            <p:cNvSpPr/>
            <p:nvPr/>
          </p:nvSpPr>
          <p:spPr>
            <a:xfrm>
              <a:off x="3910696" y="3448921"/>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Manage tags for pushing relevant data to Google Analytics</a:t>
              </a:r>
              <a:endParaRPr lang="en-IN" sz="1000" dirty="0"/>
            </a:p>
          </p:txBody>
        </p:sp>
      </p:grpSp>
      <p:grpSp>
        <p:nvGrpSpPr>
          <p:cNvPr id="82" name="Group 81">
            <a:extLst>
              <a:ext uri="{FF2B5EF4-FFF2-40B4-BE49-F238E27FC236}">
                <a16:creationId xmlns:a16="http://schemas.microsoft.com/office/drawing/2014/main" id="{32011B51-E8A0-C543-8C05-389172DC9D5A}"/>
              </a:ext>
            </a:extLst>
          </p:cNvPr>
          <p:cNvGrpSpPr/>
          <p:nvPr/>
        </p:nvGrpSpPr>
        <p:grpSpPr>
          <a:xfrm>
            <a:off x="4067033" y="3463506"/>
            <a:ext cx="3638039" cy="909360"/>
            <a:chOff x="3910696" y="3247447"/>
            <a:chExt cx="3638039" cy="909360"/>
          </a:xfrm>
        </p:grpSpPr>
        <p:sp>
          <p:nvSpPr>
            <p:cNvPr id="83" name="Rounded Rectangle 82">
              <a:extLst>
                <a:ext uri="{FF2B5EF4-FFF2-40B4-BE49-F238E27FC236}">
                  <a16:creationId xmlns:a16="http://schemas.microsoft.com/office/drawing/2014/main" id="{B255A7E6-D4C9-7044-B3D0-E38F4A5E725E}"/>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7</a:t>
              </a:r>
            </a:p>
          </p:txBody>
        </p:sp>
        <p:sp>
          <p:nvSpPr>
            <p:cNvPr id="84" name="Text Placeholder 1">
              <a:extLst>
                <a:ext uri="{FF2B5EF4-FFF2-40B4-BE49-F238E27FC236}">
                  <a16:creationId xmlns:a16="http://schemas.microsoft.com/office/drawing/2014/main" id="{EEF8D2F5-8AC2-9349-904B-D254A7BFF332}"/>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Kubernetes</a:t>
              </a:r>
            </a:p>
          </p:txBody>
        </p:sp>
        <p:sp>
          <p:nvSpPr>
            <p:cNvPr id="85" name="Rectangle 84">
              <a:extLst>
                <a:ext uri="{FF2B5EF4-FFF2-40B4-BE49-F238E27FC236}">
                  <a16:creationId xmlns:a16="http://schemas.microsoft.com/office/drawing/2014/main" id="{68B12FC0-DFC0-F344-90DD-E00CD2A7AE07}"/>
                </a:ext>
              </a:extLst>
            </p:cNvPr>
            <p:cNvSpPr/>
            <p:nvPr/>
          </p:nvSpPr>
          <p:spPr>
            <a:xfrm>
              <a:off x="3910696" y="3448921"/>
              <a:ext cx="3638039" cy="707886"/>
            </a:xfrm>
            <a:prstGeom prst="rect">
              <a:avLst/>
            </a:prstGeom>
          </p:spPr>
          <p:txBody>
            <a:bodyPr wrap="square">
              <a:spAutoFit/>
            </a:bodyPr>
            <a:lstStyle/>
            <a:p>
              <a:pPr marL="628650" lvl="1" indent="-171450">
                <a:buFont typeface="Arial" panose="020B0604020202020204" pitchFamily="34" charset="0"/>
                <a:buChar char="•"/>
              </a:pPr>
              <a:r>
                <a:rPr lang="en-US" sz="1000" dirty="0"/>
                <a:t>Marketing optimization by accurate attribution of campaigns</a:t>
              </a:r>
              <a:endParaRPr lang="en-IN" sz="1000" dirty="0"/>
            </a:p>
            <a:p>
              <a:pPr marL="628650" lvl="1" indent="-171450">
                <a:buFont typeface="Arial" panose="020B0604020202020204" pitchFamily="34" charset="0"/>
                <a:buChar char="•"/>
              </a:pPr>
              <a:r>
                <a:rPr lang="en-US" sz="1000" dirty="0"/>
                <a:t>Universal deep links for improved conversion rate and retention </a:t>
              </a:r>
              <a:endParaRPr lang="en-IN" sz="1000" dirty="0"/>
            </a:p>
          </p:txBody>
        </p:sp>
      </p:grpSp>
      <p:grpSp>
        <p:nvGrpSpPr>
          <p:cNvPr id="91" name="Group 90">
            <a:extLst>
              <a:ext uri="{FF2B5EF4-FFF2-40B4-BE49-F238E27FC236}">
                <a16:creationId xmlns:a16="http://schemas.microsoft.com/office/drawing/2014/main" id="{8B8C4766-9202-4F4D-BACE-E52F501D1E81}"/>
              </a:ext>
            </a:extLst>
          </p:cNvPr>
          <p:cNvGrpSpPr/>
          <p:nvPr/>
        </p:nvGrpSpPr>
        <p:grpSpPr>
          <a:xfrm>
            <a:off x="4067033" y="4579482"/>
            <a:ext cx="3638039" cy="601584"/>
            <a:chOff x="3910696" y="3247447"/>
            <a:chExt cx="3638039" cy="601584"/>
          </a:xfrm>
        </p:grpSpPr>
        <p:sp>
          <p:nvSpPr>
            <p:cNvPr id="92" name="Rounded Rectangle 91">
              <a:extLst>
                <a:ext uri="{FF2B5EF4-FFF2-40B4-BE49-F238E27FC236}">
                  <a16:creationId xmlns:a16="http://schemas.microsoft.com/office/drawing/2014/main" id="{6A8216E2-2F1A-AC4A-B599-C891451B7D55}"/>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8</a:t>
              </a:r>
            </a:p>
          </p:txBody>
        </p:sp>
        <p:sp>
          <p:nvSpPr>
            <p:cNvPr id="93" name="Text Placeholder 1">
              <a:extLst>
                <a:ext uri="{FF2B5EF4-FFF2-40B4-BE49-F238E27FC236}">
                  <a16:creationId xmlns:a16="http://schemas.microsoft.com/office/drawing/2014/main" id="{9D6325BA-12E7-A346-839E-95545ECE4907}"/>
                </a:ext>
              </a:extLst>
            </p:cNvPr>
            <p:cNvSpPr txBox="1">
              <a:spLocks/>
            </p:cNvSpPr>
            <p:nvPr/>
          </p:nvSpPr>
          <p:spPr>
            <a:xfrm>
              <a:off x="4476229" y="3247447"/>
              <a:ext cx="2402914" cy="308325"/>
            </a:xfrm>
            <a:prstGeom prst="rect">
              <a:avLst/>
            </a:prstGeom>
          </p:spPr>
          <p:txBody>
            <a:bodyPr vert="horz" lIns="0" tIns="0" rIns="0" bIns="0" rtlCol="0">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b="0" dirty="0"/>
                <a:t>Apple Pay, Samsung Pay &amp; Google Pay</a:t>
              </a:r>
              <a:endParaRPr lang="en-IN" b="0" dirty="0"/>
            </a:p>
          </p:txBody>
        </p:sp>
        <p:sp>
          <p:nvSpPr>
            <p:cNvPr id="94" name="Rectangle 93">
              <a:extLst>
                <a:ext uri="{FF2B5EF4-FFF2-40B4-BE49-F238E27FC236}">
                  <a16:creationId xmlns:a16="http://schemas.microsoft.com/office/drawing/2014/main" id="{9EE16674-4BAD-3F41-9FFD-A2E36E4D8D15}"/>
                </a:ext>
              </a:extLst>
            </p:cNvPr>
            <p:cNvSpPr/>
            <p:nvPr/>
          </p:nvSpPr>
          <p:spPr>
            <a:xfrm>
              <a:off x="3910696" y="3448921"/>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Easy payments via default payment methods – enhanced UX </a:t>
              </a:r>
              <a:endParaRPr lang="en-IN" sz="1000" dirty="0"/>
            </a:p>
          </p:txBody>
        </p:sp>
      </p:grpSp>
      <p:grpSp>
        <p:nvGrpSpPr>
          <p:cNvPr id="95" name="Group 94">
            <a:extLst>
              <a:ext uri="{FF2B5EF4-FFF2-40B4-BE49-F238E27FC236}">
                <a16:creationId xmlns:a16="http://schemas.microsoft.com/office/drawing/2014/main" id="{B64D79FA-9296-9243-BA00-53B9AB1508DE}"/>
              </a:ext>
            </a:extLst>
          </p:cNvPr>
          <p:cNvGrpSpPr/>
          <p:nvPr/>
        </p:nvGrpSpPr>
        <p:grpSpPr>
          <a:xfrm>
            <a:off x="7705072" y="1631438"/>
            <a:ext cx="3638039" cy="663139"/>
            <a:chOff x="3910696" y="3247447"/>
            <a:chExt cx="3638039" cy="663139"/>
          </a:xfrm>
        </p:grpSpPr>
        <p:sp>
          <p:nvSpPr>
            <p:cNvPr id="96" name="Rounded Rectangle 95">
              <a:extLst>
                <a:ext uri="{FF2B5EF4-FFF2-40B4-BE49-F238E27FC236}">
                  <a16:creationId xmlns:a16="http://schemas.microsoft.com/office/drawing/2014/main" id="{2774CB61-CB78-944F-9AFE-ECFC989AE43C}"/>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9</a:t>
              </a:r>
            </a:p>
          </p:txBody>
        </p:sp>
        <p:sp>
          <p:nvSpPr>
            <p:cNvPr id="97" name="Text Placeholder 1">
              <a:extLst>
                <a:ext uri="{FF2B5EF4-FFF2-40B4-BE49-F238E27FC236}">
                  <a16:creationId xmlns:a16="http://schemas.microsoft.com/office/drawing/2014/main" id="{B8C2B799-53C6-1944-B919-AE53010E9C7B}"/>
                </a:ext>
              </a:extLst>
            </p:cNvPr>
            <p:cNvSpPr txBox="1">
              <a:spLocks/>
            </p:cNvSpPr>
            <p:nvPr/>
          </p:nvSpPr>
          <p:spPr>
            <a:xfrm>
              <a:off x="4476229" y="3247447"/>
              <a:ext cx="2402914"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1400" b="0" dirty="0"/>
                <a:t>Optimizely A/B Testing </a:t>
              </a:r>
              <a:endParaRPr lang="en-IN" sz="1400" b="0" dirty="0"/>
            </a:p>
          </p:txBody>
        </p:sp>
        <p:sp>
          <p:nvSpPr>
            <p:cNvPr id="98" name="Rectangle 97">
              <a:extLst>
                <a:ext uri="{FF2B5EF4-FFF2-40B4-BE49-F238E27FC236}">
                  <a16:creationId xmlns:a16="http://schemas.microsoft.com/office/drawing/2014/main" id="{A9CA2B9B-E87B-B648-8860-ED991EF1810C}"/>
                </a:ext>
              </a:extLst>
            </p:cNvPr>
            <p:cNvSpPr/>
            <p:nvPr/>
          </p:nvSpPr>
          <p:spPr>
            <a:xfrm>
              <a:off x="3910696" y="3448921"/>
              <a:ext cx="3638039" cy="461665"/>
            </a:xfrm>
            <a:prstGeom prst="rect">
              <a:avLst/>
            </a:prstGeom>
          </p:spPr>
          <p:txBody>
            <a:bodyPr wrap="square">
              <a:spAutoFit/>
            </a:bodyPr>
            <a:lstStyle/>
            <a:p>
              <a:pPr marL="628650" lvl="1" indent="-171450">
                <a:buFont typeface="Arial" panose="020B0604020202020204" pitchFamily="34" charset="0"/>
                <a:buChar char="•"/>
              </a:pPr>
              <a:r>
                <a:rPr lang="en-US" sz="1200" dirty="0"/>
                <a:t>Run split campaign to test hypothesis &amp; improve conversion rate</a:t>
              </a:r>
              <a:endParaRPr lang="en-IN" sz="1200" dirty="0"/>
            </a:p>
          </p:txBody>
        </p:sp>
      </p:grpSp>
      <p:grpSp>
        <p:nvGrpSpPr>
          <p:cNvPr id="99" name="Group 98">
            <a:extLst>
              <a:ext uri="{FF2B5EF4-FFF2-40B4-BE49-F238E27FC236}">
                <a16:creationId xmlns:a16="http://schemas.microsoft.com/office/drawing/2014/main" id="{3C848D3A-176A-2145-98AC-B7D24E387A00}"/>
              </a:ext>
            </a:extLst>
          </p:cNvPr>
          <p:cNvGrpSpPr/>
          <p:nvPr/>
        </p:nvGrpSpPr>
        <p:grpSpPr>
          <a:xfrm>
            <a:off x="7707698" y="2609858"/>
            <a:ext cx="3638039" cy="447695"/>
            <a:chOff x="3910696" y="3247447"/>
            <a:chExt cx="3638039" cy="447695"/>
          </a:xfrm>
        </p:grpSpPr>
        <p:sp>
          <p:nvSpPr>
            <p:cNvPr id="100" name="Rounded Rectangle 99">
              <a:extLst>
                <a:ext uri="{FF2B5EF4-FFF2-40B4-BE49-F238E27FC236}">
                  <a16:creationId xmlns:a16="http://schemas.microsoft.com/office/drawing/2014/main" id="{FA3B48BD-6547-0C44-9F00-F4167B44A08B}"/>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mj-lt"/>
                </a:rPr>
                <a:t>10</a:t>
              </a:r>
            </a:p>
          </p:txBody>
        </p:sp>
        <p:sp>
          <p:nvSpPr>
            <p:cNvPr id="101" name="Text Placeholder 1">
              <a:extLst>
                <a:ext uri="{FF2B5EF4-FFF2-40B4-BE49-F238E27FC236}">
                  <a16:creationId xmlns:a16="http://schemas.microsoft.com/office/drawing/2014/main" id="{0AEF652C-8659-D743-9FD0-82DFFDD2B3AE}"/>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Mockito &amp; Power Mock</a:t>
              </a:r>
            </a:p>
          </p:txBody>
        </p:sp>
        <p:sp>
          <p:nvSpPr>
            <p:cNvPr id="102" name="Rectangle 101">
              <a:extLst>
                <a:ext uri="{FF2B5EF4-FFF2-40B4-BE49-F238E27FC236}">
                  <a16:creationId xmlns:a16="http://schemas.microsoft.com/office/drawing/2014/main" id="{F3026A64-A68C-414F-9594-3E7BDD8CC1FB}"/>
                </a:ext>
              </a:extLst>
            </p:cNvPr>
            <p:cNvSpPr/>
            <p:nvPr/>
          </p:nvSpPr>
          <p:spPr>
            <a:xfrm>
              <a:off x="3910696" y="3448921"/>
              <a:ext cx="3638039" cy="246221"/>
            </a:xfrm>
            <a:prstGeom prst="rect">
              <a:avLst/>
            </a:prstGeom>
          </p:spPr>
          <p:txBody>
            <a:bodyPr wrap="square">
              <a:spAutoFit/>
            </a:bodyPr>
            <a:lstStyle/>
            <a:p>
              <a:pPr marL="628650" lvl="1" indent="-171450">
                <a:buFont typeface="Arial" panose="020B0604020202020204" pitchFamily="34" charset="0"/>
                <a:buChar char="•"/>
              </a:pPr>
              <a:r>
                <a:rPr lang="en-US" sz="1000" dirty="0"/>
                <a:t>Automate unit tests for behavior driven development</a:t>
              </a:r>
              <a:endParaRPr lang="en-IN" sz="1000" dirty="0"/>
            </a:p>
          </p:txBody>
        </p:sp>
      </p:grpSp>
      <p:grpSp>
        <p:nvGrpSpPr>
          <p:cNvPr id="103" name="Group 102">
            <a:extLst>
              <a:ext uri="{FF2B5EF4-FFF2-40B4-BE49-F238E27FC236}">
                <a16:creationId xmlns:a16="http://schemas.microsoft.com/office/drawing/2014/main" id="{B1E8813E-9867-8A4E-B421-B01565F0D7CD}"/>
              </a:ext>
            </a:extLst>
          </p:cNvPr>
          <p:cNvGrpSpPr/>
          <p:nvPr/>
        </p:nvGrpSpPr>
        <p:grpSpPr>
          <a:xfrm>
            <a:off x="7707698" y="3463507"/>
            <a:ext cx="3638039" cy="447695"/>
            <a:chOff x="3910696" y="3247447"/>
            <a:chExt cx="3638039" cy="447695"/>
          </a:xfrm>
        </p:grpSpPr>
        <p:sp>
          <p:nvSpPr>
            <p:cNvPr id="104" name="Rounded Rectangle 103">
              <a:extLst>
                <a:ext uri="{FF2B5EF4-FFF2-40B4-BE49-F238E27FC236}">
                  <a16:creationId xmlns:a16="http://schemas.microsoft.com/office/drawing/2014/main" id="{8E792B79-96CD-F44B-91EE-8815396AA6DE}"/>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mj-lt"/>
                </a:rPr>
                <a:t>11</a:t>
              </a:r>
            </a:p>
          </p:txBody>
        </p:sp>
        <p:sp>
          <p:nvSpPr>
            <p:cNvPr id="105" name="Text Placeholder 1">
              <a:extLst>
                <a:ext uri="{FF2B5EF4-FFF2-40B4-BE49-F238E27FC236}">
                  <a16:creationId xmlns:a16="http://schemas.microsoft.com/office/drawing/2014/main" id="{8F17A580-17C6-6544-9E71-A9CF760B0178}"/>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App Bundle</a:t>
              </a:r>
            </a:p>
          </p:txBody>
        </p:sp>
        <p:sp>
          <p:nvSpPr>
            <p:cNvPr id="106" name="Rectangle 105">
              <a:extLst>
                <a:ext uri="{FF2B5EF4-FFF2-40B4-BE49-F238E27FC236}">
                  <a16:creationId xmlns:a16="http://schemas.microsoft.com/office/drawing/2014/main" id="{571A37E7-F4E7-424E-9F1F-012D3B2C9F4C}"/>
                </a:ext>
              </a:extLst>
            </p:cNvPr>
            <p:cNvSpPr/>
            <p:nvPr/>
          </p:nvSpPr>
          <p:spPr>
            <a:xfrm>
              <a:off x="3910696" y="3448921"/>
              <a:ext cx="3638039" cy="246221"/>
            </a:xfrm>
            <a:prstGeom prst="rect">
              <a:avLst/>
            </a:prstGeom>
          </p:spPr>
          <p:txBody>
            <a:bodyPr wrap="square">
              <a:spAutoFit/>
            </a:bodyPr>
            <a:lstStyle/>
            <a:p>
              <a:pPr marL="628650" lvl="1" indent="-171450">
                <a:buFont typeface="Arial" panose="020B0604020202020204" pitchFamily="34" charset="0"/>
                <a:buChar char="•"/>
              </a:pPr>
              <a:r>
                <a:rPr lang="en-US" sz="1000" dirty="0"/>
                <a:t>Reduce App size &amp; hence install conversion rate </a:t>
              </a:r>
              <a:endParaRPr lang="en-IN" sz="1000" dirty="0"/>
            </a:p>
          </p:txBody>
        </p:sp>
      </p:grpSp>
      <p:grpSp>
        <p:nvGrpSpPr>
          <p:cNvPr id="107" name="Group 106">
            <a:extLst>
              <a:ext uri="{FF2B5EF4-FFF2-40B4-BE49-F238E27FC236}">
                <a16:creationId xmlns:a16="http://schemas.microsoft.com/office/drawing/2014/main" id="{EF966BB7-9F1A-8C4C-A735-3442CB23A4A3}"/>
              </a:ext>
            </a:extLst>
          </p:cNvPr>
          <p:cNvGrpSpPr/>
          <p:nvPr/>
        </p:nvGrpSpPr>
        <p:grpSpPr>
          <a:xfrm>
            <a:off x="7724632" y="4579483"/>
            <a:ext cx="3638039" cy="601584"/>
            <a:chOff x="3910696" y="3247447"/>
            <a:chExt cx="3638039" cy="601584"/>
          </a:xfrm>
        </p:grpSpPr>
        <p:sp>
          <p:nvSpPr>
            <p:cNvPr id="108" name="Rounded Rectangle 107">
              <a:extLst>
                <a:ext uri="{FF2B5EF4-FFF2-40B4-BE49-F238E27FC236}">
                  <a16:creationId xmlns:a16="http://schemas.microsoft.com/office/drawing/2014/main" id="{3CFC210C-AB71-5C43-9096-26550E7F0819}"/>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mj-lt"/>
                </a:rPr>
                <a:t>12</a:t>
              </a:r>
            </a:p>
          </p:txBody>
        </p:sp>
        <p:sp>
          <p:nvSpPr>
            <p:cNvPr id="109" name="Text Placeholder 1">
              <a:extLst>
                <a:ext uri="{FF2B5EF4-FFF2-40B4-BE49-F238E27FC236}">
                  <a16:creationId xmlns:a16="http://schemas.microsoft.com/office/drawing/2014/main" id="{32A09B74-F07D-FF45-89AB-FDD3B7099862}"/>
                </a:ext>
              </a:extLst>
            </p:cNvPr>
            <p:cNvSpPr txBox="1">
              <a:spLocks/>
            </p:cNvSpPr>
            <p:nvPr/>
          </p:nvSpPr>
          <p:spPr>
            <a:xfrm>
              <a:off x="4476229" y="3247447"/>
              <a:ext cx="2402914"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1200" b="0" dirty="0"/>
                <a:t>CICD Integration</a:t>
              </a:r>
              <a:endParaRPr lang="en-IN" sz="1200" b="0" dirty="0"/>
            </a:p>
          </p:txBody>
        </p:sp>
        <p:sp>
          <p:nvSpPr>
            <p:cNvPr id="110" name="Rectangle 109">
              <a:extLst>
                <a:ext uri="{FF2B5EF4-FFF2-40B4-BE49-F238E27FC236}">
                  <a16:creationId xmlns:a16="http://schemas.microsoft.com/office/drawing/2014/main" id="{DC5A4995-1C38-DC42-AD74-19D30B727F20}"/>
                </a:ext>
              </a:extLst>
            </p:cNvPr>
            <p:cNvSpPr/>
            <p:nvPr/>
          </p:nvSpPr>
          <p:spPr>
            <a:xfrm>
              <a:off x="3910696" y="3448921"/>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Ensure zero downtime for new releases on the production</a:t>
              </a:r>
              <a:endParaRPr lang="en-IN" sz="1000" dirty="0"/>
            </a:p>
          </p:txBody>
        </p:sp>
      </p:grpSp>
    </p:spTree>
    <p:extLst>
      <p:ext uri="{BB962C8B-B14F-4D97-AF65-F5344CB8AC3E}">
        <p14:creationId xmlns:p14="http://schemas.microsoft.com/office/powerpoint/2010/main" val="3805909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5F11109-8E03-ED42-B42C-0522BF268579}"/>
              </a:ext>
            </a:extLst>
          </p:cNvPr>
          <p:cNvSpPr>
            <a:spLocks noGrp="1"/>
          </p:cNvSpPr>
          <p:nvPr>
            <p:ph type="body" sz="quarter" idx="15"/>
          </p:nvPr>
        </p:nvSpPr>
        <p:spPr/>
        <p:txBody>
          <a:bodyPr/>
          <a:lstStyle/>
          <a:p>
            <a:r>
              <a:rPr lang="en-IN" dirty="0"/>
              <a:t>Akamai CDN - More Powerful APIs</a:t>
            </a:r>
          </a:p>
          <a:p>
            <a:endParaRPr lang="en-US" dirty="0"/>
          </a:p>
        </p:txBody>
      </p:sp>
      <p:pic>
        <p:nvPicPr>
          <p:cNvPr id="1026" name="Picture 2" descr="cloud diagram">
            <a:extLst>
              <a:ext uri="{FF2B5EF4-FFF2-40B4-BE49-F238E27FC236}">
                <a16:creationId xmlns:a16="http://schemas.microsoft.com/office/drawing/2014/main" id="{4FF477C6-918A-324F-B796-F6928BF97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495" y="1570891"/>
            <a:ext cx="10257692" cy="40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17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EC9301-E4D8-3445-A487-FEF8B07ED4F5}"/>
              </a:ext>
            </a:extLst>
          </p:cNvPr>
          <p:cNvSpPr>
            <a:spLocks noGrp="1"/>
          </p:cNvSpPr>
          <p:nvPr>
            <p:ph type="body" sz="quarter" idx="15"/>
          </p:nvPr>
        </p:nvSpPr>
        <p:spPr/>
        <p:txBody>
          <a:bodyPr/>
          <a:lstStyle/>
          <a:p>
            <a:r>
              <a:rPr lang="en-US" dirty="0"/>
              <a:t>Potential Risks in ALMP Product and Mitigation Planning</a:t>
            </a:r>
          </a:p>
        </p:txBody>
      </p:sp>
      <p:sp>
        <p:nvSpPr>
          <p:cNvPr id="3" name="Text Placeholder 2">
            <a:extLst>
              <a:ext uri="{FF2B5EF4-FFF2-40B4-BE49-F238E27FC236}">
                <a16:creationId xmlns:a16="http://schemas.microsoft.com/office/drawing/2014/main" id="{540EA111-EAAF-C04C-A0EC-E40B0477E8AE}"/>
              </a:ext>
            </a:extLst>
          </p:cNvPr>
          <p:cNvSpPr>
            <a:spLocks noGrp="1"/>
          </p:cNvSpPr>
          <p:nvPr>
            <p:ph type="body" sz="quarter" idx="20"/>
          </p:nvPr>
        </p:nvSpPr>
        <p:spPr/>
        <p:txBody>
          <a:bodyPr/>
          <a:lstStyle/>
          <a:p>
            <a:r>
              <a:rPr lang="en-US" dirty="0"/>
              <a:t>The potential risks in ALMP system development are identified and mitigation strategies are planned for those risk factors:</a:t>
            </a:r>
          </a:p>
        </p:txBody>
      </p:sp>
      <p:graphicFrame>
        <p:nvGraphicFramePr>
          <p:cNvPr id="6" name="Table 6">
            <a:extLst>
              <a:ext uri="{FF2B5EF4-FFF2-40B4-BE49-F238E27FC236}">
                <a16:creationId xmlns:a16="http://schemas.microsoft.com/office/drawing/2014/main" id="{B5C7B166-212A-8A48-B74A-C2D76189BD80}"/>
              </a:ext>
            </a:extLst>
          </p:cNvPr>
          <p:cNvGraphicFramePr>
            <a:graphicFrameLocks noGrp="1"/>
          </p:cNvGraphicFramePr>
          <p:nvPr>
            <p:extLst>
              <p:ext uri="{D42A27DB-BD31-4B8C-83A1-F6EECF244321}">
                <p14:modId xmlns:p14="http://schemas.microsoft.com/office/powerpoint/2010/main" val="1090475768"/>
              </p:ext>
            </p:extLst>
          </p:nvPr>
        </p:nvGraphicFramePr>
        <p:xfrm>
          <a:off x="480950" y="759374"/>
          <a:ext cx="11277289" cy="5970284"/>
        </p:xfrm>
        <a:graphic>
          <a:graphicData uri="http://schemas.openxmlformats.org/drawingml/2006/table">
            <a:tbl>
              <a:tblPr firstRow="1" bandRow="1">
                <a:tableStyleId>{5C22544A-7EE6-4342-B048-85BDC9FD1C3A}</a:tableStyleId>
              </a:tblPr>
              <a:tblGrid>
                <a:gridCol w="587829">
                  <a:extLst>
                    <a:ext uri="{9D8B030D-6E8A-4147-A177-3AD203B41FA5}">
                      <a16:colId xmlns:a16="http://schemas.microsoft.com/office/drawing/2014/main" val="146287009"/>
                    </a:ext>
                  </a:extLst>
                </a:gridCol>
                <a:gridCol w="3693226">
                  <a:extLst>
                    <a:ext uri="{9D8B030D-6E8A-4147-A177-3AD203B41FA5}">
                      <a16:colId xmlns:a16="http://schemas.microsoft.com/office/drawing/2014/main" val="740404969"/>
                    </a:ext>
                  </a:extLst>
                </a:gridCol>
                <a:gridCol w="6996234">
                  <a:extLst>
                    <a:ext uri="{9D8B030D-6E8A-4147-A177-3AD203B41FA5}">
                      <a16:colId xmlns:a16="http://schemas.microsoft.com/office/drawing/2014/main" val="1610682085"/>
                    </a:ext>
                  </a:extLst>
                </a:gridCol>
              </a:tblGrid>
              <a:tr h="369729">
                <a:tc>
                  <a:txBody>
                    <a:bodyPr/>
                    <a:lstStyle/>
                    <a:p>
                      <a:r>
                        <a:rPr lang="en-US" sz="1200" dirty="0"/>
                        <a:t>S. No.</a:t>
                      </a:r>
                    </a:p>
                  </a:txBody>
                  <a:tcPr/>
                </a:tc>
                <a:tc>
                  <a:txBody>
                    <a:bodyPr/>
                    <a:lstStyle/>
                    <a:p>
                      <a:r>
                        <a:rPr lang="en-US" sz="1200" dirty="0"/>
                        <a:t>Potential Risk Factor</a:t>
                      </a:r>
                    </a:p>
                  </a:txBody>
                  <a:tcPr/>
                </a:tc>
                <a:tc>
                  <a:txBody>
                    <a:bodyPr/>
                    <a:lstStyle/>
                    <a:p>
                      <a:r>
                        <a:rPr lang="en-US" sz="1200" dirty="0"/>
                        <a:t>Mitigation</a:t>
                      </a:r>
                    </a:p>
                  </a:txBody>
                  <a:tcPr/>
                </a:tc>
                <a:extLst>
                  <a:ext uri="{0D108BD9-81ED-4DB2-BD59-A6C34878D82A}">
                    <a16:rowId xmlns:a16="http://schemas.microsoft.com/office/drawing/2014/main" val="2457707431"/>
                  </a:ext>
                </a:extLst>
              </a:tr>
              <a:tr h="516607">
                <a:tc>
                  <a:txBody>
                    <a:bodyPr/>
                    <a:lstStyle/>
                    <a:p>
                      <a:pPr algn="ctr"/>
                      <a:r>
                        <a:rPr lang="en-US" sz="1200" dirty="0"/>
                        <a:t>1.</a:t>
                      </a:r>
                    </a:p>
                  </a:txBody>
                  <a:tcPr/>
                </a:tc>
                <a:tc>
                  <a:txBody>
                    <a:bodyPr/>
                    <a:lstStyle/>
                    <a:p>
                      <a:r>
                        <a:rPr lang="en-IN" sz="1200" b="1" dirty="0"/>
                        <a:t>Data Protection and Breaches </a:t>
                      </a:r>
                      <a:endParaRPr lang="en-US" sz="1200" b="1" dirty="0"/>
                    </a:p>
                  </a:txBody>
                  <a:tcPr/>
                </a:tc>
                <a:tc>
                  <a:txBody>
                    <a:bodyPr/>
                    <a:lstStyle/>
                    <a:p>
                      <a:r>
                        <a:rPr lang="en-IN" sz="1200" dirty="0"/>
                        <a:t>Ensured on data protection laws with partners, incorporated ‘Privacy by Design’, Auto security scanning at different layers of data usage.</a:t>
                      </a:r>
                      <a:endParaRPr lang="en-US" sz="1200" dirty="0"/>
                    </a:p>
                  </a:txBody>
                  <a:tcPr/>
                </a:tc>
                <a:extLst>
                  <a:ext uri="{0D108BD9-81ED-4DB2-BD59-A6C34878D82A}">
                    <a16:rowId xmlns:a16="http://schemas.microsoft.com/office/drawing/2014/main" val="2642853775"/>
                  </a:ext>
                </a:extLst>
              </a:tr>
              <a:tr h="516607">
                <a:tc>
                  <a:txBody>
                    <a:bodyPr/>
                    <a:lstStyle/>
                    <a:p>
                      <a:pPr algn="ctr"/>
                      <a:r>
                        <a:rPr lang="en-US" sz="1200" dirty="0"/>
                        <a:t>2.</a:t>
                      </a:r>
                    </a:p>
                  </a:txBody>
                  <a:tcPr/>
                </a:tc>
                <a:tc>
                  <a:txBody>
                    <a:bodyPr/>
                    <a:lstStyle/>
                    <a:p>
                      <a:r>
                        <a:rPr lang="en-IN" sz="1200" b="1" dirty="0"/>
                        <a:t>Failure to Meet High Application Performance </a:t>
                      </a:r>
                      <a:endParaRPr lang="en-US"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Prepared performance metrices with frontend, backend, databases, functional KPIs etc and sharing with the RFP.</a:t>
                      </a:r>
                    </a:p>
                  </a:txBody>
                  <a:tcPr/>
                </a:tc>
                <a:extLst>
                  <a:ext uri="{0D108BD9-81ED-4DB2-BD59-A6C34878D82A}">
                    <a16:rowId xmlns:a16="http://schemas.microsoft.com/office/drawing/2014/main" val="922983505"/>
                  </a:ext>
                </a:extLst>
              </a:tr>
              <a:tr h="369729">
                <a:tc>
                  <a:txBody>
                    <a:bodyPr/>
                    <a:lstStyle/>
                    <a:p>
                      <a:pPr algn="ctr"/>
                      <a:r>
                        <a:rPr lang="en-US" sz="1200" dirty="0"/>
                        <a:t>3</a:t>
                      </a:r>
                    </a:p>
                  </a:txBody>
                  <a:tcPr/>
                </a:tc>
                <a:tc>
                  <a:txBody>
                    <a:bodyPr/>
                    <a:lstStyle/>
                    <a:p>
                      <a:r>
                        <a:rPr lang="en-IN" sz="1200" b="1" dirty="0"/>
                        <a:t>Lack of People with Right Skills </a:t>
                      </a:r>
                      <a:endParaRPr lang="en-US" sz="1200" b="1" dirty="0"/>
                    </a:p>
                  </a:txBody>
                  <a:tcPr/>
                </a:tc>
                <a:tc>
                  <a:txBody>
                    <a:bodyPr/>
                    <a:lstStyle/>
                    <a:p>
                      <a:r>
                        <a:rPr lang="en-IN" sz="1200" dirty="0"/>
                        <a:t>Partner selection criteria is set to get good and skilled person onboard and a high level well defined evaluation criteria is set for lead level evaluation.</a:t>
                      </a:r>
                      <a:endParaRPr lang="en-US" sz="1200" dirty="0"/>
                    </a:p>
                  </a:txBody>
                  <a:tcPr/>
                </a:tc>
                <a:extLst>
                  <a:ext uri="{0D108BD9-81ED-4DB2-BD59-A6C34878D82A}">
                    <a16:rowId xmlns:a16="http://schemas.microsoft.com/office/drawing/2014/main" val="741304571"/>
                  </a:ext>
                </a:extLst>
              </a:tr>
              <a:tr h="369729">
                <a:tc>
                  <a:txBody>
                    <a:bodyPr/>
                    <a:lstStyle/>
                    <a:p>
                      <a:pPr algn="ctr"/>
                      <a:r>
                        <a:rPr lang="en-US" sz="1200" dirty="0"/>
                        <a:t>4</a:t>
                      </a:r>
                    </a:p>
                  </a:txBody>
                  <a:tcPr/>
                </a:tc>
                <a:tc>
                  <a:txBody>
                    <a:bodyPr/>
                    <a:lstStyle/>
                    <a:p>
                      <a:r>
                        <a:rPr lang="en-IN" sz="1200" b="1" dirty="0"/>
                        <a:t>Complexity of Application Requirement </a:t>
                      </a:r>
                      <a:endParaRPr lang="en-US" sz="1200" b="1" dirty="0"/>
                    </a:p>
                  </a:txBody>
                  <a:tcPr/>
                </a:tc>
                <a:tc>
                  <a:txBody>
                    <a:bodyPr/>
                    <a:lstStyle/>
                    <a:p>
                      <a:r>
                        <a:rPr lang="en-IN" sz="1200" dirty="0"/>
                        <a:t>Following Agile practices and connecting the developers on daily basis to resolve the queries and doubts on requirements and by allocating domain and expert from Americana team will be allocated with the partner’s team.</a:t>
                      </a:r>
                      <a:endParaRPr lang="en-US" sz="1200" dirty="0"/>
                    </a:p>
                  </a:txBody>
                  <a:tcPr/>
                </a:tc>
                <a:extLst>
                  <a:ext uri="{0D108BD9-81ED-4DB2-BD59-A6C34878D82A}">
                    <a16:rowId xmlns:a16="http://schemas.microsoft.com/office/drawing/2014/main" val="44168557"/>
                  </a:ext>
                </a:extLst>
              </a:tr>
              <a:tr h="369729">
                <a:tc>
                  <a:txBody>
                    <a:bodyPr/>
                    <a:lstStyle/>
                    <a:p>
                      <a:pPr algn="ctr"/>
                      <a:r>
                        <a:rPr lang="en-US" sz="1200" dirty="0"/>
                        <a:t>5</a:t>
                      </a:r>
                    </a:p>
                  </a:txBody>
                  <a:tcPr/>
                </a:tc>
                <a:tc>
                  <a:txBody>
                    <a:bodyPr/>
                    <a:lstStyle/>
                    <a:p>
                      <a:r>
                        <a:rPr lang="en-IN" sz="1200" b="1" dirty="0"/>
                        <a:t>Lower Accuracy in ML Algorithms </a:t>
                      </a:r>
                      <a:endParaRPr lang="en-US" sz="1200" b="1" dirty="0"/>
                    </a:p>
                  </a:txBody>
                  <a:tcPr/>
                </a:tc>
                <a:tc>
                  <a:txBody>
                    <a:bodyPr/>
                    <a:lstStyle/>
                    <a:p>
                      <a:r>
                        <a:rPr lang="en-IN" sz="1200" dirty="0"/>
                        <a:t>A pre-defined duration of Go-Live + 90 days is set to achieve the desired accuracy and pre-defined accuracy already set and shared with the partners in RFP.</a:t>
                      </a:r>
                      <a:endParaRPr lang="en-US" sz="1200" dirty="0"/>
                    </a:p>
                  </a:txBody>
                  <a:tcPr/>
                </a:tc>
                <a:extLst>
                  <a:ext uri="{0D108BD9-81ED-4DB2-BD59-A6C34878D82A}">
                    <a16:rowId xmlns:a16="http://schemas.microsoft.com/office/drawing/2014/main" val="2401602082"/>
                  </a:ext>
                </a:extLst>
              </a:tr>
              <a:tr h="516607">
                <a:tc>
                  <a:txBody>
                    <a:bodyPr/>
                    <a:lstStyle/>
                    <a:p>
                      <a:pPr algn="ctr"/>
                      <a:r>
                        <a:rPr lang="en-US" sz="1200" dirty="0"/>
                        <a:t>6</a:t>
                      </a:r>
                    </a:p>
                  </a:txBody>
                  <a:tcPr/>
                </a:tc>
                <a:tc>
                  <a:txBody>
                    <a:bodyPr/>
                    <a:lstStyle/>
                    <a:p>
                      <a:r>
                        <a:rPr lang="en-IN" sz="1200" b="1" dirty="0"/>
                        <a:t>Non-availability of cloud services in the desired region (Azure Cloud)</a:t>
                      </a:r>
                      <a:endParaRPr lang="en-US" sz="1200" b="1" dirty="0"/>
                    </a:p>
                  </a:txBody>
                  <a:tcPr/>
                </a:tc>
                <a:tc>
                  <a:txBody>
                    <a:bodyPr/>
                    <a:lstStyle/>
                    <a:p>
                      <a:r>
                        <a:rPr lang="en-IN" sz="1200" dirty="0"/>
                        <a:t>UAE Central resources on cloud will be primarily used and services which is not available in the same region will follow similar region which is used with ADP.</a:t>
                      </a:r>
                      <a:endParaRPr lang="en-US" sz="1200" dirty="0"/>
                    </a:p>
                  </a:txBody>
                  <a:tcPr/>
                </a:tc>
                <a:extLst>
                  <a:ext uri="{0D108BD9-81ED-4DB2-BD59-A6C34878D82A}">
                    <a16:rowId xmlns:a16="http://schemas.microsoft.com/office/drawing/2014/main" val="3380548681"/>
                  </a:ext>
                </a:extLst>
              </a:tr>
              <a:tr h="516607">
                <a:tc>
                  <a:txBody>
                    <a:bodyPr/>
                    <a:lstStyle/>
                    <a:p>
                      <a:pPr algn="ctr"/>
                      <a:r>
                        <a:rPr lang="en-US" sz="1200" dirty="0"/>
                        <a:t>7</a:t>
                      </a:r>
                    </a:p>
                  </a:txBody>
                  <a:tcPr/>
                </a:tc>
                <a:tc>
                  <a:txBody>
                    <a:bodyPr/>
                    <a:lstStyle/>
                    <a:p>
                      <a:r>
                        <a:rPr lang="en-IN" sz="1200" b="1" dirty="0"/>
                        <a:t>Poor Code Quality </a:t>
                      </a:r>
                      <a:endParaRPr lang="en-US" sz="1200" b="1" dirty="0"/>
                    </a:p>
                  </a:txBody>
                  <a:tcPr/>
                </a:tc>
                <a:tc>
                  <a:txBody>
                    <a:bodyPr/>
                    <a:lstStyle/>
                    <a:p>
                      <a:r>
                        <a:rPr lang="en-IN" sz="1200" dirty="0"/>
                        <a:t>Pre-defined quality gates will be configured with auto-scanning tools like SonarQube in CI/CD pipelines at different level of deliveries e.g. dev environment, repo level integration, QA servers, pre-production environment etc.</a:t>
                      </a:r>
                      <a:endParaRPr lang="en-US" sz="1200" dirty="0"/>
                    </a:p>
                  </a:txBody>
                  <a:tcPr/>
                </a:tc>
                <a:extLst>
                  <a:ext uri="{0D108BD9-81ED-4DB2-BD59-A6C34878D82A}">
                    <a16:rowId xmlns:a16="http://schemas.microsoft.com/office/drawing/2014/main" val="172220132"/>
                  </a:ext>
                </a:extLst>
              </a:tr>
              <a:tr h="516607">
                <a:tc>
                  <a:txBody>
                    <a:bodyPr/>
                    <a:lstStyle/>
                    <a:p>
                      <a:pPr algn="ctr"/>
                      <a:r>
                        <a:rPr lang="en-US" sz="1200" dirty="0"/>
                        <a:t>8</a:t>
                      </a:r>
                    </a:p>
                  </a:txBody>
                  <a:tcPr/>
                </a:tc>
                <a:tc>
                  <a:txBody>
                    <a:bodyPr/>
                    <a:lstStyle/>
                    <a:p>
                      <a:r>
                        <a:rPr lang="en-IN" sz="1200" b="1" dirty="0"/>
                        <a:t>Insufficient Quality Assurance</a:t>
                      </a:r>
                      <a:endParaRPr lang="en-US" sz="1200" b="1" dirty="0"/>
                    </a:p>
                  </a:txBody>
                  <a:tcPr/>
                </a:tc>
                <a:tc>
                  <a:txBody>
                    <a:bodyPr/>
                    <a:lstStyle/>
                    <a:p>
                      <a:r>
                        <a:rPr lang="en-IN" sz="1200" dirty="0"/>
                        <a:t>Testing guidelines has been created to share with the partners with with RFP for the following criteria: 1. Usability Testing Criteria 2. Functional Testing Criteria 3.Compatibility Testing Criteria 4. Database Testing Criteria 5. Performance Testing Criteria 6. Security Testing Criteria 7. Driver Mobile App Testing Criteria 8. Browser Compatibility Testing Criteria etc.</a:t>
                      </a:r>
                      <a:endParaRPr lang="en-US" sz="1200" dirty="0"/>
                    </a:p>
                  </a:txBody>
                  <a:tcPr/>
                </a:tc>
                <a:extLst>
                  <a:ext uri="{0D108BD9-81ED-4DB2-BD59-A6C34878D82A}">
                    <a16:rowId xmlns:a16="http://schemas.microsoft.com/office/drawing/2014/main" val="2228789830"/>
                  </a:ext>
                </a:extLst>
              </a:tr>
              <a:tr h="516607">
                <a:tc>
                  <a:txBody>
                    <a:bodyPr/>
                    <a:lstStyle/>
                    <a:p>
                      <a:pPr algn="ctr"/>
                      <a:r>
                        <a:rPr lang="en-US" sz="1200" dirty="0"/>
                        <a:t>9</a:t>
                      </a:r>
                    </a:p>
                  </a:txBody>
                  <a:tcPr/>
                </a:tc>
                <a:tc>
                  <a:txBody>
                    <a:bodyPr/>
                    <a:lstStyle/>
                    <a:p>
                      <a:r>
                        <a:rPr lang="en-IN" sz="1200" b="1" dirty="0"/>
                        <a:t>Lack of Business Continuity and Disaster Recovery Plan</a:t>
                      </a:r>
                      <a:endParaRPr lang="en-US" sz="1200" b="1" dirty="0"/>
                    </a:p>
                  </a:txBody>
                  <a:tcPr/>
                </a:tc>
                <a:tc>
                  <a:txBody>
                    <a:bodyPr/>
                    <a:lstStyle/>
                    <a:p>
                      <a:r>
                        <a:rPr lang="en-IN" sz="1200" dirty="0"/>
                        <a:t>Pre-defined disaster recovery KPIs and compliance to use the industry best practiced approach and detailed document will be created with partner with the existing BC&amp;DR post partner selection.</a:t>
                      </a:r>
                      <a:endParaRPr lang="en-US" sz="1200" dirty="0"/>
                    </a:p>
                  </a:txBody>
                  <a:tcPr/>
                </a:tc>
                <a:extLst>
                  <a:ext uri="{0D108BD9-81ED-4DB2-BD59-A6C34878D82A}">
                    <a16:rowId xmlns:a16="http://schemas.microsoft.com/office/drawing/2014/main" val="1519086263"/>
                  </a:ext>
                </a:extLst>
              </a:tr>
              <a:tr h="516607">
                <a:tc>
                  <a:txBody>
                    <a:bodyPr/>
                    <a:lstStyle/>
                    <a:p>
                      <a:pPr algn="ctr"/>
                      <a:r>
                        <a:rPr lang="en-US" sz="1200" dirty="0"/>
                        <a:t>10</a:t>
                      </a:r>
                    </a:p>
                  </a:txBody>
                  <a:tcPr/>
                </a:tc>
                <a:tc>
                  <a:txBody>
                    <a:bodyPr/>
                    <a:lstStyle/>
                    <a:p>
                      <a:r>
                        <a:rPr lang="en-IN" sz="1200" b="1" dirty="0"/>
                        <a:t>Higher Infra Utilization and Costing </a:t>
                      </a:r>
                      <a:endParaRPr lang="en-US" sz="1200" b="1" dirty="0"/>
                    </a:p>
                  </a:txBody>
                  <a:tcPr/>
                </a:tc>
                <a:tc>
                  <a:txBody>
                    <a:bodyPr/>
                    <a:lstStyle/>
                    <a:p>
                      <a:r>
                        <a:rPr lang="en-IN" sz="1200" dirty="0"/>
                        <a:t>The infrastructure pre-evaluated cost has been created based on the ADP current infra utilization and compared later with the partner's proposal and will be optimized on different layers will well defined plans.</a:t>
                      </a:r>
                      <a:endParaRPr lang="en-US" sz="1200" dirty="0"/>
                    </a:p>
                  </a:txBody>
                  <a:tcPr/>
                </a:tc>
                <a:extLst>
                  <a:ext uri="{0D108BD9-81ED-4DB2-BD59-A6C34878D82A}">
                    <a16:rowId xmlns:a16="http://schemas.microsoft.com/office/drawing/2014/main" val="1448759116"/>
                  </a:ext>
                </a:extLst>
              </a:tr>
            </a:tbl>
          </a:graphicData>
        </a:graphic>
      </p:graphicFrame>
    </p:spTree>
    <p:extLst>
      <p:ext uri="{BB962C8B-B14F-4D97-AF65-F5344CB8AC3E}">
        <p14:creationId xmlns:p14="http://schemas.microsoft.com/office/powerpoint/2010/main" val="38240481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0A128F-7D50-D142-A320-A254E7A3DB07}"/>
              </a:ext>
            </a:extLst>
          </p:cNvPr>
          <p:cNvSpPr>
            <a:spLocks noGrp="1"/>
          </p:cNvSpPr>
          <p:nvPr>
            <p:ph type="body" sz="quarter" idx="15"/>
          </p:nvPr>
        </p:nvSpPr>
        <p:spPr/>
        <p:txBody>
          <a:bodyPr/>
          <a:lstStyle/>
          <a:p>
            <a:r>
              <a:rPr lang="en-US" dirty="0"/>
              <a:t>ALMP Applications Security Tools in Automated CI/CD Pipeline</a:t>
            </a:r>
          </a:p>
        </p:txBody>
      </p:sp>
      <p:sp>
        <p:nvSpPr>
          <p:cNvPr id="3" name="Text Placeholder 2">
            <a:extLst>
              <a:ext uri="{FF2B5EF4-FFF2-40B4-BE49-F238E27FC236}">
                <a16:creationId xmlns:a16="http://schemas.microsoft.com/office/drawing/2014/main" id="{0F239388-8053-A84D-802D-16332C45B135}"/>
              </a:ext>
            </a:extLst>
          </p:cNvPr>
          <p:cNvSpPr>
            <a:spLocks noGrp="1"/>
          </p:cNvSpPr>
          <p:nvPr>
            <p:ph type="body" sz="quarter" idx="20"/>
          </p:nvPr>
        </p:nvSpPr>
        <p:spPr>
          <a:xfrm>
            <a:off x="443340" y="863987"/>
            <a:ext cx="11291460" cy="1214195"/>
          </a:xfrm>
        </p:spPr>
        <p:txBody>
          <a:bodyPr>
            <a:normAutofit/>
          </a:bodyPr>
          <a:lstStyle/>
          <a:p>
            <a:r>
              <a:rPr lang="en-US" sz="1800" dirty="0"/>
              <a:t>Methodologies and tooling for dynamic and static security testing Composite and OSS license analysis benefits Secrets and analysis and secrets management approaches in distributed applications Security automation and integration in CI/CD.</a:t>
            </a:r>
          </a:p>
        </p:txBody>
      </p:sp>
      <p:sp>
        <p:nvSpPr>
          <p:cNvPr id="5" name="Text Placeholder 4">
            <a:extLst>
              <a:ext uri="{FF2B5EF4-FFF2-40B4-BE49-F238E27FC236}">
                <a16:creationId xmlns:a16="http://schemas.microsoft.com/office/drawing/2014/main" id="{D9594C62-B690-ED4D-92D4-50D60D54301B}"/>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diagram&#10;&#10;Description automatically generated">
            <a:extLst>
              <a:ext uri="{FF2B5EF4-FFF2-40B4-BE49-F238E27FC236}">
                <a16:creationId xmlns:a16="http://schemas.microsoft.com/office/drawing/2014/main" id="{51B4BB95-2842-A54B-916C-D3D234CB8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74" y="2237024"/>
            <a:ext cx="10185486" cy="3336869"/>
          </a:xfrm>
          <a:prstGeom prst="rect">
            <a:avLst/>
          </a:prstGeom>
        </p:spPr>
      </p:pic>
    </p:spTree>
    <p:extLst>
      <p:ext uri="{BB962C8B-B14F-4D97-AF65-F5344CB8AC3E}">
        <p14:creationId xmlns:p14="http://schemas.microsoft.com/office/powerpoint/2010/main" val="1097642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d4cb2cd-79ff-45fa-8a9e-5872c1cc0de4">
      <UserInfo>
        <DisplayName>Vinod Tiwari Appinventiv</DisplayName>
        <AccountId>306</AccountId>
        <AccountType/>
      </UserInfo>
      <UserInfo>
        <DisplayName>Dheeraj Pant</DisplayName>
        <AccountId>307</AccountId>
        <AccountType/>
      </UserInfo>
      <UserInfo>
        <DisplayName>Mamtha Kumari Gupta</DisplayName>
        <AccountId>305</AccountId>
        <AccountType/>
      </UserInfo>
    </SharedWithUsers>
    <_activity xmlns="aa38d289-f0b2-4180-a00d-ea2e240369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CFCC2C10A6354A881490B63A78EC9D" ma:contentTypeVersion="17" ma:contentTypeDescription="Create a new document." ma:contentTypeScope="" ma:versionID="bcf51458bafa09e86594c1be641a7bbf">
  <xsd:schema xmlns:xsd="http://www.w3.org/2001/XMLSchema" xmlns:xs="http://www.w3.org/2001/XMLSchema" xmlns:p="http://schemas.microsoft.com/office/2006/metadata/properties" xmlns:ns3="aa38d289-f0b2-4180-a00d-ea2e240369a2" xmlns:ns4="2d4cb2cd-79ff-45fa-8a9e-5872c1cc0de4" targetNamespace="http://schemas.microsoft.com/office/2006/metadata/properties" ma:root="true" ma:fieldsID="482d6724c3bbc42bd94e49698f7da383" ns3:_="" ns4:_="">
    <xsd:import namespace="aa38d289-f0b2-4180-a00d-ea2e240369a2"/>
    <xsd:import namespace="2d4cb2cd-79ff-45fa-8a9e-5872c1cc0de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SearchPropertie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8d289-f0b2-4180-a00d-ea2e240369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4cb2cd-79ff-45fa-8a9e-5872c1cc0de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EFBA1C-C3C8-4272-9DF7-C9937149E1F2}">
  <ds:schemaRefs>
    <ds:schemaRef ds:uri="http://purl.org/dc/terms/"/>
    <ds:schemaRef ds:uri="http://schemas.openxmlformats.org/package/2006/metadata/core-properties"/>
    <ds:schemaRef ds:uri="http://schemas.microsoft.com/office/infopath/2007/PartnerControls"/>
    <ds:schemaRef ds:uri="http://purl.org/dc/dcmitype/"/>
    <ds:schemaRef ds:uri="http://schemas.microsoft.com/office/2006/documentManagement/types"/>
    <ds:schemaRef ds:uri="http://purl.org/dc/elements/1.1/"/>
    <ds:schemaRef ds:uri="http://schemas.microsoft.com/office/2006/metadata/properties"/>
    <ds:schemaRef ds:uri="2d4cb2cd-79ff-45fa-8a9e-5872c1cc0de4"/>
    <ds:schemaRef ds:uri="aa38d289-f0b2-4180-a00d-ea2e240369a2"/>
    <ds:schemaRef ds:uri="http://www.w3.org/XML/1998/namespace"/>
  </ds:schemaRefs>
</ds:datastoreItem>
</file>

<file path=customXml/itemProps2.xml><?xml version="1.0" encoding="utf-8"?>
<ds:datastoreItem xmlns:ds="http://schemas.openxmlformats.org/officeDocument/2006/customXml" ds:itemID="{D00EC5CA-6C6D-4708-89B6-D2C7F53F0A7E}">
  <ds:schemaRefs>
    <ds:schemaRef ds:uri="http://schemas.microsoft.com/sharepoint/v3/contenttype/forms"/>
  </ds:schemaRefs>
</ds:datastoreItem>
</file>

<file path=customXml/itemProps3.xml><?xml version="1.0" encoding="utf-8"?>
<ds:datastoreItem xmlns:ds="http://schemas.openxmlformats.org/officeDocument/2006/customXml" ds:itemID="{9D0DAE85-6591-4CD2-B821-A2DFE50360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38d289-f0b2-4180-a00d-ea2e240369a2"/>
    <ds:schemaRef ds:uri="2d4cb2cd-79ff-45fa-8a9e-5872c1cc0d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2a38127-98bd-4783-8e72-e4927eb7f31c}" enabled="1" method="Standard" siteId="{e2e36961-c4a8-408f-b47f-de51ee72e337}" contentBits="2" removed="0"/>
</clbl:labelList>
</file>

<file path=docProps/app.xml><?xml version="1.0" encoding="utf-8"?>
<Properties xmlns="http://schemas.openxmlformats.org/officeDocument/2006/extended-properties" xmlns:vt="http://schemas.openxmlformats.org/officeDocument/2006/docPropsVTypes">
  <TotalTime>42165</TotalTime>
  <Words>11179</Words>
  <Application>Microsoft Office PowerPoint</Application>
  <PresentationFormat>Widescreen</PresentationFormat>
  <Paragraphs>1651</Paragraphs>
  <Slides>109</Slides>
  <Notes>28</Notes>
  <HiddenSlides>19</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3</vt:i4>
      </vt:variant>
      <vt:variant>
        <vt:lpstr>Slide Titles</vt:lpstr>
      </vt:variant>
      <vt:variant>
        <vt:i4>109</vt:i4>
      </vt:variant>
    </vt:vector>
  </HeadingPairs>
  <TitlesOfParts>
    <vt:vector size="125" baseType="lpstr">
      <vt:lpstr>Arial</vt:lpstr>
      <vt:lpstr>Calibri</vt:lpstr>
      <vt:lpstr>Calibri </vt:lpstr>
      <vt:lpstr>Calibri Light</vt:lpstr>
      <vt:lpstr>Century Gothic</vt:lpstr>
      <vt:lpstr>Georgia</vt:lpstr>
      <vt:lpstr>Helvetica</vt:lpstr>
      <vt:lpstr>Lato</vt:lpstr>
      <vt:lpstr>Open Sans</vt:lpstr>
      <vt:lpstr>Segoe UI</vt:lpstr>
      <vt:lpstr>Wingdings</vt:lpstr>
      <vt:lpstr>Office Theme</vt:lpstr>
      <vt:lpstr>1_Office Theme</vt:lpstr>
      <vt:lpstr>Visio</vt:lpstr>
      <vt:lpstr>Worksheet</vt:lpstr>
      <vt:lpstr>Acrobat Document</vt:lpstr>
      <vt:lpstr>AMERICANA LAST MILE DELIVERY PLATFORM (System Design &amp;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 – CCOD - DRIVER ASSIGNMENT &amp; LAST MILE PAYMENT HANDLING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Wissam Kamel</dc:creator>
  <cp:lastModifiedBy>Vinod Tiwari</cp:lastModifiedBy>
  <cp:revision>325</cp:revision>
  <cp:lastPrinted>2019-11-28T12:20:30Z</cp:lastPrinted>
  <dcterms:created xsi:type="dcterms:W3CDTF">2019-11-26T07:30:48Z</dcterms:created>
  <dcterms:modified xsi:type="dcterms:W3CDTF">2025-01-10T07:19:28Z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0x01010008CFCC2C10A6354A881490B63A78EC9D</vt:lpwstr>
  </property>
  <property fmtid="{D5CDD505-2E9C-101B-9397-08002B2CF9AE}" pid="3" name="MediaServiceImageTags">
    <vt:lpwstr/>
  </property>
  <property fmtid="{D5CDD505-2E9C-101B-9397-08002B2CF9AE}" pid="4" name="ClassificationContentMarkingFooterLocations">
    <vt:lpwstr>Office Theme:8\1_Office Theme:8</vt:lpwstr>
  </property>
  <property fmtid="{D5CDD505-2E9C-101B-9397-08002B2CF9AE}" pid="5" name="ClassificationContentMarkingFooterText">
    <vt:lpwstr>Americana Confidential</vt:lpwstr>
  </property>
</Properties>
</file>